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8"/>
  </p:notesMasterIdLst>
  <p:handoutMasterIdLst>
    <p:handoutMasterId r:id="rId89"/>
  </p:handoutMasterIdLst>
  <p:sldIdLst>
    <p:sldId id="256" r:id="rId2"/>
    <p:sldId id="525" r:id="rId3"/>
    <p:sldId id="289" r:id="rId4"/>
    <p:sldId id="415" r:id="rId5"/>
    <p:sldId id="526" r:id="rId6"/>
    <p:sldId id="527" r:id="rId7"/>
    <p:sldId id="528" r:id="rId8"/>
    <p:sldId id="529" r:id="rId9"/>
    <p:sldId id="531" r:id="rId10"/>
    <p:sldId id="533" r:id="rId11"/>
    <p:sldId id="535" r:id="rId12"/>
    <p:sldId id="536" r:id="rId13"/>
    <p:sldId id="613" r:id="rId14"/>
    <p:sldId id="538" r:id="rId15"/>
    <p:sldId id="539" r:id="rId16"/>
    <p:sldId id="540" r:id="rId17"/>
    <p:sldId id="541" r:id="rId18"/>
    <p:sldId id="614" r:id="rId19"/>
    <p:sldId id="617" r:id="rId20"/>
    <p:sldId id="615" r:id="rId21"/>
    <p:sldId id="616" r:id="rId22"/>
    <p:sldId id="542" r:id="rId23"/>
    <p:sldId id="543" r:id="rId24"/>
    <p:sldId id="544" r:id="rId25"/>
    <p:sldId id="545" r:id="rId26"/>
    <p:sldId id="546" r:id="rId27"/>
    <p:sldId id="547" r:id="rId28"/>
    <p:sldId id="548" r:id="rId29"/>
    <p:sldId id="551" r:id="rId30"/>
    <p:sldId id="552" r:id="rId31"/>
    <p:sldId id="553" r:id="rId32"/>
    <p:sldId id="554" r:id="rId33"/>
    <p:sldId id="555" r:id="rId34"/>
    <p:sldId id="556" r:id="rId35"/>
    <p:sldId id="557" r:id="rId36"/>
    <p:sldId id="599" r:id="rId37"/>
    <p:sldId id="559" r:id="rId38"/>
    <p:sldId id="567" r:id="rId39"/>
    <p:sldId id="568" r:id="rId40"/>
    <p:sldId id="569" r:id="rId41"/>
    <p:sldId id="570" r:id="rId42"/>
    <p:sldId id="571" r:id="rId43"/>
    <p:sldId id="618" r:id="rId44"/>
    <p:sldId id="572" r:id="rId45"/>
    <p:sldId id="596" r:id="rId46"/>
    <p:sldId id="619" r:id="rId47"/>
    <p:sldId id="597" r:id="rId48"/>
    <p:sldId id="620" r:id="rId49"/>
    <p:sldId id="560" r:id="rId50"/>
    <p:sldId id="582" r:id="rId51"/>
    <p:sldId id="583" r:id="rId52"/>
    <p:sldId id="623" r:id="rId53"/>
    <p:sldId id="584" r:id="rId54"/>
    <p:sldId id="624" r:id="rId55"/>
    <p:sldId id="585" r:id="rId56"/>
    <p:sldId id="562" r:id="rId57"/>
    <p:sldId id="576" r:id="rId58"/>
    <p:sldId id="578" r:id="rId59"/>
    <p:sldId id="579" r:id="rId60"/>
    <p:sldId id="580" r:id="rId61"/>
    <p:sldId id="563" r:id="rId62"/>
    <p:sldId id="586" r:id="rId63"/>
    <p:sldId id="587" r:id="rId64"/>
    <p:sldId id="598" r:id="rId65"/>
    <p:sldId id="588" r:id="rId66"/>
    <p:sldId id="589" r:id="rId67"/>
    <p:sldId id="590" r:id="rId68"/>
    <p:sldId id="591" r:id="rId69"/>
    <p:sldId id="629" r:id="rId70"/>
    <p:sldId id="627" r:id="rId71"/>
    <p:sldId id="628" r:id="rId72"/>
    <p:sldId id="630" r:id="rId73"/>
    <p:sldId id="631" r:id="rId74"/>
    <p:sldId id="632" r:id="rId75"/>
    <p:sldId id="633" r:id="rId76"/>
    <p:sldId id="634" r:id="rId77"/>
    <p:sldId id="635" r:id="rId78"/>
    <p:sldId id="646" r:id="rId79"/>
    <p:sldId id="647" r:id="rId80"/>
    <p:sldId id="636" r:id="rId81"/>
    <p:sldId id="637" r:id="rId82"/>
    <p:sldId id="638" r:id="rId83"/>
    <p:sldId id="639" r:id="rId84"/>
    <p:sldId id="645" r:id="rId85"/>
    <p:sldId id="644" r:id="rId86"/>
    <p:sldId id="640" r:id="rId87"/>
  </p:sldIdLst>
  <p:sldSz cx="9144000" cy="6858000" type="screen4x3"/>
  <p:notesSz cx="6797675" cy="987425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FFFF99"/>
    <a:srgbClr val="FBF064"/>
    <a:srgbClr val="FAF064"/>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밝은 스타일 1 - 강조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밝은 스타일 3 - 강조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보통 스타일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C2FFA5D-87B4-456A-9821-1D502468CF0F}" styleName="테마 스타일 1 - 강조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F1AB2-1976-4502-BF36-3FF5EA218861}" styleName="보통 스타일 4 - 강조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660B408-B3CF-4A94-85FC-2B1E0A45F4A2}" styleName="어두운 스타일 2 - 강조 1/강조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보통 스타일 1 - 강조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699" autoAdjust="0"/>
    <p:restoredTop sz="97752" autoAdjust="0"/>
  </p:normalViewPr>
  <p:slideViewPr>
    <p:cSldViewPr>
      <p:cViewPr>
        <p:scale>
          <a:sx n="103" d="100"/>
          <a:sy n="103" d="100"/>
        </p:scale>
        <p:origin x="272" y="33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handoutMaster" Target="handoutMasters/handout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1" y="0"/>
            <a:ext cx="2945862" cy="493177"/>
          </a:xfrm>
          <a:prstGeom prst="rect">
            <a:avLst/>
          </a:prstGeom>
        </p:spPr>
        <p:txBody>
          <a:bodyPr vert="horz" lIns="87940" tIns="43970" rIns="87940" bIns="43970" rtlCol="0"/>
          <a:lstStyle>
            <a:lvl1pPr algn="l">
              <a:defRPr sz="1200"/>
            </a:lvl1pPr>
          </a:lstStyle>
          <a:p>
            <a:endParaRPr lang="ko-KR" altLang="en-US"/>
          </a:p>
        </p:txBody>
      </p:sp>
      <p:sp>
        <p:nvSpPr>
          <p:cNvPr id="3" name="날짜 개체 틀 2"/>
          <p:cNvSpPr>
            <a:spLocks noGrp="1"/>
          </p:cNvSpPr>
          <p:nvPr>
            <p:ph type="dt" sz="quarter" idx="1"/>
          </p:nvPr>
        </p:nvSpPr>
        <p:spPr>
          <a:xfrm>
            <a:off x="3850294" y="0"/>
            <a:ext cx="2945862" cy="493177"/>
          </a:xfrm>
          <a:prstGeom prst="rect">
            <a:avLst/>
          </a:prstGeom>
        </p:spPr>
        <p:txBody>
          <a:bodyPr vert="horz" lIns="87940" tIns="43970" rIns="87940" bIns="43970" rtlCol="0"/>
          <a:lstStyle>
            <a:lvl1pPr algn="r">
              <a:defRPr sz="1200"/>
            </a:lvl1pPr>
          </a:lstStyle>
          <a:p>
            <a:fld id="{FAD56397-96EB-4B9B-B73E-B0DE894BA706}" type="datetimeFigureOut">
              <a:rPr lang="ko-KR" altLang="en-US" smtClean="0"/>
              <a:t>2023. 3. 13.</a:t>
            </a:fld>
            <a:endParaRPr lang="ko-KR" altLang="en-US"/>
          </a:p>
        </p:txBody>
      </p:sp>
      <p:sp>
        <p:nvSpPr>
          <p:cNvPr id="4" name="바닥글 개체 틀 3"/>
          <p:cNvSpPr>
            <a:spLocks noGrp="1"/>
          </p:cNvSpPr>
          <p:nvPr>
            <p:ph type="ftr" sz="quarter" idx="2"/>
          </p:nvPr>
        </p:nvSpPr>
        <p:spPr>
          <a:xfrm>
            <a:off x="1" y="9379543"/>
            <a:ext cx="2945862" cy="493177"/>
          </a:xfrm>
          <a:prstGeom prst="rect">
            <a:avLst/>
          </a:prstGeom>
        </p:spPr>
        <p:txBody>
          <a:bodyPr vert="horz" lIns="87940" tIns="43970" rIns="87940" bIns="4397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50294" y="9379543"/>
            <a:ext cx="2945862" cy="493177"/>
          </a:xfrm>
          <a:prstGeom prst="rect">
            <a:avLst/>
          </a:prstGeom>
        </p:spPr>
        <p:txBody>
          <a:bodyPr vert="horz" lIns="87940" tIns="43970" rIns="87940" bIns="43970" rtlCol="0" anchor="b"/>
          <a:lstStyle>
            <a:lvl1pPr algn="r">
              <a:defRPr sz="1200"/>
            </a:lvl1pPr>
          </a:lstStyle>
          <a:p>
            <a:fld id="{785EE255-EB82-498D-BBDB-CD68D295562D}" type="slidenum">
              <a:rPr lang="ko-KR" altLang="en-US" smtClean="0"/>
              <a:t>‹#›</a:t>
            </a:fld>
            <a:endParaRPr lang="ko-KR" altLang="en-US"/>
          </a:p>
        </p:txBody>
      </p:sp>
    </p:spTree>
    <p:extLst>
      <p:ext uri="{BB962C8B-B14F-4D97-AF65-F5344CB8AC3E}">
        <p14:creationId xmlns:p14="http://schemas.microsoft.com/office/powerpoint/2010/main" val="4366485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1" y="1"/>
            <a:ext cx="2945659" cy="493713"/>
          </a:xfrm>
          <a:prstGeom prst="rect">
            <a:avLst/>
          </a:prstGeom>
        </p:spPr>
        <p:txBody>
          <a:bodyPr vert="horz" lIns="95257" tIns="47628" rIns="95257" bIns="47628" rtlCol="0"/>
          <a:lstStyle>
            <a:lvl1pPr algn="l">
              <a:defRPr sz="1300"/>
            </a:lvl1pPr>
          </a:lstStyle>
          <a:p>
            <a:endParaRPr lang="ko-KR" altLang="en-US"/>
          </a:p>
        </p:txBody>
      </p:sp>
      <p:sp>
        <p:nvSpPr>
          <p:cNvPr id="3" name="날짜 개체 틀 2"/>
          <p:cNvSpPr>
            <a:spLocks noGrp="1"/>
          </p:cNvSpPr>
          <p:nvPr>
            <p:ph type="dt" idx="1"/>
          </p:nvPr>
        </p:nvSpPr>
        <p:spPr>
          <a:xfrm>
            <a:off x="3850444" y="1"/>
            <a:ext cx="2945659" cy="493713"/>
          </a:xfrm>
          <a:prstGeom prst="rect">
            <a:avLst/>
          </a:prstGeom>
        </p:spPr>
        <p:txBody>
          <a:bodyPr vert="horz" lIns="95257" tIns="47628" rIns="95257" bIns="47628" rtlCol="0"/>
          <a:lstStyle>
            <a:lvl1pPr algn="r">
              <a:defRPr sz="1300"/>
            </a:lvl1pPr>
          </a:lstStyle>
          <a:p>
            <a:fld id="{8138FCCD-07B7-47B0-A7AA-A03D63EC9D3F}" type="datetimeFigureOut">
              <a:rPr lang="ko-KR" altLang="en-US" smtClean="0"/>
              <a:pPr/>
              <a:t>2023. 3. 13.</a:t>
            </a:fld>
            <a:endParaRPr lang="ko-KR" altLang="en-US"/>
          </a:p>
        </p:txBody>
      </p:sp>
      <p:sp>
        <p:nvSpPr>
          <p:cNvPr id="4" name="슬라이드 이미지 개체 틀 3"/>
          <p:cNvSpPr>
            <a:spLocks noGrp="1" noRot="1" noChangeAspect="1"/>
          </p:cNvSpPr>
          <p:nvPr>
            <p:ph type="sldImg" idx="2"/>
          </p:nvPr>
        </p:nvSpPr>
        <p:spPr>
          <a:xfrm>
            <a:off x="930275" y="741363"/>
            <a:ext cx="4937125" cy="3702050"/>
          </a:xfrm>
          <a:prstGeom prst="rect">
            <a:avLst/>
          </a:prstGeom>
          <a:noFill/>
          <a:ln w="12700">
            <a:solidFill>
              <a:prstClr val="black"/>
            </a:solidFill>
          </a:ln>
        </p:spPr>
        <p:txBody>
          <a:bodyPr vert="horz" lIns="95257" tIns="47628" rIns="95257" bIns="47628" rtlCol="0" anchor="ctr"/>
          <a:lstStyle/>
          <a:p>
            <a:endParaRPr lang="ko-KR" altLang="en-US"/>
          </a:p>
        </p:txBody>
      </p:sp>
      <p:sp>
        <p:nvSpPr>
          <p:cNvPr id="5" name="슬라이드 노트 개체 틀 4"/>
          <p:cNvSpPr>
            <a:spLocks noGrp="1"/>
          </p:cNvSpPr>
          <p:nvPr>
            <p:ph type="body" sz="quarter" idx="3"/>
          </p:nvPr>
        </p:nvSpPr>
        <p:spPr>
          <a:xfrm>
            <a:off x="679768" y="4690269"/>
            <a:ext cx="5438140" cy="4443412"/>
          </a:xfrm>
          <a:prstGeom prst="rect">
            <a:avLst/>
          </a:prstGeom>
        </p:spPr>
        <p:txBody>
          <a:bodyPr vert="horz" lIns="95257" tIns="47628" rIns="95257" bIns="47628"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1" y="9378825"/>
            <a:ext cx="2945659" cy="493713"/>
          </a:xfrm>
          <a:prstGeom prst="rect">
            <a:avLst/>
          </a:prstGeom>
        </p:spPr>
        <p:txBody>
          <a:bodyPr vert="horz" lIns="95257" tIns="47628" rIns="95257" bIns="47628" rtlCol="0" anchor="b"/>
          <a:lstStyle>
            <a:lvl1pPr algn="l">
              <a:defRPr sz="1300"/>
            </a:lvl1pPr>
          </a:lstStyle>
          <a:p>
            <a:endParaRPr lang="ko-KR" altLang="en-US"/>
          </a:p>
        </p:txBody>
      </p:sp>
      <p:sp>
        <p:nvSpPr>
          <p:cNvPr id="7" name="슬라이드 번호 개체 틀 6"/>
          <p:cNvSpPr>
            <a:spLocks noGrp="1"/>
          </p:cNvSpPr>
          <p:nvPr>
            <p:ph type="sldNum" sz="quarter" idx="5"/>
          </p:nvPr>
        </p:nvSpPr>
        <p:spPr>
          <a:xfrm>
            <a:off x="3850444" y="9378825"/>
            <a:ext cx="2945659" cy="493713"/>
          </a:xfrm>
          <a:prstGeom prst="rect">
            <a:avLst/>
          </a:prstGeom>
        </p:spPr>
        <p:txBody>
          <a:bodyPr vert="horz" lIns="95257" tIns="47628" rIns="95257" bIns="47628" rtlCol="0" anchor="b"/>
          <a:lstStyle>
            <a:lvl1pPr algn="r">
              <a:defRPr sz="1300"/>
            </a:lvl1pPr>
          </a:lstStyle>
          <a:p>
            <a:fld id="{206250C4-0E9A-42DD-85A1-087716A785B8}" type="slidenum">
              <a:rPr lang="ko-KR" altLang="en-US" smtClean="0"/>
              <a:pPr/>
              <a:t>‹#›</a:t>
            </a:fld>
            <a:endParaRPr lang="ko-KR" altLang="en-US"/>
          </a:p>
        </p:txBody>
      </p:sp>
    </p:spTree>
    <p:extLst>
      <p:ext uri="{BB962C8B-B14F-4D97-AF65-F5344CB8AC3E}">
        <p14:creationId xmlns:p14="http://schemas.microsoft.com/office/powerpoint/2010/main" val="1875936759"/>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206250C4-0E9A-42DD-85A1-087716A785B8}" type="slidenum">
              <a:rPr lang="ko-KR" altLang="en-US" smtClean="0"/>
              <a:pPr/>
              <a:t>1</a:t>
            </a:fld>
            <a:endParaRPr lang="ko-KR" altLang="en-US"/>
          </a:p>
        </p:txBody>
      </p:sp>
    </p:spTree>
    <p:extLst>
      <p:ext uri="{BB962C8B-B14F-4D97-AF65-F5344CB8AC3E}">
        <p14:creationId xmlns:p14="http://schemas.microsoft.com/office/powerpoint/2010/main" val="17938911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206250C4-0E9A-42DD-85A1-087716A785B8}" type="slidenum">
              <a:rPr lang="ko-KR" altLang="en-US" smtClean="0"/>
              <a:pPr/>
              <a:t>10</a:t>
            </a:fld>
            <a:endParaRPr lang="ko-KR" altLang="en-US"/>
          </a:p>
        </p:txBody>
      </p:sp>
    </p:spTree>
    <p:extLst>
      <p:ext uri="{BB962C8B-B14F-4D97-AF65-F5344CB8AC3E}">
        <p14:creationId xmlns:p14="http://schemas.microsoft.com/office/powerpoint/2010/main" val="39276963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206250C4-0E9A-42DD-85A1-087716A785B8}" type="slidenum">
              <a:rPr lang="ko-KR" altLang="en-US" smtClean="0"/>
              <a:pPr/>
              <a:t>11</a:t>
            </a:fld>
            <a:endParaRPr lang="ko-KR" altLang="en-US"/>
          </a:p>
        </p:txBody>
      </p:sp>
    </p:spTree>
    <p:extLst>
      <p:ext uri="{BB962C8B-B14F-4D97-AF65-F5344CB8AC3E}">
        <p14:creationId xmlns:p14="http://schemas.microsoft.com/office/powerpoint/2010/main" val="2707739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206250C4-0E9A-42DD-85A1-087716A785B8}" type="slidenum">
              <a:rPr lang="ko-KR" altLang="en-US" smtClean="0"/>
              <a:pPr/>
              <a:t>12</a:t>
            </a:fld>
            <a:endParaRPr lang="ko-KR" altLang="en-US"/>
          </a:p>
        </p:txBody>
      </p:sp>
    </p:spTree>
    <p:extLst>
      <p:ext uri="{BB962C8B-B14F-4D97-AF65-F5344CB8AC3E}">
        <p14:creationId xmlns:p14="http://schemas.microsoft.com/office/powerpoint/2010/main" val="41600024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206250C4-0E9A-42DD-85A1-087716A785B8}" type="slidenum">
              <a:rPr lang="ko-KR" altLang="en-US" smtClean="0"/>
              <a:pPr/>
              <a:t>13</a:t>
            </a:fld>
            <a:endParaRPr lang="ko-KR" altLang="en-US"/>
          </a:p>
        </p:txBody>
      </p:sp>
    </p:spTree>
    <p:extLst>
      <p:ext uri="{BB962C8B-B14F-4D97-AF65-F5344CB8AC3E}">
        <p14:creationId xmlns:p14="http://schemas.microsoft.com/office/powerpoint/2010/main" val="37026132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206250C4-0E9A-42DD-85A1-087716A785B8}" type="slidenum">
              <a:rPr lang="ko-KR" altLang="en-US" smtClean="0"/>
              <a:pPr/>
              <a:t>14</a:t>
            </a:fld>
            <a:endParaRPr lang="ko-KR" altLang="en-US"/>
          </a:p>
        </p:txBody>
      </p:sp>
    </p:spTree>
    <p:extLst>
      <p:ext uri="{BB962C8B-B14F-4D97-AF65-F5344CB8AC3E}">
        <p14:creationId xmlns:p14="http://schemas.microsoft.com/office/powerpoint/2010/main" val="26744911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206250C4-0E9A-42DD-85A1-087716A785B8}" type="slidenum">
              <a:rPr lang="ko-KR" altLang="en-US" smtClean="0"/>
              <a:pPr/>
              <a:t>15</a:t>
            </a:fld>
            <a:endParaRPr lang="ko-KR" altLang="en-US"/>
          </a:p>
        </p:txBody>
      </p:sp>
    </p:spTree>
    <p:extLst>
      <p:ext uri="{BB962C8B-B14F-4D97-AF65-F5344CB8AC3E}">
        <p14:creationId xmlns:p14="http://schemas.microsoft.com/office/powerpoint/2010/main" val="12677905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206250C4-0E9A-42DD-85A1-087716A785B8}" type="slidenum">
              <a:rPr lang="ko-KR" altLang="en-US" smtClean="0"/>
              <a:pPr/>
              <a:t>18</a:t>
            </a:fld>
            <a:endParaRPr lang="ko-KR" altLang="en-US"/>
          </a:p>
        </p:txBody>
      </p:sp>
    </p:spTree>
    <p:extLst>
      <p:ext uri="{BB962C8B-B14F-4D97-AF65-F5344CB8AC3E}">
        <p14:creationId xmlns:p14="http://schemas.microsoft.com/office/powerpoint/2010/main" val="6678847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p>
        </p:txBody>
      </p:sp>
      <p:sp>
        <p:nvSpPr>
          <p:cNvPr id="4" name="슬라이드 번호 개체 틀 3"/>
          <p:cNvSpPr>
            <a:spLocks noGrp="1"/>
          </p:cNvSpPr>
          <p:nvPr>
            <p:ph type="sldNum" sz="quarter" idx="10"/>
          </p:nvPr>
        </p:nvSpPr>
        <p:spPr/>
        <p:txBody>
          <a:bodyPr/>
          <a:lstStyle/>
          <a:p>
            <a:fld id="{206250C4-0E9A-42DD-85A1-087716A785B8}" type="slidenum">
              <a:rPr lang="ko-KR" altLang="en-US" smtClean="0"/>
              <a:pPr/>
              <a:t>82</a:t>
            </a:fld>
            <a:endParaRPr lang="ko-KR" altLang="en-US"/>
          </a:p>
        </p:txBody>
      </p:sp>
    </p:spTree>
    <p:extLst>
      <p:ext uri="{BB962C8B-B14F-4D97-AF65-F5344CB8AC3E}">
        <p14:creationId xmlns:p14="http://schemas.microsoft.com/office/powerpoint/2010/main" val="30385279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p>
        </p:txBody>
      </p:sp>
      <p:sp>
        <p:nvSpPr>
          <p:cNvPr id="4" name="슬라이드 번호 개체 틀 3"/>
          <p:cNvSpPr>
            <a:spLocks noGrp="1"/>
          </p:cNvSpPr>
          <p:nvPr>
            <p:ph type="sldNum" sz="quarter" idx="10"/>
          </p:nvPr>
        </p:nvSpPr>
        <p:spPr/>
        <p:txBody>
          <a:bodyPr/>
          <a:lstStyle/>
          <a:p>
            <a:fld id="{206250C4-0E9A-42DD-85A1-087716A785B8}" type="slidenum">
              <a:rPr lang="ko-KR" altLang="en-US" smtClean="0"/>
              <a:pPr/>
              <a:t>83</a:t>
            </a:fld>
            <a:endParaRPr lang="ko-KR" altLang="en-US"/>
          </a:p>
        </p:txBody>
      </p:sp>
    </p:spTree>
    <p:extLst>
      <p:ext uri="{BB962C8B-B14F-4D97-AF65-F5344CB8AC3E}">
        <p14:creationId xmlns:p14="http://schemas.microsoft.com/office/powerpoint/2010/main" val="4553493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p>
        </p:txBody>
      </p:sp>
      <p:sp>
        <p:nvSpPr>
          <p:cNvPr id="4" name="슬라이드 번호 개체 틀 3"/>
          <p:cNvSpPr>
            <a:spLocks noGrp="1"/>
          </p:cNvSpPr>
          <p:nvPr>
            <p:ph type="sldNum" sz="quarter" idx="10"/>
          </p:nvPr>
        </p:nvSpPr>
        <p:spPr/>
        <p:txBody>
          <a:bodyPr/>
          <a:lstStyle/>
          <a:p>
            <a:fld id="{206250C4-0E9A-42DD-85A1-087716A785B8}" type="slidenum">
              <a:rPr lang="ko-KR" altLang="en-US" smtClean="0"/>
              <a:pPr/>
              <a:t>86</a:t>
            </a:fld>
            <a:endParaRPr lang="ko-KR" altLang="en-US"/>
          </a:p>
        </p:txBody>
      </p:sp>
    </p:spTree>
    <p:extLst>
      <p:ext uri="{BB962C8B-B14F-4D97-AF65-F5344CB8AC3E}">
        <p14:creationId xmlns:p14="http://schemas.microsoft.com/office/powerpoint/2010/main" val="27630406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206250C4-0E9A-42DD-85A1-087716A785B8}" type="slidenum">
              <a:rPr lang="ko-KR" altLang="en-US" smtClean="0"/>
              <a:pPr/>
              <a:t>2</a:t>
            </a:fld>
            <a:endParaRPr lang="ko-KR" altLang="en-US"/>
          </a:p>
        </p:txBody>
      </p:sp>
    </p:spTree>
    <p:extLst>
      <p:ext uri="{BB962C8B-B14F-4D97-AF65-F5344CB8AC3E}">
        <p14:creationId xmlns:p14="http://schemas.microsoft.com/office/powerpoint/2010/main" val="37292138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206250C4-0E9A-42DD-85A1-087716A785B8}" type="slidenum">
              <a:rPr lang="ko-KR" altLang="en-US" smtClean="0"/>
              <a:pPr/>
              <a:t>3</a:t>
            </a:fld>
            <a:endParaRPr lang="ko-KR" altLang="en-US"/>
          </a:p>
        </p:txBody>
      </p:sp>
    </p:spTree>
    <p:extLst>
      <p:ext uri="{BB962C8B-B14F-4D97-AF65-F5344CB8AC3E}">
        <p14:creationId xmlns:p14="http://schemas.microsoft.com/office/powerpoint/2010/main" val="20472387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206250C4-0E9A-42DD-85A1-087716A785B8}" type="slidenum">
              <a:rPr lang="ko-KR" altLang="en-US" smtClean="0"/>
              <a:pPr/>
              <a:t>4</a:t>
            </a:fld>
            <a:endParaRPr lang="ko-KR" altLang="en-US"/>
          </a:p>
        </p:txBody>
      </p:sp>
    </p:spTree>
    <p:extLst>
      <p:ext uri="{BB962C8B-B14F-4D97-AF65-F5344CB8AC3E}">
        <p14:creationId xmlns:p14="http://schemas.microsoft.com/office/powerpoint/2010/main" val="28574374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206250C4-0E9A-42DD-85A1-087716A785B8}" type="slidenum">
              <a:rPr lang="ko-KR" altLang="en-US" smtClean="0"/>
              <a:pPr/>
              <a:t>5</a:t>
            </a:fld>
            <a:endParaRPr lang="ko-KR" altLang="en-US"/>
          </a:p>
        </p:txBody>
      </p:sp>
    </p:spTree>
    <p:extLst>
      <p:ext uri="{BB962C8B-B14F-4D97-AF65-F5344CB8AC3E}">
        <p14:creationId xmlns:p14="http://schemas.microsoft.com/office/powerpoint/2010/main" val="31927011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206250C4-0E9A-42DD-85A1-087716A785B8}" type="slidenum">
              <a:rPr lang="ko-KR" altLang="en-US" smtClean="0"/>
              <a:pPr/>
              <a:t>6</a:t>
            </a:fld>
            <a:endParaRPr lang="ko-KR" altLang="en-US"/>
          </a:p>
        </p:txBody>
      </p:sp>
    </p:spTree>
    <p:extLst>
      <p:ext uri="{BB962C8B-B14F-4D97-AF65-F5344CB8AC3E}">
        <p14:creationId xmlns:p14="http://schemas.microsoft.com/office/powerpoint/2010/main" val="36914489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206250C4-0E9A-42DD-85A1-087716A785B8}" type="slidenum">
              <a:rPr lang="ko-KR" altLang="en-US" smtClean="0"/>
              <a:pPr/>
              <a:t>7</a:t>
            </a:fld>
            <a:endParaRPr lang="ko-KR" altLang="en-US"/>
          </a:p>
        </p:txBody>
      </p:sp>
    </p:spTree>
    <p:extLst>
      <p:ext uri="{BB962C8B-B14F-4D97-AF65-F5344CB8AC3E}">
        <p14:creationId xmlns:p14="http://schemas.microsoft.com/office/powerpoint/2010/main" val="39988911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206250C4-0E9A-42DD-85A1-087716A785B8}" type="slidenum">
              <a:rPr lang="ko-KR" altLang="en-US" smtClean="0"/>
              <a:pPr/>
              <a:t>8</a:t>
            </a:fld>
            <a:endParaRPr lang="ko-KR" altLang="en-US"/>
          </a:p>
        </p:txBody>
      </p:sp>
    </p:spTree>
    <p:extLst>
      <p:ext uri="{BB962C8B-B14F-4D97-AF65-F5344CB8AC3E}">
        <p14:creationId xmlns:p14="http://schemas.microsoft.com/office/powerpoint/2010/main" val="19347276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206250C4-0E9A-42DD-85A1-087716A785B8}" type="slidenum">
              <a:rPr lang="ko-KR" altLang="en-US" smtClean="0"/>
              <a:pPr/>
              <a:t>9</a:t>
            </a:fld>
            <a:endParaRPr lang="ko-KR" altLang="en-US"/>
          </a:p>
        </p:txBody>
      </p:sp>
    </p:spTree>
    <p:extLst>
      <p:ext uri="{BB962C8B-B14F-4D97-AF65-F5344CB8AC3E}">
        <p14:creationId xmlns:p14="http://schemas.microsoft.com/office/powerpoint/2010/main" val="2765268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628B487C-8DB3-45EB-9538-2500040D0F0E}" type="datetimeFigureOut">
              <a:rPr lang="ko-KR" altLang="en-US" smtClean="0"/>
              <a:pPr/>
              <a:t>2023. 3. 13.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8CC76BB1-246E-4810-B75C-21AF79B23BD4}" type="slidenum">
              <a:rPr lang="ko-KR" altLang="en-US" smtClean="0"/>
              <a:pPr/>
              <a:t>‹#›</a:t>
            </a:fld>
            <a:endParaRPr lang="ko-KR"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628B487C-8DB3-45EB-9538-2500040D0F0E}" type="datetimeFigureOut">
              <a:rPr lang="ko-KR" altLang="en-US" smtClean="0"/>
              <a:pPr/>
              <a:t>2023. 3. 13.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8CC76BB1-246E-4810-B75C-21AF79B23BD4}" type="slidenum">
              <a:rPr lang="ko-KR" altLang="en-US" smtClean="0"/>
              <a:pPr/>
              <a:t>‹#›</a:t>
            </a:fld>
            <a:endParaRPr lang="ko-KR"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628B487C-8DB3-45EB-9538-2500040D0F0E}" type="datetimeFigureOut">
              <a:rPr lang="ko-KR" altLang="en-US" smtClean="0"/>
              <a:pPr/>
              <a:t>2023. 3. 13.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8CC76BB1-246E-4810-B75C-21AF79B23BD4}" type="slidenum">
              <a:rPr lang="ko-KR" altLang="en-US" smtClean="0"/>
              <a:pPr/>
              <a:t>‹#›</a:t>
            </a:fld>
            <a:endParaRPr lang="ko-KR"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706090"/>
          </a:xfrm>
        </p:spPr>
        <p:txBody>
          <a:bodyPr>
            <a:normAutofit/>
          </a:bodyPr>
          <a:lstStyle>
            <a:lvl1pPr>
              <a:defRPr sz="3200" b="1" baseline="0">
                <a:latin typeface="Tahoma" panose="020B0604030504040204" pitchFamily="34" charset="0"/>
                <a:ea typeface="맑은 고딕" panose="020B0503020000020004" pitchFamily="50" charset="-127"/>
              </a:defRPr>
            </a:lvl1pPr>
          </a:lstStyle>
          <a:p>
            <a:r>
              <a:rPr lang="ko-KR" altLang="en-US" dirty="0"/>
              <a:t>마스터 제목 스타일 편집</a:t>
            </a:r>
          </a:p>
        </p:txBody>
      </p:sp>
      <p:sp>
        <p:nvSpPr>
          <p:cNvPr id="3" name="내용 개체 틀 2"/>
          <p:cNvSpPr>
            <a:spLocks noGrp="1"/>
          </p:cNvSpPr>
          <p:nvPr>
            <p:ph idx="1"/>
          </p:nvPr>
        </p:nvSpPr>
        <p:spPr>
          <a:xfrm>
            <a:off x="457200" y="1196752"/>
            <a:ext cx="8229600" cy="5328592"/>
          </a:xfrm>
        </p:spPr>
        <p:txBody>
          <a:bodyPr>
            <a:normAutofit/>
          </a:bodyPr>
          <a:lstStyle>
            <a:lvl1pPr algn="just" latinLnBrk="0">
              <a:lnSpc>
                <a:spcPct val="150000"/>
              </a:lnSpc>
              <a:spcBef>
                <a:spcPts val="0"/>
              </a:spcBef>
              <a:buFont typeface="Wingdings" pitchFamily="2" charset="2"/>
              <a:buChar char="v"/>
              <a:defRPr sz="2000" baseline="0">
                <a:latin typeface="Tahoma" panose="020B0604030504040204" pitchFamily="34" charset="0"/>
                <a:ea typeface="맑은 고딕" panose="020B0503020000020004" pitchFamily="50" charset="-127"/>
              </a:defRPr>
            </a:lvl1pPr>
            <a:lvl2pPr algn="just" latinLnBrk="0">
              <a:lnSpc>
                <a:spcPct val="150000"/>
              </a:lnSpc>
              <a:spcBef>
                <a:spcPts val="0"/>
              </a:spcBef>
              <a:buFont typeface="Wingdings" pitchFamily="2" charset="2"/>
              <a:buChar char="§"/>
              <a:defRPr sz="1800" baseline="0">
                <a:latin typeface="Tahoma" panose="020B0604030504040204" pitchFamily="34" charset="0"/>
                <a:ea typeface="맑은 고딕" panose="020B0503020000020004" pitchFamily="50" charset="-127"/>
              </a:defRPr>
            </a:lvl2pPr>
            <a:lvl3pPr algn="just" latinLnBrk="0">
              <a:lnSpc>
                <a:spcPct val="150000"/>
              </a:lnSpc>
              <a:spcBef>
                <a:spcPts val="0"/>
              </a:spcBef>
              <a:defRPr sz="1800" baseline="0">
                <a:latin typeface="Tahoma" panose="020B0604030504040204" pitchFamily="34" charset="0"/>
                <a:ea typeface="맑은 고딕" panose="020B0503020000020004" pitchFamily="50" charset="-127"/>
              </a:defRPr>
            </a:lvl3pPr>
            <a:lvl4pPr algn="just" latinLnBrk="0">
              <a:lnSpc>
                <a:spcPct val="150000"/>
              </a:lnSpc>
              <a:spcBef>
                <a:spcPts val="0"/>
              </a:spcBef>
              <a:defRPr sz="1600" baseline="0">
                <a:latin typeface="Tahoma" panose="020B0604030504040204" pitchFamily="34" charset="0"/>
                <a:ea typeface="맑은 고딕" panose="020B0503020000020004" pitchFamily="50" charset="-127"/>
              </a:defRPr>
            </a:lvl4pPr>
            <a:lvl5pPr algn="just" latinLnBrk="0">
              <a:lnSpc>
                <a:spcPct val="150000"/>
              </a:lnSpc>
              <a:spcBef>
                <a:spcPts val="0"/>
              </a:spcBef>
              <a:defRPr sz="1600" baseline="0">
                <a:latin typeface="Tahoma" panose="020B0604030504040204" pitchFamily="34" charset="0"/>
                <a:ea typeface="맑은 고딕" panose="020B0503020000020004" pitchFamily="50" charset="-127"/>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p>
            <a:fld id="{628B487C-8DB3-45EB-9538-2500040D0F0E}" type="datetimeFigureOut">
              <a:rPr lang="ko-KR" altLang="en-US" smtClean="0"/>
              <a:pPr/>
              <a:t>2023. 3. 13.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8CC76BB1-246E-4810-B75C-21AF79B23BD4}" type="slidenum">
              <a:rPr lang="ko-KR" altLang="en-US" smtClean="0"/>
              <a:pPr/>
              <a:t>‹#›</a:t>
            </a:fld>
            <a:endParaRPr lang="ko-KR"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628B487C-8DB3-45EB-9538-2500040D0F0E}" type="datetimeFigureOut">
              <a:rPr lang="ko-KR" altLang="en-US" smtClean="0"/>
              <a:pPr/>
              <a:t>2023. 3. 13.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8CC76BB1-246E-4810-B75C-21AF79B23BD4}" type="slidenum">
              <a:rPr lang="ko-KR" altLang="en-US" smtClean="0"/>
              <a:pPr/>
              <a:t>‹#›</a:t>
            </a:fld>
            <a:endParaRPr lang="ko-KR"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628B487C-8DB3-45EB-9538-2500040D0F0E}" type="datetimeFigureOut">
              <a:rPr lang="ko-KR" altLang="en-US" smtClean="0"/>
              <a:pPr/>
              <a:t>2023. 3. 13.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8CC76BB1-246E-4810-B75C-21AF79B23BD4}" type="slidenum">
              <a:rPr lang="ko-KR" altLang="en-US" smtClean="0"/>
              <a:pPr/>
              <a:t>‹#›</a:t>
            </a:fld>
            <a:endParaRPr lang="ko-KR"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628B487C-8DB3-45EB-9538-2500040D0F0E}" type="datetimeFigureOut">
              <a:rPr lang="ko-KR" altLang="en-US" smtClean="0"/>
              <a:pPr/>
              <a:t>2023. 3. 13.</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8CC76BB1-246E-4810-B75C-21AF79B23BD4}" type="slidenum">
              <a:rPr lang="ko-KR" altLang="en-US" smtClean="0"/>
              <a:pPr/>
              <a:t>‹#›</a:t>
            </a:fld>
            <a:endParaRPr lang="ko-KR"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628B487C-8DB3-45EB-9538-2500040D0F0E}" type="datetimeFigureOut">
              <a:rPr lang="ko-KR" altLang="en-US" smtClean="0"/>
              <a:pPr/>
              <a:t>2023. 3. 13.</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8CC76BB1-246E-4810-B75C-21AF79B23BD4}" type="slidenum">
              <a:rPr lang="ko-KR" altLang="en-US" smtClean="0"/>
              <a:pPr/>
              <a:t>‹#›</a:t>
            </a:fld>
            <a:endParaRPr lang="ko-KR"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628B487C-8DB3-45EB-9538-2500040D0F0E}" type="datetimeFigureOut">
              <a:rPr lang="ko-KR" altLang="en-US" smtClean="0"/>
              <a:pPr/>
              <a:t>2023. 3. 13.</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8CC76BB1-246E-4810-B75C-21AF79B23BD4}" type="slidenum">
              <a:rPr lang="ko-KR" altLang="en-US" smtClean="0"/>
              <a:pPr/>
              <a:t>‹#›</a:t>
            </a:fld>
            <a:endParaRPr lang="ko-KR"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628B487C-8DB3-45EB-9538-2500040D0F0E}" type="datetimeFigureOut">
              <a:rPr lang="ko-KR" altLang="en-US" smtClean="0"/>
              <a:pPr/>
              <a:t>2023. 3. 13.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8CC76BB1-246E-4810-B75C-21AF79B23BD4}" type="slidenum">
              <a:rPr lang="ko-KR" altLang="en-US" smtClean="0"/>
              <a:pPr/>
              <a:t>‹#›</a:t>
            </a:fld>
            <a:endParaRPr lang="ko-KR"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628B487C-8DB3-45EB-9538-2500040D0F0E}" type="datetimeFigureOut">
              <a:rPr lang="ko-KR" altLang="en-US" smtClean="0"/>
              <a:pPr/>
              <a:t>2023. 3. 13.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8CC76BB1-246E-4810-B75C-21AF79B23BD4}" type="slidenum">
              <a:rPr lang="ko-KR" altLang="en-US" smtClean="0"/>
              <a:pPr/>
              <a:t>‹#›</a:t>
            </a:fld>
            <a:endParaRPr lang="ko-KR"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8B487C-8DB3-45EB-9538-2500040D0F0E}" type="datetimeFigureOut">
              <a:rPr lang="ko-KR" altLang="en-US" smtClean="0"/>
              <a:pPr/>
              <a:t>2023. 3. 13.</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C76BB1-246E-4810-B75C-21AF79B23BD4}" type="slidenum">
              <a:rPr lang="ko-KR" altLang="en-US" smtClean="0"/>
              <a:pPr/>
              <a:t>‹#›</a:t>
            </a:fld>
            <a:endParaRPr lang="ko-KR"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w3schools.com/css/css_attribute_selectors.asp"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www.w3schools.com/cssref/pr_background-attachment.asp" TargetMode="External"/><Relationship Id="rId7" Type="http://schemas.openxmlformats.org/officeDocument/2006/relationships/hyperlink" Target="http://www.w3schools.com/cssref/pr_background-repeat.asp" TargetMode="External"/><Relationship Id="rId2" Type="http://schemas.openxmlformats.org/officeDocument/2006/relationships/hyperlink" Target="http://www.w3schools.com/cssref/css3_pr_background.asp" TargetMode="External"/><Relationship Id="rId1" Type="http://schemas.openxmlformats.org/officeDocument/2006/relationships/slideLayout" Target="../slideLayouts/slideLayout2.xml"/><Relationship Id="rId6" Type="http://schemas.openxmlformats.org/officeDocument/2006/relationships/hyperlink" Target="http://www.w3schools.com/cssref/pr_background-position.asp" TargetMode="External"/><Relationship Id="rId5" Type="http://schemas.openxmlformats.org/officeDocument/2006/relationships/hyperlink" Target="http://www.w3schools.com/cssref/pr_background-image.asp" TargetMode="External"/><Relationship Id="rId4" Type="http://schemas.openxmlformats.org/officeDocument/2006/relationships/hyperlink" Target="http://www.w3schools.com/cssref/pr_background-color.asp" TargetMode="Externa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hyperlink" Target="http://www.w3schools.com/cssref/pr_text_text-indent.asp" TargetMode="External"/><Relationship Id="rId3" Type="http://schemas.openxmlformats.org/officeDocument/2006/relationships/hyperlink" Target="http://www.w3schools.com/cssref/pr_text_direction.asp" TargetMode="External"/><Relationship Id="rId7" Type="http://schemas.openxmlformats.org/officeDocument/2006/relationships/hyperlink" Target="http://www.w3schools.com/cssref/pr_text_text-decoration.asp" TargetMode="External"/><Relationship Id="rId2" Type="http://schemas.openxmlformats.org/officeDocument/2006/relationships/hyperlink" Target="http://www.w3schools.com/cssref/pr_text_color.asp" TargetMode="External"/><Relationship Id="rId1" Type="http://schemas.openxmlformats.org/officeDocument/2006/relationships/slideLayout" Target="../slideLayouts/slideLayout2.xml"/><Relationship Id="rId6" Type="http://schemas.openxmlformats.org/officeDocument/2006/relationships/hyperlink" Target="http://www.w3schools.com/cssref/pr_text_text-align.asp" TargetMode="External"/><Relationship Id="rId5" Type="http://schemas.openxmlformats.org/officeDocument/2006/relationships/hyperlink" Target="http://www.w3schools.com/cssref/pr_dim_line-height.asp" TargetMode="External"/><Relationship Id="rId4" Type="http://schemas.openxmlformats.org/officeDocument/2006/relationships/hyperlink" Target="http://www.w3schools.com/cssref/pr_text_letter-spacing.asp" TargetMode="External"/><Relationship Id="rId9" Type="http://schemas.openxmlformats.org/officeDocument/2006/relationships/hyperlink" Target="http://www.w3schools.com/cssref/pr_text_text-transform.asp"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www.w3schools.com/cssref/pr_font_font-family.asp" TargetMode="External"/><Relationship Id="rId7" Type="http://schemas.openxmlformats.org/officeDocument/2006/relationships/image" Target="../media/image46.png"/><Relationship Id="rId2" Type="http://schemas.openxmlformats.org/officeDocument/2006/relationships/hyperlink" Target="http://www.w3schools.com/cssref/pr_font_font.asp" TargetMode="External"/><Relationship Id="rId1" Type="http://schemas.openxmlformats.org/officeDocument/2006/relationships/slideLayout" Target="../slideLayouts/slideLayout2.xml"/><Relationship Id="rId6" Type="http://schemas.openxmlformats.org/officeDocument/2006/relationships/hyperlink" Target="http://www.w3schools.com/cssref/pr_font_weight.asp" TargetMode="External"/><Relationship Id="rId5" Type="http://schemas.openxmlformats.org/officeDocument/2006/relationships/hyperlink" Target="http://www.w3schools.com/cssref/pr_font_font-style.asp" TargetMode="External"/><Relationship Id="rId4" Type="http://schemas.openxmlformats.org/officeDocument/2006/relationships/hyperlink" Target="http://www.w3schools.com/cssref/pr_font_font-size.asp" TargetMode="External"/></Relationships>
</file>

<file path=ppt/slides/_rels/slide5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hyperlink" Target="https://www.w3schools.com/css/css3_images.asp" TargetMode="External"/><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79.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11560" y="1844824"/>
            <a:ext cx="7772400" cy="1470025"/>
          </a:xfrm>
        </p:spPr>
        <p:txBody>
          <a:bodyPr>
            <a:normAutofit/>
          </a:bodyPr>
          <a:lstStyle/>
          <a:p>
            <a:r>
              <a:rPr lang="en-US" altLang="ko-KR" dirty="0">
                <a:latin typeface="Tahoma" panose="020B0604030504040204" pitchFamily="34" charset="0"/>
                <a:ea typeface="Tahoma" panose="020B0604030504040204" pitchFamily="34" charset="0"/>
                <a:cs typeface="Tahoma" panose="020B0604030504040204" pitchFamily="34" charset="0"/>
              </a:rPr>
              <a:t>Lecture 5: CSS Foundation</a:t>
            </a:r>
            <a:endParaRPr lang="ko-KR" altLang="en-US" dirty="0">
              <a:latin typeface="Tahoma" panose="020B0604030504040204" pitchFamily="34" charset="0"/>
              <a:ea typeface="HY견고딕" pitchFamily="18" charset="-127"/>
              <a:cs typeface="Tahoma" panose="020B0604030504040204" pitchFamily="34" charset="0"/>
            </a:endParaRPr>
          </a:p>
        </p:txBody>
      </p:sp>
      <p:sp>
        <p:nvSpPr>
          <p:cNvPr id="3" name="부제목 2"/>
          <p:cNvSpPr>
            <a:spLocks noGrp="1"/>
          </p:cNvSpPr>
          <p:nvPr>
            <p:ph type="subTitle" idx="1"/>
          </p:nvPr>
        </p:nvSpPr>
        <p:spPr>
          <a:xfrm>
            <a:off x="1371600" y="3861048"/>
            <a:ext cx="6400800" cy="2088232"/>
          </a:xfrm>
        </p:spPr>
        <p:txBody>
          <a:bodyPr>
            <a:normAutofit/>
          </a:bodyPr>
          <a:lstStyle/>
          <a:p>
            <a:r>
              <a:rPr lang="en-US" altLang="ko-KR" sz="2800" b="1" dirty="0"/>
              <a:t>Open Source Web Software</a:t>
            </a:r>
          </a:p>
          <a:p>
            <a:endParaRPr lang="en-US" altLang="ko-KR" sz="2800" b="1" dirty="0"/>
          </a:p>
        </p:txBody>
      </p:sp>
      <p:pic>
        <p:nvPicPr>
          <p:cNvPr id="5" name="그림 4"/>
          <p:cNvPicPr>
            <a:picLocks noChangeAspect="1"/>
          </p:cNvPicPr>
          <p:nvPr/>
        </p:nvPicPr>
        <p:blipFill>
          <a:blip r:embed="rId3"/>
          <a:stretch>
            <a:fillRect/>
          </a:stretch>
        </p:blipFill>
        <p:spPr>
          <a:xfrm>
            <a:off x="0" y="44624"/>
            <a:ext cx="1835696" cy="50704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67208"/>
    </mc:Choice>
    <mc:Fallback xmlns="">
      <p:transition spd="slow" advTm="67208"/>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 Basics</a:t>
            </a:r>
            <a:endParaRPr lang="ko-KR" altLang="en-US" dirty="0"/>
          </a:p>
        </p:txBody>
      </p:sp>
      <p:sp>
        <p:nvSpPr>
          <p:cNvPr id="3" name="내용 개체 틀 2"/>
          <p:cNvSpPr>
            <a:spLocks noGrp="1"/>
          </p:cNvSpPr>
          <p:nvPr>
            <p:ph idx="1"/>
          </p:nvPr>
        </p:nvSpPr>
        <p:spPr/>
        <p:txBody>
          <a:bodyPr/>
          <a:lstStyle/>
          <a:p>
            <a:r>
              <a:rPr lang="en-US" altLang="ko-KR" dirty="0"/>
              <a:t>CSS </a:t>
            </a:r>
          </a:p>
          <a:p>
            <a:pPr lvl="1"/>
            <a:r>
              <a:rPr lang="en-US" altLang="ko-KR" dirty="0"/>
              <a:t>Example</a:t>
            </a:r>
            <a:endParaRPr lang="ko-KR" altLang="en-US" dirty="0"/>
          </a:p>
        </p:txBody>
      </p:sp>
      <p:sp>
        <p:nvSpPr>
          <p:cNvPr id="4" name="직사각형 3"/>
          <p:cNvSpPr/>
          <p:nvPr/>
        </p:nvSpPr>
        <p:spPr>
          <a:xfrm>
            <a:off x="627196" y="2522220"/>
            <a:ext cx="3600400" cy="267765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ko-KR" sz="1400" dirty="0"/>
              <a:t>&lt;!DOCTYPE html&gt;</a:t>
            </a:r>
          </a:p>
          <a:p>
            <a:r>
              <a:rPr lang="en-US" altLang="ko-KR" sz="1400" dirty="0"/>
              <a:t>&lt;html&gt;</a:t>
            </a:r>
          </a:p>
          <a:p>
            <a:r>
              <a:rPr lang="en-US" altLang="ko-KR" sz="1400" dirty="0"/>
              <a:t>  &lt;head&gt;</a:t>
            </a:r>
          </a:p>
          <a:p>
            <a:r>
              <a:rPr lang="en-US" altLang="ko-KR" sz="1400" dirty="0"/>
              <a:t>    …</a:t>
            </a:r>
          </a:p>
          <a:p>
            <a:r>
              <a:rPr lang="en-US" altLang="ko-KR" sz="1400" dirty="0"/>
              <a:t>    &lt;style&gt;</a:t>
            </a:r>
          </a:p>
          <a:p>
            <a:r>
              <a:rPr lang="en-US" altLang="ko-KR" sz="1400" dirty="0"/>
              <a:t>      p { background-color: yellow; }</a:t>
            </a:r>
          </a:p>
          <a:p>
            <a:r>
              <a:rPr lang="en-US" altLang="ko-KR" sz="1400" dirty="0"/>
              <a:t>    &lt;/style&gt;</a:t>
            </a:r>
          </a:p>
          <a:p>
            <a:r>
              <a:rPr lang="en-US" altLang="ko-KR" sz="1400" dirty="0"/>
              <a:t>  &lt;/head&gt;</a:t>
            </a:r>
          </a:p>
          <a:p>
            <a:r>
              <a:rPr lang="en-US" altLang="ko-KR" sz="1400" dirty="0"/>
              <a:t>  &lt;body&gt;</a:t>
            </a:r>
          </a:p>
          <a:p>
            <a:r>
              <a:rPr lang="en-US" altLang="ko-KR" sz="1400" dirty="0"/>
              <a:t>    &lt;p&gt;Hello CSS World!&lt;/p&gt;</a:t>
            </a:r>
          </a:p>
          <a:p>
            <a:r>
              <a:rPr lang="en-US" altLang="ko-KR" sz="1400" dirty="0"/>
              <a:t>  &lt;/body&gt;</a:t>
            </a:r>
          </a:p>
          <a:p>
            <a:r>
              <a:rPr lang="en-US" altLang="ko-KR" sz="1400" dirty="0"/>
              <a:t>&lt;/html&gt;</a:t>
            </a:r>
          </a:p>
        </p:txBody>
      </p:sp>
      <p:sp>
        <p:nvSpPr>
          <p:cNvPr id="6" name="오른쪽 화살표 5"/>
          <p:cNvSpPr/>
          <p:nvPr/>
        </p:nvSpPr>
        <p:spPr>
          <a:xfrm>
            <a:off x="4450531" y="3829040"/>
            <a:ext cx="576064"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그림 6"/>
          <p:cNvPicPr>
            <a:picLocks noChangeAspect="1"/>
          </p:cNvPicPr>
          <p:nvPr/>
        </p:nvPicPr>
        <p:blipFill>
          <a:blip r:embed="rId3"/>
          <a:stretch>
            <a:fillRect/>
          </a:stretch>
        </p:blipFill>
        <p:spPr>
          <a:xfrm>
            <a:off x="5220072" y="2421048"/>
            <a:ext cx="3634417" cy="2880000"/>
          </a:xfrm>
          <a:prstGeom prst="rect">
            <a:avLst/>
          </a:prstGeom>
        </p:spPr>
      </p:pic>
      <p:sp>
        <p:nvSpPr>
          <p:cNvPr id="8" name="직사각형 7"/>
          <p:cNvSpPr/>
          <p:nvPr/>
        </p:nvSpPr>
        <p:spPr>
          <a:xfrm>
            <a:off x="899592" y="3429000"/>
            <a:ext cx="2736304" cy="648072"/>
          </a:xfrm>
          <a:prstGeom prst="rect">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762073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 Selectors</a:t>
            </a:r>
            <a:endParaRPr lang="ko-KR" altLang="en-US" dirty="0"/>
          </a:p>
        </p:txBody>
      </p:sp>
      <p:sp>
        <p:nvSpPr>
          <p:cNvPr id="3" name="내용 개체 틀 2"/>
          <p:cNvSpPr>
            <a:spLocks noGrp="1"/>
          </p:cNvSpPr>
          <p:nvPr>
            <p:ph idx="1"/>
          </p:nvPr>
        </p:nvSpPr>
        <p:spPr/>
        <p:txBody>
          <a:bodyPr>
            <a:normAutofit lnSpcReduction="10000"/>
          </a:bodyPr>
          <a:lstStyle/>
          <a:p>
            <a:pPr lvl="0"/>
            <a:r>
              <a:rPr lang="en-US" altLang="ko-KR" dirty="0"/>
              <a:t>What is CSS Selector?</a:t>
            </a:r>
          </a:p>
          <a:p>
            <a:pPr lvl="1"/>
            <a:r>
              <a:rPr lang="en-US" altLang="ko-KR" dirty="0"/>
              <a:t>Used to "find" (or select) the HTML elements you want to style</a:t>
            </a:r>
          </a:p>
          <a:p>
            <a:pPr lvl="1"/>
            <a:endParaRPr lang="en-US" altLang="ko-KR" dirty="0"/>
          </a:p>
          <a:p>
            <a:pPr lvl="1"/>
            <a:endParaRPr lang="en-US" altLang="ko-KR" dirty="0"/>
          </a:p>
          <a:p>
            <a:pPr lvl="0"/>
            <a:endParaRPr lang="en-US" altLang="ko-KR" dirty="0"/>
          </a:p>
          <a:p>
            <a:pPr lvl="0"/>
            <a:endParaRPr lang="en-US" altLang="ko-KR" dirty="0"/>
          </a:p>
          <a:p>
            <a:pPr lvl="0"/>
            <a:endParaRPr lang="en-US" altLang="ko-KR" dirty="0"/>
          </a:p>
          <a:p>
            <a:pPr lvl="0"/>
            <a:r>
              <a:rPr lang="en-US" altLang="ko-KR" dirty="0"/>
              <a:t>CSS Selectors</a:t>
            </a:r>
          </a:p>
          <a:p>
            <a:pPr lvl="1"/>
            <a:r>
              <a:rPr lang="en-US" altLang="ko-KR" dirty="0"/>
              <a:t>Type selector</a:t>
            </a:r>
          </a:p>
          <a:p>
            <a:pPr lvl="1"/>
            <a:r>
              <a:rPr lang="en-US" altLang="ko-KR" dirty="0"/>
              <a:t>Universal selector</a:t>
            </a:r>
          </a:p>
          <a:p>
            <a:pPr lvl="1"/>
            <a:r>
              <a:rPr lang="en-US" altLang="ko-KR" dirty="0"/>
              <a:t>ID and Class selectors</a:t>
            </a:r>
          </a:p>
          <a:p>
            <a:pPr lvl="1"/>
            <a:r>
              <a:rPr lang="en-US" altLang="ko-KR" dirty="0"/>
              <a:t>Attribute selector</a:t>
            </a:r>
          </a:p>
          <a:p>
            <a:pPr lvl="1"/>
            <a:r>
              <a:rPr lang="en-US" altLang="ko-KR" dirty="0"/>
              <a:t>Pseudo-class selector</a:t>
            </a:r>
          </a:p>
          <a:p>
            <a:endParaRPr lang="ko-KR" altLang="en-US" dirty="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1637" y="2348880"/>
            <a:ext cx="5800725" cy="1381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30526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 Selectors</a:t>
            </a:r>
            <a:endParaRPr lang="ko-KR" altLang="en-US" dirty="0"/>
          </a:p>
        </p:txBody>
      </p:sp>
      <p:sp>
        <p:nvSpPr>
          <p:cNvPr id="3" name="내용 개체 틀 2"/>
          <p:cNvSpPr>
            <a:spLocks noGrp="1"/>
          </p:cNvSpPr>
          <p:nvPr>
            <p:ph idx="1"/>
          </p:nvPr>
        </p:nvSpPr>
        <p:spPr/>
        <p:txBody>
          <a:bodyPr/>
          <a:lstStyle/>
          <a:p>
            <a:r>
              <a:rPr lang="en-US" altLang="ko-KR" dirty="0"/>
              <a:t>Type selector</a:t>
            </a:r>
          </a:p>
          <a:p>
            <a:pPr lvl="1"/>
            <a:r>
              <a:rPr lang="en-US" altLang="ko-KR" dirty="0"/>
              <a:t>HTML element name used</a:t>
            </a:r>
            <a:endParaRPr lang="ko-KR" altLang="en-US" dirty="0"/>
          </a:p>
        </p:txBody>
      </p:sp>
      <p:pic>
        <p:nvPicPr>
          <p:cNvPr id="4" name="그림 3"/>
          <p:cNvPicPr>
            <a:picLocks noChangeAspect="1"/>
          </p:cNvPicPr>
          <p:nvPr/>
        </p:nvPicPr>
        <p:blipFill>
          <a:blip r:embed="rId3"/>
          <a:stretch>
            <a:fillRect/>
          </a:stretch>
        </p:blipFill>
        <p:spPr>
          <a:xfrm>
            <a:off x="2352675" y="2770435"/>
            <a:ext cx="4438650" cy="2181225"/>
          </a:xfrm>
          <a:prstGeom prst="rect">
            <a:avLst/>
          </a:prstGeom>
        </p:spPr>
      </p:pic>
    </p:spTree>
    <p:extLst>
      <p:ext uri="{BB962C8B-B14F-4D97-AF65-F5344CB8AC3E}">
        <p14:creationId xmlns:p14="http://schemas.microsoft.com/office/powerpoint/2010/main" val="34622154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 Basics</a:t>
            </a:r>
            <a:endParaRPr lang="ko-KR" altLang="en-US" dirty="0"/>
          </a:p>
        </p:txBody>
      </p:sp>
      <p:sp>
        <p:nvSpPr>
          <p:cNvPr id="3" name="내용 개체 틀 2"/>
          <p:cNvSpPr>
            <a:spLocks noGrp="1"/>
          </p:cNvSpPr>
          <p:nvPr>
            <p:ph idx="1"/>
          </p:nvPr>
        </p:nvSpPr>
        <p:spPr/>
        <p:txBody>
          <a:bodyPr/>
          <a:lstStyle/>
          <a:p>
            <a:r>
              <a:rPr lang="en-US" altLang="ko-KR" dirty="0"/>
              <a:t>Type selector</a:t>
            </a:r>
          </a:p>
          <a:p>
            <a:pPr lvl="1"/>
            <a:r>
              <a:rPr lang="en-US" altLang="ko-KR" dirty="0"/>
              <a:t>Example</a:t>
            </a:r>
            <a:endParaRPr lang="ko-KR" altLang="en-US" dirty="0"/>
          </a:p>
        </p:txBody>
      </p:sp>
      <p:sp>
        <p:nvSpPr>
          <p:cNvPr id="4" name="직사각형 3"/>
          <p:cNvSpPr/>
          <p:nvPr/>
        </p:nvSpPr>
        <p:spPr>
          <a:xfrm>
            <a:off x="627196" y="2522220"/>
            <a:ext cx="3600400" cy="332398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ko-KR" sz="1400" dirty="0"/>
              <a:t>&lt;!DOCTYPE html&gt;</a:t>
            </a:r>
          </a:p>
          <a:p>
            <a:r>
              <a:rPr lang="en-US" altLang="ko-KR" sz="1400" dirty="0"/>
              <a:t>&lt;html&gt;</a:t>
            </a:r>
          </a:p>
          <a:p>
            <a:r>
              <a:rPr lang="en-US" altLang="ko-KR" sz="1400" dirty="0"/>
              <a:t>  &lt;head&gt;</a:t>
            </a:r>
          </a:p>
          <a:p>
            <a:r>
              <a:rPr lang="en-US" altLang="ko-KR" sz="1400" dirty="0"/>
              <a:t>    …</a:t>
            </a:r>
          </a:p>
          <a:p>
            <a:r>
              <a:rPr lang="en-US" altLang="ko-KR" sz="1400" dirty="0"/>
              <a:t>    &lt;style&gt;</a:t>
            </a:r>
          </a:p>
          <a:p>
            <a:r>
              <a:rPr lang="en-US" altLang="ko-KR" sz="1400" dirty="0"/>
              <a:t>      h1 {</a:t>
            </a:r>
          </a:p>
          <a:p>
            <a:r>
              <a:rPr lang="en-US" altLang="ko-KR" sz="1400" dirty="0"/>
              <a:t>        background-color: yellow;</a:t>
            </a:r>
          </a:p>
          <a:p>
            <a:r>
              <a:rPr lang="en-US" altLang="ko-KR" sz="1400" dirty="0"/>
              <a:t>        border: 2px solid red;</a:t>
            </a:r>
          </a:p>
          <a:p>
            <a:r>
              <a:rPr lang="en-US" altLang="ko-KR" sz="1400" dirty="0"/>
              <a:t>      }</a:t>
            </a:r>
          </a:p>
          <a:p>
            <a:r>
              <a:rPr lang="en-US" altLang="ko-KR" sz="1400" dirty="0"/>
              <a:t>    &lt;/style&gt;</a:t>
            </a:r>
          </a:p>
          <a:p>
            <a:r>
              <a:rPr lang="en-US" altLang="ko-KR" sz="1400" dirty="0"/>
              <a:t>  &lt;/head&gt;</a:t>
            </a:r>
          </a:p>
          <a:p>
            <a:r>
              <a:rPr lang="en-US" altLang="ko-KR" sz="1400" dirty="0"/>
              <a:t>  &lt;body&gt;</a:t>
            </a:r>
          </a:p>
          <a:p>
            <a:r>
              <a:rPr lang="en-US" altLang="ko-KR" sz="1400" dirty="0"/>
              <a:t>    &lt;h1&gt;I am styling h1 tag!&lt;/h1&gt;</a:t>
            </a:r>
          </a:p>
          <a:p>
            <a:r>
              <a:rPr lang="en-US" altLang="ko-KR" sz="1400" dirty="0"/>
              <a:t>  &lt;/body&gt;</a:t>
            </a:r>
          </a:p>
          <a:p>
            <a:r>
              <a:rPr lang="en-US" altLang="ko-KR" sz="1400" dirty="0"/>
              <a:t>&lt;/html&gt;</a:t>
            </a:r>
          </a:p>
        </p:txBody>
      </p:sp>
      <p:sp>
        <p:nvSpPr>
          <p:cNvPr id="6" name="오른쪽 화살표 5"/>
          <p:cNvSpPr/>
          <p:nvPr/>
        </p:nvSpPr>
        <p:spPr>
          <a:xfrm>
            <a:off x="4450531" y="3829040"/>
            <a:ext cx="576064"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그림 4"/>
          <p:cNvPicPr>
            <a:picLocks noChangeAspect="1"/>
          </p:cNvPicPr>
          <p:nvPr/>
        </p:nvPicPr>
        <p:blipFill>
          <a:blip r:embed="rId3"/>
          <a:stretch>
            <a:fillRect/>
          </a:stretch>
        </p:blipFill>
        <p:spPr>
          <a:xfrm>
            <a:off x="5207331" y="2421048"/>
            <a:ext cx="3649465" cy="2880000"/>
          </a:xfrm>
          <a:prstGeom prst="rect">
            <a:avLst/>
          </a:prstGeom>
        </p:spPr>
      </p:pic>
      <p:sp>
        <p:nvSpPr>
          <p:cNvPr id="8" name="직사각형 7"/>
          <p:cNvSpPr/>
          <p:nvPr/>
        </p:nvSpPr>
        <p:spPr>
          <a:xfrm>
            <a:off x="827584" y="3429000"/>
            <a:ext cx="2736304" cy="1296144"/>
          </a:xfrm>
          <a:prstGeom prst="rect">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478935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 Selectors</a:t>
            </a:r>
            <a:endParaRPr lang="ko-KR" altLang="en-US" dirty="0"/>
          </a:p>
        </p:txBody>
      </p:sp>
      <p:sp>
        <p:nvSpPr>
          <p:cNvPr id="3" name="내용 개체 틀 2"/>
          <p:cNvSpPr>
            <a:spLocks noGrp="1"/>
          </p:cNvSpPr>
          <p:nvPr>
            <p:ph idx="1"/>
          </p:nvPr>
        </p:nvSpPr>
        <p:spPr/>
        <p:txBody>
          <a:bodyPr/>
          <a:lstStyle/>
          <a:p>
            <a:r>
              <a:rPr lang="en-US" altLang="ko-KR" dirty="0"/>
              <a:t>ID selector</a:t>
            </a:r>
          </a:p>
          <a:p>
            <a:pPr lvl="1"/>
            <a:r>
              <a:rPr lang="en-US" altLang="ko-KR" dirty="0"/>
              <a:t>Select a specific element with ID attribute</a:t>
            </a:r>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r>
              <a:rPr lang="en-US" altLang="ko-KR" dirty="0"/>
              <a:t>The ID of an element is unique within a HTML page</a:t>
            </a:r>
          </a:p>
          <a:p>
            <a:pPr lvl="2"/>
            <a:r>
              <a:rPr lang="en-US" altLang="ko-KR" dirty="0"/>
              <a:t>So the ID selector is used to select one unique element</a:t>
            </a:r>
            <a:endParaRPr lang="ko-KR" altLang="en-US" dirty="0"/>
          </a:p>
          <a:p>
            <a:pPr lvl="1"/>
            <a:endParaRPr lang="en-US" altLang="ko-KR" dirty="0"/>
          </a:p>
          <a:p>
            <a:endParaRPr lang="ko-KR" altLang="en-US" dirty="0"/>
          </a:p>
        </p:txBody>
      </p:sp>
      <p:pic>
        <p:nvPicPr>
          <p:cNvPr id="4" name="그림 3"/>
          <p:cNvPicPr>
            <a:picLocks noChangeAspect="1"/>
          </p:cNvPicPr>
          <p:nvPr/>
        </p:nvPicPr>
        <p:blipFill>
          <a:blip r:embed="rId3"/>
          <a:stretch>
            <a:fillRect/>
          </a:stretch>
        </p:blipFill>
        <p:spPr>
          <a:xfrm>
            <a:off x="2195736" y="2420888"/>
            <a:ext cx="4647641" cy="1080000"/>
          </a:xfrm>
          <a:prstGeom prst="rect">
            <a:avLst/>
          </a:prstGeom>
        </p:spPr>
      </p:pic>
      <p:pic>
        <p:nvPicPr>
          <p:cNvPr id="5" name="그림 4"/>
          <p:cNvPicPr>
            <a:picLocks noChangeAspect="1"/>
          </p:cNvPicPr>
          <p:nvPr/>
        </p:nvPicPr>
        <p:blipFill>
          <a:blip r:embed="rId4"/>
          <a:stretch>
            <a:fillRect/>
          </a:stretch>
        </p:blipFill>
        <p:spPr>
          <a:xfrm>
            <a:off x="2997217" y="3753096"/>
            <a:ext cx="3044681" cy="1080000"/>
          </a:xfrm>
          <a:prstGeom prst="rect">
            <a:avLst/>
          </a:prstGeom>
        </p:spPr>
      </p:pic>
    </p:spTree>
    <p:extLst>
      <p:ext uri="{BB962C8B-B14F-4D97-AF65-F5344CB8AC3E}">
        <p14:creationId xmlns:p14="http://schemas.microsoft.com/office/powerpoint/2010/main" val="1995645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 Selectors</a:t>
            </a:r>
            <a:endParaRPr lang="ko-KR" altLang="en-US" dirty="0"/>
          </a:p>
        </p:txBody>
      </p:sp>
      <p:sp>
        <p:nvSpPr>
          <p:cNvPr id="3" name="내용 개체 틀 2"/>
          <p:cNvSpPr>
            <a:spLocks noGrp="1"/>
          </p:cNvSpPr>
          <p:nvPr>
            <p:ph idx="1"/>
          </p:nvPr>
        </p:nvSpPr>
        <p:spPr/>
        <p:txBody>
          <a:bodyPr/>
          <a:lstStyle/>
          <a:p>
            <a:r>
              <a:rPr lang="en-US" altLang="ko-KR" dirty="0"/>
              <a:t>ID selector</a:t>
            </a:r>
          </a:p>
          <a:p>
            <a:pPr lvl="1"/>
            <a:r>
              <a:rPr lang="en-US" altLang="ko-KR" dirty="0"/>
              <a:t>Example</a:t>
            </a:r>
          </a:p>
          <a:p>
            <a:endParaRPr lang="ko-KR" altLang="en-US" dirty="0"/>
          </a:p>
        </p:txBody>
      </p:sp>
      <p:sp>
        <p:nvSpPr>
          <p:cNvPr id="4" name="직사각형 3"/>
          <p:cNvSpPr/>
          <p:nvPr/>
        </p:nvSpPr>
        <p:spPr>
          <a:xfrm>
            <a:off x="627196" y="2378044"/>
            <a:ext cx="3600400" cy="375487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ko-KR" sz="1400" dirty="0"/>
              <a:t>&lt;!DOCTYPE html&gt;</a:t>
            </a:r>
          </a:p>
          <a:p>
            <a:r>
              <a:rPr lang="en-US" altLang="ko-KR" sz="1400" dirty="0"/>
              <a:t>&lt;html&gt;</a:t>
            </a:r>
          </a:p>
          <a:p>
            <a:r>
              <a:rPr lang="en-US" altLang="ko-KR" sz="1400" dirty="0"/>
              <a:t>  &lt;head&gt;</a:t>
            </a:r>
          </a:p>
          <a:p>
            <a:r>
              <a:rPr lang="en-US" altLang="ko-KR" sz="1400" dirty="0"/>
              <a:t>    …</a:t>
            </a:r>
          </a:p>
          <a:p>
            <a:r>
              <a:rPr lang="en-US" altLang="ko-KR" sz="1400" dirty="0"/>
              <a:t>    &lt;style&gt;</a:t>
            </a:r>
          </a:p>
          <a:p>
            <a:r>
              <a:rPr lang="en-US" altLang="ko-KR" sz="1400" dirty="0"/>
              <a:t>      #special {</a:t>
            </a:r>
          </a:p>
          <a:p>
            <a:r>
              <a:rPr lang="en-US" altLang="ko-KR" sz="1400" dirty="0"/>
              <a:t>        background-color: yellow;</a:t>
            </a:r>
          </a:p>
          <a:p>
            <a:r>
              <a:rPr lang="en-US" altLang="ko-KR" sz="1400" dirty="0"/>
              <a:t>        color: red;</a:t>
            </a:r>
          </a:p>
          <a:p>
            <a:r>
              <a:rPr lang="en-US" altLang="ko-KR" sz="1400" dirty="0"/>
              <a:t>      }</a:t>
            </a:r>
          </a:p>
          <a:p>
            <a:r>
              <a:rPr lang="en-US" altLang="ko-KR" sz="1400" dirty="0"/>
              <a:t>    &lt;/style&gt;</a:t>
            </a:r>
          </a:p>
          <a:p>
            <a:r>
              <a:rPr lang="en-US" altLang="ko-KR" sz="1400" dirty="0"/>
              <a:t>  &lt;/head&gt;</a:t>
            </a:r>
          </a:p>
          <a:p>
            <a:r>
              <a:rPr lang="en-US" altLang="ko-KR" sz="1400" dirty="0"/>
              <a:t>  &lt;body&gt;</a:t>
            </a:r>
          </a:p>
          <a:p>
            <a:r>
              <a:rPr lang="en-US" altLang="ko-KR" sz="1400" dirty="0"/>
              <a:t>    &lt;p id="special"&gt;Paragraph with ID             </a:t>
            </a:r>
          </a:p>
          <a:p>
            <a:r>
              <a:rPr lang="en-US" altLang="ko-KR" sz="1400" dirty="0"/>
              <a:t>         attribute&lt;/p&gt;</a:t>
            </a:r>
          </a:p>
          <a:p>
            <a:r>
              <a:rPr lang="en-US" altLang="ko-KR" sz="1400" dirty="0"/>
              <a:t>    &lt;p&gt;Normal paragraph&lt;/p&gt;</a:t>
            </a:r>
          </a:p>
          <a:p>
            <a:r>
              <a:rPr lang="en-US" altLang="ko-KR" sz="1400" dirty="0"/>
              <a:t>  &lt;/body&gt;</a:t>
            </a:r>
          </a:p>
          <a:p>
            <a:r>
              <a:rPr lang="en-US" altLang="ko-KR" sz="1400" dirty="0"/>
              <a:t>&lt;/html&gt;</a:t>
            </a:r>
          </a:p>
        </p:txBody>
      </p:sp>
      <p:sp>
        <p:nvSpPr>
          <p:cNvPr id="5" name="오른쪽 화살표 4"/>
          <p:cNvSpPr/>
          <p:nvPr/>
        </p:nvSpPr>
        <p:spPr>
          <a:xfrm>
            <a:off x="4450531" y="3684864"/>
            <a:ext cx="576064"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직사각형 6"/>
          <p:cNvSpPr/>
          <p:nvPr/>
        </p:nvSpPr>
        <p:spPr>
          <a:xfrm>
            <a:off x="827584" y="3284824"/>
            <a:ext cx="2736304" cy="1296144"/>
          </a:xfrm>
          <a:prstGeom prst="rect">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8" name="그림 7"/>
          <p:cNvPicPr>
            <a:picLocks noChangeAspect="1"/>
          </p:cNvPicPr>
          <p:nvPr/>
        </p:nvPicPr>
        <p:blipFill>
          <a:blip r:embed="rId3"/>
          <a:stretch>
            <a:fillRect/>
          </a:stretch>
        </p:blipFill>
        <p:spPr>
          <a:xfrm>
            <a:off x="5253921" y="2276872"/>
            <a:ext cx="3655814" cy="2880000"/>
          </a:xfrm>
          <a:prstGeom prst="rect">
            <a:avLst/>
          </a:prstGeom>
        </p:spPr>
      </p:pic>
      <p:cxnSp>
        <p:nvCxnSpPr>
          <p:cNvPr id="9" name="직선 연결선 8"/>
          <p:cNvCxnSpPr/>
          <p:nvPr/>
        </p:nvCxnSpPr>
        <p:spPr>
          <a:xfrm>
            <a:off x="1259632" y="5229200"/>
            <a:ext cx="936104" cy="0"/>
          </a:xfrm>
          <a:prstGeom prst="line">
            <a:avLst/>
          </a:prstGeom>
          <a:ln w="25400">
            <a:solidFill>
              <a:srgbClr val="FF0000"/>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095055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 Selectors</a:t>
            </a:r>
            <a:endParaRPr lang="ko-KR" altLang="en-US" dirty="0"/>
          </a:p>
        </p:txBody>
      </p:sp>
      <p:sp>
        <p:nvSpPr>
          <p:cNvPr id="3" name="내용 개체 틀 2"/>
          <p:cNvSpPr>
            <a:spLocks noGrp="1"/>
          </p:cNvSpPr>
          <p:nvPr>
            <p:ph idx="1"/>
          </p:nvPr>
        </p:nvSpPr>
        <p:spPr/>
        <p:txBody>
          <a:bodyPr>
            <a:normAutofit lnSpcReduction="10000"/>
          </a:bodyPr>
          <a:lstStyle/>
          <a:p>
            <a:r>
              <a:rPr lang="en-US" altLang="ko-KR" dirty="0"/>
              <a:t>Class selector</a:t>
            </a:r>
          </a:p>
          <a:p>
            <a:pPr lvl="1"/>
            <a:r>
              <a:rPr lang="en-US" altLang="ko-KR" dirty="0"/>
              <a:t>Select a specific element with ‘class’ target</a:t>
            </a:r>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r>
              <a:rPr lang="en-US" altLang="ko-KR" dirty="0"/>
              <a:t>The difference between an ID and a class </a:t>
            </a:r>
          </a:p>
          <a:p>
            <a:pPr lvl="2"/>
            <a:r>
              <a:rPr lang="en-US" altLang="ko-KR" dirty="0"/>
              <a:t>ID can be used to identify one element, whereas a class can be used to identify more than one</a:t>
            </a:r>
          </a:p>
          <a:p>
            <a:pPr lvl="1"/>
            <a:endParaRPr lang="en-US" altLang="ko-KR" dirty="0"/>
          </a:p>
          <a:p>
            <a:pPr lvl="1"/>
            <a:endParaRPr lang="ko-KR" altLang="en-US" dirty="0"/>
          </a:p>
        </p:txBody>
      </p:sp>
      <p:pic>
        <p:nvPicPr>
          <p:cNvPr id="4" name="그림 3"/>
          <p:cNvPicPr>
            <a:picLocks noChangeAspect="1"/>
          </p:cNvPicPr>
          <p:nvPr/>
        </p:nvPicPr>
        <p:blipFill>
          <a:blip r:embed="rId2"/>
          <a:stretch>
            <a:fillRect/>
          </a:stretch>
        </p:blipFill>
        <p:spPr>
          <a:xfrm>
            <a:off x="1619672" y="2420888"/>
            <a:ext cx="6100138" cy="1080000"/>
          </a:xfrm>
          <a:prstGeom prst="rect">
            <a:avLst/>
          </a:prstGeom>
        </p:spPr>
      </p:pic>
      <p:pic>
        <p:nvPicPr>
          <p:cNvPr id="5" name="그림 4"/>
          <p:cNvPicPr>
            <a:picLocks noChangeAspect="1"/>
          </p:cNvPicPr>
          <p:nvPr/>
        </p:nvPicPr>
        <p:blipFill>
          <a:blip r:embed="rId3"/>
          <a:stretch>
            <a:fillRect/>
          </a:stretch>
        </p:blipFill>
        <p:spPr>
          <a:xfrm>
            <a:off x="2987824" y="3645024"/>
            <a:ext cx="3286957" cy="1080000"/>
          </a:xfrm>
          <a:prstGeom prst="rect">
            <a:avLst/>
          </a:prstGeom>
        </p:spPr>
      </p:pic>
    </p:spTree>
    <p:extLst>
      <p:ext uri="{BB962C8B-B14F-4D97-AF65-F5344CB8AC3E}">
        <p14:creationId xmlns:p14="http://schemas.microsoft.com/office/powerpoint/2010/main" val="4363379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 Selectors</a:t>
            </a:r>
            <a:endParaRPr lang="ko-KR" altLang="en-US" dirty="0"/>
          </a:p>
        </p:txBody>
      </p:sp>
      <p:sp>
        <p:nvSpPr>
          <p:cNvPr id="3" name="내용 개체 틀 2"/>
          <p:cNvSpPr>
            <a:spLocks noGrp="1"/>
          </p:cNvSpPr>
          <p:nvPr>
            <p:ph idx="1"/>
          </p:nvPr>
        </p:nvSpPr>
        <p:spPr/>
        <p:txBody>
          <a:bodyPr/>
          <a:lstStyle/>
          <a:p>
            <a:r>
              <a:rPr lang="en-US" altLang="ko-KR" dirty="0"/>
              <a:t>Class selector</a:t>
            </a:r>
          </a:p>
          <a:p>
            <a:pPr lvl="1"/>
            <a:r>
              <a:rPr lang="en-US" altLang="ko-KR" dirty="0"/>
              <a:t>Example</a:t>
            </a:r>
          </a:p>
          <a:p>
            <a:endParaRPr lang="ko-KR" altLang="en-US" dirty="0"/>
          </a:p>
        </p:txBody>
      </p:sp>
      <p:sp>
        <p:nvSpPr>
          <p:cNvPr id="4" name="직사각형 3"/>
          <p:cNvSpPr/>
          <p:nvPr/>
        </p:nvSpPr>
        <p:spPr>
          <a:xfrm>
            <a:off x="627196" y="2378044"/>
            <a:ext cx="3600400" cy="397031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ko-KR" sz="1400" dirty="0"/>
              <a:t>&lt;!DOCTYPE html&gt;</a:t>
            </a:r>
          </a:p>
          <a:p>
            <a:r>
              <a:rPr lang="en-US" altLang="ko-KR" sz="1400" dirty="0"/>
              <a:t>&lt;html&gt;</a:t>
            </a:r>
          </a:p>
          <a:p>
            <a:r>
              <a:rPr lang="en-US" altLang="ko-KR" sz="1400" dirty="0"/>
              <a:t>  &lt;head&gt;</a:t>
            </a:r>
          </a:p>
          <a:p>
            <a:r>
              <a:rPr lang="en-US" altLang="ko-KR" sz="1400" dirty="0"/>
              <a:t>    &lt;meta charset="utf-8"&gt;</a:t>
            </a:r>
          </a:p>
          <a:p>
            <a:r>
              <a:rPr lang="en-US" altLang="ko-KR" sz="1400" dirty="0"/>
              <a:t>    &lt;title&gt;&lt;/title&gt;</a:t>
            </a:r>
          </a:p>
          <a:p>
            <a:r>
              <a:rPr lang="en-US" altLang="ko-KR" sz="1400" dirty="0"/>
              <a:t>    &lt;style&gt;</a:t>
            </a:r>
          </a:p>
          <a:p>
            <a:r>
              <a:rPr lang="en-US" altLang="ko-KR" sz="1400" dirty="0"/>
              <a:t>      .type1 {</a:t>
            </a:r>
          </a:p>
          <a:p>
            <a:r>
              <a:rPr lang="en-US" altLang="ko-KR" sz="1400" dirty="0"/>
              <a:t>        text-align: center;</a:t>
            </a:r>
          </a:p>
          <a:p>
            <a:r>
              <a:rPr lang="en-US" altLang="ko-KR" sz="1400" dirty="0"/>
              <a:t>      }</a:t>
            </a:r>
          </a:p>
          <a:p>
            <a:r>
              <a:rPr lang="en-US" altLang="ko-KR" sz="1400" dirty="0"/>
              <a:t>    &lt;/style&gt;</a:t>
            </a:r>
          </a:p>
          <a:p>
            <a:r>
              <a:rPr lang="en-US" altLang="ko-KR" sz="1400" dirty="0"/>
              <a:t>  &lt;/head&gt;</a:t>
            </a:r>
          </a:p>
          <a:p>
            <a:r>
              <a:rPr lang="en-US" altLang="ko-KR" sz="1400" dirty="0"/>
              <a:t>  &lt;body&gt;</a:t>
            </a:r>
          </a:p>
          <a:p>
            <a:r>
              <a:rPr lang="en-US" altLang="ko-KR" sz="1400" dirty="0"/>
              <a:t>    &lt;h1 class="type1"&gt;Heading with       </a:t>
            </a:r>
          </a:p>
          <a:p>
            <a:r>
              <a:rPr lang="en-US" altLang="ko-KR" sz="1400" dirty="0"/>
              <a:t>           named type1.&lt;/h1&gt;</a:t>
            </a:r>
          </a:p>
          <a:p>
            <a:r>
              <a:rPr lang="en-US" altLang="ko-KR" sz="1400" dirty="0"/>
              <a:t>    &lt;p class="type1"&gt;Paragraph with </a:t>
            </a:r>
          </a:p>
          <a:p>
            <a:r>
              <a:rPr lang="en-US" altLang="ko-KR" sz="1400" dirty="0"/>
              <a:t>          named type1&lt;/p&gt;</a:t>
            </a:r>
          </a:p>
          <a:p>
            <a:r>
              <a:rPr lang="en-US" altLang="ko-KR" sz="1400" dirty="0"/>
              <a:t>  &lt;/body&gt;</a:t>
            </a:r>
          </a:p>
          <a:p>
            <a:r>
              <a:rPr lang="en-US" altLang="ko-KR" sz="1400" dirty="0"/>
              <a:t>&lt;/html&gt;</a:t>
            </a:r>
          </a:p>
        </p:txBody>
      </p:sp>
      <p:sp>
        <p:nvSpPr>
          <p:cNvPr id="5" name="오른쪽 화살표 4"/>
          <p:cNvSpPr/>
          <p:nvPr/>
        </p:nvSpPr>
        <p:spPr>
          <a:xfrm>
            <a:off x="4450531" y="3684864"/>
            <a:ext cx="576064"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직사각형 6"/>
          <p:cNvSpPr/>
          <p:nvPr/>
        </p:nvSpPr>
        <p:spPr>
          <a:xfrm>
            <a:off x="899592" y="3501008"/>
            <a:ext cx="2448272" cy="1080120"/>
          </a:xfrm>
          <a:prstGeom prst="rect">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6" name="그림 5"/>
          <p:cNvPicPr>
            <a:picLocks noChangeAspect="1"/>
          </p:cNvPicPr>
          <p:nvPr/>
        </p:nvPicPr>
        <p:blipFill>
          <a:blip r:embed="rId2"/>
          <a:stretch>
            <a:fillRect/>
          </a:stretch>
        </p:blipFill>
        <p:spPr>
          <a:xfrm>
            <a:off x="5221148" y="2378044"/>
            <a:ext cx="3713243" cy="2880000"/>
          </a:xfrm>
          <a:prstGeom prst="rect">
            <a:avLst/>
          </a:prstGeom>
        </p:spPr>
      </p:pic>
      <p:cxnSp>
        <p:nvCxnSpPr>
          <p:cNvPr id="8" name="직선 연결선 7"/>
          <p:cNvCxnSpPr/>
          <p:nvPr/>
        </p:nvCxnSpPr>
        <p:spPr>
          <a:xfrm>
            <a:off x="1403648" y="5229200"/>
            <a:ext cx="936104" cy="0"/>
          </a:xfrm>
          <a:prstGeom prst="line">
            <a:avLst/>
          </a:prstGeom>
          <a:ln w="254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9" name="직선 연결선 8"/>
          <p:cNvCxnSpPr/>
          <p:nvPr/>
        </p:nvCxnSpPr>
        <p:spPr>
          <a:xfrm>
            <a:off x="1259632" y="5661248"/>
            <a:ext cx="1080120" cy="0"/>
          </a:xfrm>
          <a:prstGeom prst="line">
            <a:avLst/>
          </a:prstGeom>
          <a:ln w="25400">
            <a:solidFill>
              <a:srgbClr val="FF0000"/>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208435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 Selectors</a:t>
            </a:r>
            <a:endParaRPr lang="ko-KR" altLang="en-US" dirty="0"/>
          </a:p>
        </p:txBody>
      </p:sp>
      <p:sp>
        <p:nvSpPr>
          <p:cNvPr id="3" name="내용 개체 틀 2"/>
          <p:cNvSpPr>
            <a:spLocks noGrp="1"/>
          </p:cNvSpPr>
          <p:nvPr>
            <p:ph idx="1"/>
          </p:nvPr>
        </p:nvSpPr>
        <p:spPr/>
        <p:txBody>
          <a:bodyPr/>
          <a:lstStyle/>
          <a:p>
            <a:r>
              <a:rPr lang="en-US" altLang="ko-KR" dirty="0"/>
              <a:t>Universal selector</a:t>
            </a:r>
          </a:p>
          <a:p>
            <a:pPr lvl="1"/>
            <a:r>
              <a:rPr lang="en-US" altLang="ko-KR" dirty="0"/>
              <a:t>Selects all elements inside the page</a:t>
            </a:r>
            <a:endParaRPr lang="ko-KR" altLang="en-US" dirty="0"/>
          </a:p>
          <a:p>
            <a:endParaRPr lang="ko-KR" altLang="en-US" dirty="0"/>
          </a:p>
        </p:txBody>
      </p:sp>
      <p:pic>
        <p:nvPicPr>
          <p:cNvPr id="4" name="그림 3"/>
          <p:cNvPicPr>
            <a:picLocks noChangeAspect="1"/>
          </p:cNvPicPr>
          <p:nvPr/>
        </p:nvPicPr>
        <p:blipFill>
          <a:blip r:embed="rId3"/>
          <a:stretch>
            <a:fillRect/>
          </a:stretch>
        </p:blipFill>
        <p:spPr>
          <a:xfrm>
            <a:off x="2362200" y="2598985"/>
            <a:ext cx="4419600" cy="2524125"/>
          </a:xfrm>
          <a:prstGeom prst="rect">
            <a:avLst/>
          </a:prstGeom>
        </p:spPr>
      </p:pic>
    </p:spTree>
    <p:extLst>
      <p:ext uri="{BB962C8B-B14F-4D97-AF65-F5344CB8AC3E}">
        <p14:creationId xmlns:p14="http://schemas.microsoft.com/office/powerpoint/2010/main" val="14706182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 Selectors</a:t>
            </a:r>
            <a:endParaRPr lang="en-US" dirty="0"/>
          </a:p>
        </p:txBody>
      </p:sp>
      <p:sp>
        <p:nvSpPr>
          <p:cNvPr id="3" name="내용 개체 틀 2"/>
          <p:cNvSpPr>
            <a:spLocks noGrp="1"/>
          </p:cNvSpPr>
          <p:nvPr>
            <p:ph idx="1"/>
          </p:nvPr>
        </p:nvSpPr>
        <p:spPr/>
        <p:txBody>
          <a:bodyPr/>
          <a:lstStyle/>
          <a:p>
            <a:r>
              <a:rPr lang="en-US" altLang="ko-KR" dirty="0"/>
              <a:t>Universal selector</a:t>
            </a:r>
          </a:p>
          <a:p>
            <a:pPr lvl="1"/>
            <a:r>
              <a:rPr lang="en-US" altLang="ko-KR" dirty="0"/>
              <a:t>Example</a:t>
            </a:r>
            <a:endParaRPr lang="en-US" dirty="0"/>
          </a:p>
        </p:txBody>
      </p:sp>
      <p:sp>
        <p:nvSpPr>
          <p:cNvPr id="4" name="직사각형 3"/>
          <p:cNvSpPr/>
          <p:nvPr/>
        </p:nvSpPr>
        <p:spPr>
          <a:xfrm>
            <a:off x="627196" y="2378044"/>
            <a:ext cx="3600400" cy="353943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ko-KR" sz="1400" dirty="0"/>
              <a:t>&lt;!DOCTYPE html&gt;</a:t>
            </a:r>
          </a:p>
          <a:p>
            <a:r>
              <a:rPr lang="en-US" altLang="ko-KR" sz="1400" dirty="0"/>
              <a:t>&lt;html </a:t>
            </a:r>
            <a:r>
              <a:rPr lang="en-US" altLang="ko-KR" sz="1400" dirty="0" err="1"/>
              <a:t>lang</a:t>
            </a:r>
            <a:r>
              <a:rPr lang="en-US" altLang="ko-KR" sz="1400" dirty="0"/>
              <a:t>="</a:t>
            </a:r>
            <a:r>
              <a:rPr lang="en-US" altLang="ko-KR" sz="1400" dirty="0" err="1"/>
              <a:t>en</a:t>
            </a:r>
            <a:r>
              <a:rPr lang="en-US" altLang="ko-KR" sz="1400" dirty="0"/>
              <a:t>" </a:t>
            </a:r>
            <a:r>
              <a:rPr lang="en-US" altLang="ko-KR" sz="1400" dirty="0" err="1"/>
              <a:t>dir</a:t>
            </a:r>
            <a:r>
              <a:rPr lang="en-US" altLang="ko-KR" sz="1400" dirty="0"/>
              <a:t>="</a:t>
            </a:r>
            <a:r>
              <a:rPr lang="en-US" altLang="ko-KR" sz="1400" dirty="0" err="1"/>
              <a:t>ltr</a:t>
            </a:r>
            <a:r>
              <a:rPr lang="en-US" altLang="ko-KR" sz="1400" dirty="0"/>
              <a:t>"&gt;</a:t>
            </a:r>
          </a:p>
          <a:p>
            <a:r>
              <a:rPr lang="en-US" altLang="ko-KR" sz="1400" dirty="0"/>
              <a:t>  &lt;head&gt;</a:t>
            </a:r>
          </a:p>
          <a:p>
            <a:r>
              <a:rPr lang="en-US" altLang="ko-KR" sz="1400" dirty="0"/>
              <a:t>    …</a:t>
            </a:r>
          </a:p>
          <a:p>
            <a:r>
              <a:rPr lang="en-US" altLang="ko-KR" sz="1400" dirty="0"/>
              <a:t>    &lt;style&gt;</a:t>
            </a:r>
          </a:p>
          <a:p>
            <a:r>
              <a:rPr lang="en-US" altLang="ko-KR" sz="1400" dirty="0"/>
              <a:t>      *{</a:t>
            </a:r>
          </a:p>
          <a:p>
            <a:r>
              <a:rPr lang="en-US" altLang="ko-KR" sz="1400" dirty="0"/>
              <a:t>        text-align: center;</a:t>
            </a:r>
          </a:p>
          <a:p>
            <a:r>
              <a:rPr lang="en-US" altLang="ko-KR" sz="1400" dirty="0"/>
              <a:t>        color: red;</a:t>
            </a:r>
          </a:p>
          <a:p>
            <a:r>
              <a:rPr lang="en-US" altLang="ko-KR" sz="1400" dirty="0"/>
              <a:t>      }</a:t>
            </a:r>
          </a:p>
          <a:p>
            <a:r>
              <a:rPr lang="en-US" altLang="ko-KR" sz="1400" dirty="0"/>
              <a:t>    &lt;/style&gt;</a:t>
            </a:r>
          </a:p>
          <a:p>
            <a:r>
              <a:rPr lang="en-US" altLang="ko-KR" sz="1400" dirty="0"/>
              <a:t>  &lt;/head&gt;</a:t>
            </a:r>
          </a:p>
          <a:p>
            <a:r>
              <a:rPr lang="en-US" altLang="ko-KR" sz="1400" dirty="0"/>
              <a:t>  &lt;body&gt;</a:t>
            </a:r>
          </a:p>
          <a:p>
            <a:r>
              <a:rPr lang="en-US" altLang="ko-KR" sz="1400" dirty="0"/>
              <a:t>    &lt;h1&gt;This is a heading1&lt;/h1&gt;</a:t>
            </a:r>
          </a:p>
          <a:p>
            <a:r>
              <a:rPr lang="en-US" altLang="ko-KR" sz="1400" dirty="0"/>
              <a:t>    &lt;p&gt;This is a paragraph&lt;/p&gt;</a:t>
            </a:r>
          </a:p>
          <a:p>
            <a:r>
              <a:rPr lang="en-US" altLang="ko-KR" sz="1400" dirty="0"/>
              <a:t>  &lt;/body&gt;</a:t>
            </a:r>
          </a:p>
          <a:p>
            <a:r>
              <a:rPr lang="en-US" altLang="ko-KR" sz="1400" dirty="0"/>
              <a:t>&lt;/html&gt;</a:t>
            </a:r>
          </a:p>
        </p:txBody>
      </p:sp>
      <p:sp>
        <p:nvSpPr>
          <p:cNvPr id="5" name="오른쪽 화살표 4"/>
          <p:cNvSpPr/>
          <p:nvPr/>
        </p:nvSpPr>
        <p:spPr>
          <a:xfrm>
            <a:off x="4450531" y="3684864"/>
            <a:ext cx="576064"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직사각형 5"/>
          <p:cNvSpPr/>
          <p:nvPr/>
        </p:nvSpPr>
        <p:spPr>
          <a:xfrm>
            <a:off x="796082" y="3273494"/>
            <a:ext cx="2664296" cy="1307633"/>
          </a:xfrm>
          <a:prstGeom prst="rect">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p:cNvPicPr>
            <a:picLocks noChangeAspect="1"/>
          </p:cNvPicPr>
          <p:nvPr/>
        </p:nvPicPr>
        <p:blipFill>
          <a:blip r:embed="rId2"/>
          <a:stretch>
            <a:fillRect/>
          </a:stretch>
        </p:blipFill>
        <p:spPr>
          <a:xfrm>
            <a:off x="5190065" y="2244592"/>
            <a:ext cx="3798048" cy="2984608"/>
          </a:xfrm>
          <a:prstGeom prst="rect">
            <a:avLst/>
          </a:prstGeom>
        </p:spPr>
      </p:pic>
    </p:spTree>
    <p:extLst>
      <p:ext uri="{BB962C8B-B14F-4D97-AF65-F5344CB8AC3E}">
        <p14:creationId xmlns:p14="http://schemas.microsoft.com/office/powerpoint/2010/main" val="1704140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p:txBody>
          <a:bodyPr/>
          <a:lstStyle/>
          <a:p>
            <a:r>
              <a:rPr lang="ko-KR" altLang="en-US" dirty="0"/>
              <a:t>평균적인 </a:t>
            </a:r>
            <a:r>
              <a:rPr lang="en-US" altLang="ko-KR" dirty="0"/>
              <a:t>HTML </a:t>
            </a:r>
            <a:r>
              <a:rPr lang="ko-KR" altLang="en-US" dirty="0"/>
              <a:t>구조</a:t>
            </a:r>
            <a:endParaRPr lang="en-US" altLang="ko-KR" dirty="0"/>
          </a:p>
        </p:txBody>
      </p:sp>
      <p:pic>
        <p:nvPicPr>
          <p:cNvPr id="4" name="Picture 4" descr="Image result for div layou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712" y="1979720"/>
            <a:ext cx="5016874" cy="37626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57361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 Selectors</a:t>
            </a:r>
            <a:endParaRPr lang="ko-KR" altLang="en-US" dirty="0"/>
          </a:p>
        </p:txBody>
      </p:sp>
      <p:sp>
        <p:nvSpPr>
          <p:cNvPr id="3" name="내용 개체 틀 2"/>
          <p:cNvSpPr>
            <a:spLocks noGrp="1"/>
          </p:cNvSpPr>
          <p:nvPr>
            <p:ph idx="1"/>
          </p:nvPr>
        </p:nvSpPr>
        <p:spPr/>
        <p:txBody>
          <a:bodyPr/>
          <a:lstStyle/>
          <a:p>
            <a:r>
              <a:rPr lang="en-US" altLang="ko-KR" dirty="0"/>
              <a:t>CSS Grouping Selector </a:t>
            </a:r>
          </a:p>
          <a:p>
            <a:pPr lvl="1"/>
            <a:r>
              <a:rPr lang="en-US" altLang="ko-KR" dirty="0"/>
              <a:t>A CSS selector can contain more than one simple selector</a:t>
            </a:r>
          </a:p>
          <a:p>
            <a:pPr lvl="1"/>
            <a:endParaRPr lang="en-US" altLang="ko-KR" dirty="0"/>
          </a:p>
          <a:p>
            <a:pPr lvl="1"/>
            <a:r>
              <a:rPr lang="en-US" altLang="ko-KR" dirty="0"/>
              <a:t>There are several types of CSS </a:t>
            </a:r>
            <a:r>
              <a:rPr lang="en-US" altLang="ko-KR" dirty="0" err="1"/>
              <a:t>combinators</a:t>
            </a:r>
            <a:endParaRPr lang="en-US" altLang="ko-KR" dirty="0"/>
          </a:p>
          <a:p>
            <a:pPr lvl="2"/>
            <a:r>
              <a:rPr lang="en-US" altLang="ko-KR" dirty="0"/>
              <a:t>Simple combinatory (comma)</a:t>
            </a:r>
          </a:p>
          <a:p>
            <a:pPr lvl="2"/>
            <a:r>
              <a:rPr lang="en-US" altLang="ko-KR" dirty="0"/>
              <a:t>Descendant selector (space)</a:t>
            </a:r>
          </a:p>
          <a:p>
            <a:pPr lvl="2"/>
            <a:r>
              <a:rPr lang="en-US" altLang="ko-KR" dirty="0"/>
              <a:t>Child selector (&gt;)</a:t>
            </a:r>
          </a:p>
          <a:p>
            <a:pPr lvl="2"/>
            <a:r>
              <a:rPr lang="en-US" altLang="ko-KR" dirty="0"/>
              <a:t>Adjacent sibling selector (+)</a:t>
            </a:r>
          </a:p>
          <a:p>
            <a:pPr lvl="2" algn="l"/>
            <a:r>
              <a:rPr lang="en-US" altLang="ko-KR" dirty="0"/>
              <a:t>General sibling selector (~)</a:t>
            </a:r>
            <a:br>
              <a:rPr lang="en-US" altLang="ko-KR" dirty="0"/>
            </a:br>
            <a:endParaRPr lang="en-US" altLang="ko-KR" dirty="0"/>
          </a:p>
        </p:txBody>
      </p:sp>
      <p:pic>
        <p:nvPicPr>
          <p:cNvPr id="4" name="그림 3"/>
          <p:cNvPicPr>
            <a:picLocks noChangeAspect="1"/>
          </p:cNvPicPr>
          <p:nvPr/>
        </p:nvPicPr>
        <p:blipFill>
          <a:blip r:embed="rId2"/>
          <a:stretch>
            <a:fillRect/>
          </a:stretch>
        </p:blipFill>
        <p:spPr>
          <a:xfrm>
            <a:off x="2552000" y="5229200"/>
            <a:ext cx="4040000" cy="1080000"/>
          </a:xfrm>
          <a:prstGeom prst="rect">
            <a:avLst/>
          </a:prstGeom>
        </p:spPr>
      </p:pic>
    </p:spTree>
    <p:extLst>
      <p:ext uri="{BB962C8B-B14F-4D97-AF65-F5344CB8AC3E}">
        <p14:creationId xmlns:p14="http://schemas.microsoft.com/office/powerpoint/2010/main" val="17985688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 Selectors</a:t>
            </a:r>
            <a:endParaRPr lang="ko-KR" altLang="en-US" dirty="0"/>
          </a:p>
        </p:txBody>
      </p:sp>
      <p:sp>
        <p:nvSpPr>
          <p:cNvPr id="3" name="내용 개체 틀 2"/>
          <p:cNvSpPr>
            <a:spLocks noGrp="1"/>
          </p:cNvSpPr>
          <p:nvPr>
            <p:ph idx="1"/>
          </p:nvPr>
        </p:nvSpPr>
        <p:spPr/>
        <p:txBody>
          <a:bodyPr/>
          <a:lstStyle/>
          <a:p>
            <a:r>
              <a:rPr lang="en-US" altLang="ko-KR" dirty="0"/>
              <a:t>CSS Grouping Selector </a:t>
            </a:r>
          </a:p>
          <a:p>
            <a:pPr lvl="1"/>
            <a:r>
              <a:rPr lang="en-US" altLang="ko-KR" dirty="0"/>
              <a:t>Example</a:t>
            </a:r>
          </a:p>
          <a:p>
            <a:endParaRPr lang="ko-KR" altLang="en-US" dirty="0"/>
          </a:p>
        </p:txBody>
      </p:sp>
      <p:sp>
        <p:nvSpPr>
          <p:cNvPr id="4" name="직사각형 3"/>
          <p:cNvSpPr/>
          <p:nvPr/>
        </p:nvSpPr>
        <p:spPr>
          <a:xfrm>
            <a:off x="627196" y="2378044"/>
            <a:ext cx="3600400" cy="353943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ko-KR" sz="1400" dirty="0"/>
              <a:t>&lt;!DOCTYPE html&gt;</a:t>
            </a:r>
          </a:p>
          <a:p>
            <a:r>
              <a:rPr lang="en-US" altLang="ko-KR" sz="1400" dirty="0"/>
              <a:t>&lt;html </a:t>
            </a:r>
            <a:r>
              <a:rPr lang="en-US" altLang="ko-KR" sz="1400" dirty="0" err="1"/>
              <a:t>lang</a:t>
            </a:r>
            <a:r>
              <a:rPr lang="en-US" altLang="ko-KR" sz="1400" dirty="0"/>
              <a:t>="</a:t>
            </a:r>
            <a:r>
              <a:rPr lang="en-US" altLang="ko-KR" sz="1400" dirty="0" err="1"/>
              <a:t>en</a:t>
            </a:r>
            <a:r>
              <a:rPr lang="en-US" altLang="ko-KR" sz="1400" dirty="0"/>
              <a:t>" </a:t>
            </a:r>
            <a:r>
              <a:rPr lang="en-US" altLang="ko-KR" sz="1400" dirty="0" err="1"/>
              <a:t>dir</a:t>
            </a:r>
            <a:r>
              <a:rPr lang="en-US" altLang="ko-KR" sz="1400" dirty="0"/>
              <a:t>="</a:t>
            </a:r>
            <a:r>
              <a:rPr lang="en-US" altLang="ko-KR" sz="1400" dirty="0" err="1"/>
              <a:t>ltr</a:t>
            </a:r>
            <a:r>
              <a:rPr lang="en-US" altLang="ko-KR" sz="1400" dirty="0"/>
              <a:t>"&gt;</a:t>
            </a:r>
          </a:p>
          <a:p>
            <a:r>
              <a:rPr lang="en-US" altLang="ko-KR" sz="1400" dirty="0"/>
              <a:t>  &lt;head&gt;</a:t>
            </a:r>
          </a:p>
          <a:p>
            <a:r>
              <a:rPr lang="en-US" altLang="ko-KR" sz="1400" dirty="0"/>
              <a:t>    …</a:t>
            </a:r>
          </a:p>
          <a:p>
            <a:r>
              <a:rPr lang="en-US" altLang="ko-KR" sz="1400" dirty="0"/>
              <a:t>    &lt;style&gt;</a:t>
            </a:r>
          </a:p>
          <a:p>
            <a:r>
              <a:rPr lang="en-US" altLang="ko-KR" sz="1400" dirty="0"/>
              <a:t>      h1, p {</a:t>
            </a:r>
          </a:p>
          <a:p>
            <a:r>
              <a:rPr lang="en-US" altLang="ko-KR" sz="1400" dirty="0"/>
              <a:t>        font-family: sans-serif;</a:t>
            </a:r>
          </a:p>
          <a:p>
            <a:r>
              <a:rPr lang="en-US" altLang="ko-KR" sz="1400" dirty="0"/>
              <a:t>        color: red;</a:t>
            </a:r>
          </a:p>
          <a:p>
            <a:r>
              <a:rPr lang="en-US" altLang="ko-KR" sz="1400" dirty="0"/>
              <a:t>      }</a:t>
            </a:r>
          </a:p>
          <a:p>
            <a:r>
              <a:rPr lang="en-US" altLang="ko-KR" sz="1400" dirty="0"/>
              <a:t>    &lt;/style&gt;</a:t>
            </a:r>
          </a:p>
          <a:p>
            <a:r>
              <a:rPr lang="en-US" altLang="ko-KR" sz="1400" dirty="0"/>
              <a:t>  &lt;/head&gt;</a:t>
            </a:r>
          </a:p>
          <a:p>
            <a:r>
              <a:rPr lang="en-US" altLang="ko-KR" sz="1400" dirty="0"/>
              <a:t>  &lt;body&gt;</a:t>
            </a:r>
          </a:p>
          <a:p>
            <a:r>
              <a:rPr lang="en-US" altLang="ko-KR" sz="1400" dirty="0"/>
              <a:t>    &lt;h1&gt;This is a heading1&lt;/h1&gt;</a:t>
            </a:r>
          </a:p>
          <a:p>
            <a:r>
              <a:rPr lang="en-US" altLang="ko-KR" sz="1400" dirty="0"/>
              <a:t>    &lt;p&gt;This is a paragraph&lt;/p&gt;</a:t>
            </a:r>
          </a:p>
          <a:p>
            <a:r>
              <a:rPr lang="en-US" altLang="ko-KR" sz="1400" dirty="0"/>
              <a:t>  &lt;/body&gt;</a:t>
            </a:r>
          </a:p>
          <a:p>
            <a:r>
              <a:rPr lang="en-US" altLang="ko-KR" sz="1400" dirty="0"/>
              <a:t>&lt;/html&gt;</a:t>
            </a:r>
          </a:p>
        </p:txBody>
      </p:sp>
      <p:sp>
        <p:nvSpPr>
          <p:cNvPr id="5" name="오른쪽 화살표 4"/>
          <p:cNvSpPr/>
          <p:nvPr/>
        </p:nvSpPr>
        <p:spPr>
          <a:xfrm>
            <a:off x="4450531" y="3684864"/>
            <a:ext cx="576064"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직사각형 5"/>
          <p:cNvSpPr/>
          <p:nvPr/>
        </p:nvSpPr>
        <p:spPr>
          <a:xfrm>
            <a:off x="796082" y="3273494"/>
            <a:ext cx="2664296" cy="1307633"/>
          </a:xfrm>
          <a:prstGeom prst="rect">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8" name="그림 7"/>
          <p:cNvPicPr>
            <a:picLocks noChangeAspect="1"/>
          </p:cNvPicPr>
          <p:nvPr/>
        </p:nvPicPr>
        <p:blipFill>
          <a:blip r:embed="rId2"/>
          <a:stretch>
            <a:fillRect/>
          </a:stretch>
        </p:blipFill>
        <p:spPr>
          <a:xfrm>
            <a:off x="5244605" y="2376412"/>
            <a:ext cx="3642841" cy="2880000"/>
          </a:xfrm>
          <a:prstGeom prst="rect">
            <a:avLst/>
          </a:prstGeom>
        </p:spPr>
      </p:pic>
    </p:spTree>
    <p:extLst>
      <p:ext uri="{BB962C8B-B14F-4D97-AF65-F5344CB8AC3E}">
        <p14:creationId xmlns:p14="http://schemas.microsoft.com/office/powerpoint/2010/main" val="27025833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 Selectors</a:t>
            </a:r>
            <a:endParaRPr lang="ko-KR" altLang="en-US" dirty="0"/>
          </a:p>
        </p:txBody>
      </p:sp>
      <p:sp>
        <p:nvSpPr>
          <p:cNvPr id="3" name="내용 개체 틀 2"/>
          <p:cNvSpPr>
            <a:spLocks noGrp="1"/>
          </p:cNvSpPr>
          <p:nvPr>
            <p:ph idx="1"/>
          </p:nvPr>
        </p:nvSpPr>
        <p:spPr/>
        <p:txBody>
          <a:bodyPr/>
          <a:lstStyle/>
          <a:p>
            <a:r>
              <a:rPr lang="en-US" altLang="ko-KR" dirty="0"/>
              <a:t>Attribute selector</a:t>
            </a:r>
          </a:p>
          <a:p>
            <a:pPr lvl="1"/>
            <a:r>
              <a:rPr lang="en-US" altLang="ko-KR" dirty="0"/>
              <a:t>Selects an element with a specific attribute </a:t>
            </a:r>
          </a:p>
          <a:p>
            <a:pPr lvl="1"/>
            <a:endParaRPr lang="en-US" altLang="ko-KR" dirty="0"/>
          </a:p>
          <a:p>
            <a:pPr lvl="1"/>
            <a:r>
              <a:rPr lang="en-US" altLang="ko-KR" dirty="0"/>
              <a:t>Example</a:t>
            </a:r>
          </a:p>
          <a:p>
            <a:pPr lvl="2"/>
            <a:r>
              <a:rPr lang="en-US" altLang="ko-KR" dirty="0"/>
              <a:t>h1[title] { color: blue; }</a:t>
            </a:r>
            <a:endParaRPr lang="ko-KR" altLang="en-US" dirty="0"/>
          </a:p>
          <a:p>
            <a:pPr lvl="2"/>
            <a:r>
              <a:rPr lang="en-US" altLang="ko-KR" dirty="0"/>
              <a:t>p[class=“example”] { color: blue; }</a:t>
            </a:r>
          </a:p>
          <a:p>
            <a:pPr lvl="2"/>
            <a:endParaRPr lang="en-US" altLang="ko-KR" dirty="0"/>
          </a:p>
          <a:p>
            <a:pPr lvl="2"/>
            <a:endParaRPr lang="en-US" altLang="ko-KR" dirty="0"/>
          </a:p>
          <a:p>
            <a:pPr lvl="1"/>
            <a:r>
              <a:rPr lang="en-US" altLang="ko-KR" dirty="0"/>
              <a:t>Check out more information about attribute selector</a:t>
            </a:r>
          </a:p>
          <a:p>
            <a:pPr lvl="2"/>
            <a:r>
              <a:rPr lang="en-US" altLang="ko-KR" dirty="0">
                <a:hlinkClick r:id="rId2"/>
              </a:rPr>
              <a:t>https://www.w3schools.com/css/css_attribute_selectors.asp</a:t>
            </a:r>
            <a:r>
              <a:rPr lang="en-US" altLang="ko-KR" dirty="0"/>
              <a:t> </a:t>
            </a:r>
            <a:endParaRPr lang="ko-KR" altLang="en-US" dirty="0"/>
          </a:p>
          <a:p>
            <a:pPr lvl="2"/>
            <a:endParaRPr lang="en-US" altLang="ko-KR" dirty="0"/>
          </a:p>
          <a:p>
            <a:pPr lvl="1"/>
            <a:endParaRPr lang="ko-KR" altLang="en-US" dirty="0"/>
          </a:p>
        </p:txBody>
      </p:sp>
    </p:spTree>
    <p:extLst>
      <p:ext uri="{BB962C8B-B14F-4D97-AF65-F5344CB8AC3E}">
        <p14:creationId xmlns:p14="http://schemas.microsoft.com/office/powerpoint/2010/main" val="40496034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 Selectors</a:t>
            </a:r>
            <a:endParaRPr lang="ko-KR" altLang="en-US" dirty="0"/>
          </a:p>
        </p:txBody>
      </p:sp>
      <p:sp>
        <p:nvSpPr>
          <p:cNvPr id="3" name="내용 개체 틀 2"/>
          <p:cNvSpPr>
            <a:spLocks noGrp="1"/>
          </p:cNvSpPr>
          <p:nvPr>
            <p:ph idx="1"/>
          </p:nvPr>
        </p:nvSpPr>
        <p:spPr/>
        <p:txBody>
          <a:bodyPr/>
          <a:lstStyle/>
          <a:p>
            <a:r>
              <a:rPr lang="en-US" altLang="ko-KR" dirty="0"/>
              <a:t>Attribute selector</a:t>
            </a:r>
          </a:p>
          <a:p>
            <a:pPr lvl="1"/>
            <a:r>
              <a:rPr lang="en-US" altLang="ko-KR" dirty="0"/>
              <a:t>Example</a:t>
            </a:r>
          </a:p>
          <a:p>
            <a:endParaRPr lang="ko-KR" altLang="en-US" dirty="0"/>
          </a:p>
        </p:txBody>
      </p:sp>
      <p:sp>
        <p:nvSpPr>
          <p:cNvPr id="4" name="직사각형 3"/>
          <p:cNvSpPr/>
          <p:nvPr/>
        </p:nvSpPr>
        <p:spPr>
          <a:xfrm>
            <a:off x="627196" y="2378044"/>
            <a:ext cx="3600400" cy="397031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ko-KR" sz="1400" dirty="0"/>
              <a:t>&lt;!DOCTYPE html&gt;</a:t>
            </a:r>
          </a:p>
          <a:p>
            <a:r>
              <a:rPr lang="en-US" altLang="ko-KR" sz="1400" dirty="0"/>
              <a:t>&lt;html </a:t>
            </a:r>
            <a:r>
              <a:rPr lang="en-US" altLang="ko-KR" sz="1400" dirty="0" err="1"/>
              <a:t>lang</a:t>
            </a:r>
            <a:r>
              <a:rPr lang="en-US" altLang="ko-KR" sz="1400" dirty="0"/>
              <a:t>="</a:t>
            </a:r>
            <a:r>
              <a:rPr lang="en-US" altLang="ko-KR" sz="1400" dirty="0" err="1"/>
              <a:t>en</a:t>
            </a:r>
            <a:r>
              <a:rPr lang="en-US" altLang="ko-KR" sz="1400" dirty="0"/>
              <a:t>" </a:t>
            </a:r>
            <a:r>
              <a:rPr lang="en-US" altLang="ko-KR" sz="1400" dirty="0" err="1"/>
              <a:t>dir</a:t>
            </a:r>
            <a:r>
              <a:rPr lang="en-US" altLang="ko-KR" sz="1400" dirty="0"/>
              <a:t>="</a:t>
            </a:r>
            <a:r>
              <a:rPr lang="en-US" altLang="ko-KR" sz="1400" dirty="0" err="1"/>
              <a:t>ltr</a:t>
            </a:r>
            <a:r>
              <a:rPr lang="en-US" altLang="ko-KR" sz="1400" dirty="0"/>
              <a:t>"&gt;</a:t>
            </a:r>
          </a:p>
          <a:p>
            <a:r>
              <a:rPr lang="en-US" altLang="ko-KR" sz="1400" dirty="0"/>
              <a:t>  &lt;head&gt;</a:t>
            </a:r>
          </a:p>
          <a:p>
            <a:r>
              <a:rPr lang="en-US" altLang="ko-KR" sz="1400" dirty="0"/>
              <a:t>    …</a:t>
            </a:r>
          </a:p>
          <a:p>
            <a:r>
              <a:rPr lang="en-US" altLang="ko-KR" sz="1400" dirty="0"/>
              <a:t>    &lt;style&gt;</a:t>
            </a:r>
          </a:p>
          <a:p>
            <a:r>
              <a:rPr lang="en-US" altLang="ko-KR" sz="1400" dirty="0"/>
              <a:t>      a[target=_blank] {</a:t>
            </a:r>
          </a:p>
          <a:p>
            <a:r>
              <a:rPr lang="en-US" altLang="ko-KR" sz="1400" dirty="0"/>
              <a:t>        background-color: yellow;</a:t>
            </a:r>
          </a:p>
          <a:p>
            <a:r>
              <a:rPr lang="en-US" altLang="ko-KR" sz="1400" dirty="0"/>
              <a:t>      }</a:t>
            </a:r>
          </a:p>
          <a:p>
            <a:r>
              <a:rPr lang="en-US" altLang="ko-KR" sz="1400" dirty="0"/>
              <a:t>    &lt;/style&gt;</a:t>
            </a:r>
          </a:p>
          <a:p>
            <a:r>
              <a:rPr lang="en-US" altLang="ko-KR" sz="1400" dirty="0"/>
              <a:t>  &lt;/head&gt;</a:t>
            </a:r>
          </a:p>
          <a:p>
            <a:r>
              <a:rPr lang="en-US" altLang="ko-KR" sz="1400" dirty="0"/>
              <a:t>  &lt;body&gt;</a:t>
            </a:r>
          </a:p>
          <a:p>
            <a:r>
              <a:rPr lang="en-US" altLang="ko-KR" sz="1400" dirty="0"/>
              <a:t>    </a:t>
            </a:r>
            <a:r>
              <a:rPr lang="pt-BR" altLang="ko-KR" sz="1400" dirty="0"/>
              <a:t>&lt;a href="https://www.chungbuk.ac.kr"&gt;CBNU&lt;/a&gt;</a:t>
            </a:r>
            <a:endParaRPr lang="en-US" altLang="ko-KR" sz="1400" dirty="0"/>
          </a:p>
          <a:p>
            <a:r>
              <a:rPr lang="en-US" altLang="ko-KR" sz="1400" dirty="0"/>
              <a:t>    &lt;a </a:t>
            </a:r>
            <a:r>
              <a:rPr lang="en-US" altLang="ko-KR" sz="1400" dirty="0" err="1"/>
              <a:t>href</a:t>
            </a:r>
            <a:r>
              <a:rPr lang="en-US" altLang="ko-KR" sz="1400" dirty="0"/>
              <a:t>="http://www.arsenal.com" target="_blank"&gt;Visit Arsenal&lt;/a&gt;</a:t>
            </a:r>
          </a:p>
          <a:p>
            <a:r>
              <a:rPr lang="en-US" altLang="ko-KR" sz="1400" dirty="0"/>
              <a:t>  &lt;/body&gt;</a:t>
            </a:r>
          </a:p>
          <a:p>
            <a:r>
              <a:rPr lang="en-US" altLang="ko-KR" sz="1400" dirty="0"/>
              <a:t>&lt;/html&gt;</a:t>
            </a:r>
          </a:p>
        </p:txBody>
      </p:sp>
      <p:sp>
        <p:nvSpPr>
          <p:cNvPr id="5" name="오른쪽 화살표 4"/>
          <p:cNvSpPr/>
          <p:nvPr/>
        </p:nvSpPr>
        <p:spPr>
          <a:xfrm>
            <a:off x="4450531" y="3684864"/>
            <a:ext cx="576064"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직사각형 6"/>
          <p:cNvSpPr/>
          <p:nvPr/>
        </p:nvSpPr>
        <p:spPr>
          <a:xfrm>
            <a:off x="827584" y="3273495"/>
            <a:ext cx="2664296" cy="1080120"/>
          </a:xfrm>
          <a:prstGeom prst="rect">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8" name="그림 7"/>
          <p:cNvPicPr>
            <a:picLocks noChangeAspect="1"/>
          </p:cNvPicPr>
          <p:nvPr/>
        </p:nvPicPr>
        <p:blipFill>
          <a:blip r:embed="rId2"/>
          <a:stretch>
            <a:fillRect/>
          </a:stretch>
        </p:blipFill>
        <p:spPr>
          <a:xfrm>
            <a:off x="5101802" y="2373555"/>
            <a:ext cx="3696466" cy="2880000"/>
          </a:xfrm>
          <a:prstGeom prst="rect">
            <a:avLst/>
          </a:prstGeom>
        </p:spPr>
      </p:pic>
      <p:cxnSp>
        <p:nvCxnSpPr>
          <p:cNvPr id="9" name="직선 연결선 8"/>
          <p:cNvCxnSpPr/>
          <p:nvPr/>
        </p:nvCxnSpPr>
        <p:spPr>
          <a:xfrm>
            <a:off x="683568" y="5877272"/>
            <a:ext cx="1224136" cy="0"/>
          </a:xfrm>
          <a:prstGeom prst="line">
            <a:avLst/>
          </a:prstGeom>
          <a:ln w="25400">
            <a:solidFill>
              <a:srgbClr val="FF0000"/>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852788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 Selectors</a:t>
            </a:r>
            <a:endParaRPr lang="ko-KR" altLang="en-US" dirty="0"/>
          </a:p>
        </p:txBody>
      </p:sp>
      <p:sp>
        <p:nvSpPr>
          <p:cNvPr id="3" name="내용 개체 틀 2"/>
          <p:cNvSpPr>
            <a:spLocks noGrp="1"/>
          </p:cNvSpPr>
          <p:nvPr>
            <p:ph idx="1"/>
          </p:nvPr>
        </p:nvSpPr>
        <p:spPr/>
        <p:txBody>
          <a:bodyPr/>
          <a:lstStyle/>
          <a:p>
            <a:r>
              <a:rPr lang="en-US" altLang="ko-KR" dirty="0"/>
              <a:t>Pseudo-class selector</a:t>
            </a:r>
          </a:p>
          <a:p>
            <a:pPr lvl="1"/>
            <a:r>
              <a:rPr lang="en-US" altLang="ko-KR" dirty="0"/>
              <a:t>Used to define a special state of an element</a:t>
            </a:r>
          </a:p>
          <a:p>
            <a:pPr lvl="1"/>
            <a:endParaRPr lang="en-US" altLang="ko-KR" dirty="0"/>
          </a:p>
          <a:p>
            <a:pPr lvl="1"/>
            <a:r>
              <a:rPr lang="en-US" altLang="ko-KR" dirty="0"/>
              <a:t>Syntax</a:t>
            </a:r>
          </a:p>
          <a:p>
            <a:pPr marL="914400" lvl="2" indent="0">
              <a:buNone/>
            </a:pPr>
            <a:r>
              <a:rPr lang="en-US" altLang="ko-KR" dirty="0" err="1"/>
              <a:t>selector:pseudo-class</a:t>
            </a:r>
            <a:r>
              <a:rPr lang="en-US" altLang="ko-KR" dirty="0"/>
              <a:t> {</a:t>
            </a:r>
          </a:p>
          <a:p>
            <a:pPr marL="914400" lvl="2" indent="0">
              <a:buNone/>
            </a:pPr>
            <a:r>
              <a:rPr lang="en-US" altLang="ko-KR" dirty="0"/>
              <a:t>  </a:t>
            </a:r>
            <a:r>
              <a:rPr lang="en-US" altLang="ko-KR" dirty="0" err="1"/>
              <a:t>property:value</a:t>
            </a:r>
            <a:r>
              <a:rPr lang="en-US" altLang="ko-KR" dirty="0"/>
              <a:t>;</a:t>
            </a:r>
          </a:p>
          <a:p>
            <a:pPr marL="914400" lvl="2" indent="0">
              <a:buNone/>
            </a:pPr>
            <a:r>
              <a:rPr lang="en-US" altLang="ko-KR" dirty="0"/>
              <a:t>}</a:t>
            </a:r>
          </a:p>
          <a:p>
            <a:pPr lvl="1"/>
            <a:endParaRPr lang="en-US" altLang="ko-KR" dirty="0"/>
          </a:p>
          <a:p>
            <a:pPr lvl="1"/>
            <a:r>
              <a:rPr lang="en-US" altLang="ko-KR" dirty="0"/>
              <a:t>Where used?</a:t>
            </a:r>
          </a:p>
          <a:p>
            <a:pPr lvl="2"/>
            <a:r>
              <a:rPr lang="en-US" altLang="ko-KR" dirty="0"/>
              <a:t>Style an element when a user </a:t>
            </a:r>
            <a:r>
              <a:rPr lang="en-US" altLang="ko-KR" dirty="0" err="1"/>
              <a:t>mouses</a:t>
            </a:r>
            <a:r>
              <a:rPr lang="en-US" altLang="ko-KR" dirty="0"/>
              <a:t> over it</a:t>
            </a:r>
          </a:p>
          <a:p>
            <a:pPr lvl="2"/>
            <a:r>
              <a:rPr lang="en-US" altLang="ko-KR" dirty="0"/>
              <a:t>Style visited and unvisited links differently</a:t>
            </a:r>
          </a:p>
          <a:p>
            <a:pPr lvl="2"/>
            <a:r>
              <a:rPr lang="en-US" altLang="ko-KR" dirty="0"/>
              <a:t>Style an element when it gets focus</a:t>
            </a:r>
          </a:p>
        </p:txBody>
      </p:sp>
    </p:spTree>
    <p:extLst>
      <p:ext uri="{BB962C8B-B14F-4D97-AF65-F5344CB8AC3E}">
        <p14:creationId xmlns:p14="http://schemas.microsoft.com/office/powerpoint/2010/main" val="29668890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 Selectors</a:t>
            </a:r>
            <a:endParaRPr lang="ko-KR" altLang="en-US" dirty="0"/>
          </a:p>
        </p:txBody>
      </p:sp>
      <p:sp>
        <p:nvSpPr>
          <p:cNvPr id="3" name="내용 개체 틀 2"/>
          <p:cNvSpPr>
            <a:spLocks noGrp="1"/>
          </p:cNvSpPr>
          <p:nvPr>
            <p:ph idx="1"/>
          </p:nvPr>
        </p:nvSpPr>
        <p:spPr/>
        <p:txBody>
          <a:bodyPr/>
          <a:lstStyle/>
          <a:p>
            <a:r>
              <a:rPr lang="en-US" altLang="ko-KR" dirty="0"/>
              <a:t>Pseudo-class selector</a:t>
            </a:r>
          </a:p>
          <a:p>
            <a:pPr lvl="1"/>
            <a:r>
              <a:rPr lang="en-US" altLang="ko-KR" dirty="0"/>
              <a:t>Example</a:t>
            </a:r>
          </a:p>
          <a:p>
            <a:endParaRPr lang="ko-KR" altLang="en-US" dirty="0"/>
          </a:p>
        </p:txBody>
      </p:sp>
      <p:sp>
        <p:nvSpPr>
          <p:cNvPr id="4" name="직사각형 3"/>
          <p:cNvSpPr/>
          <p:nvPr/>
        </p:nvSpPr>
        <p:spPr>
          <a:xfrm>
            <a:off x="593733" y="2124720"/>
            <a:ext cx="3600400" cy="461664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ko-KR" sz="1400" dirty="0"/>
              <a:t>&lt;style&gt;</a:t>
            </a:r>
          </a:p>
          <a:p>
            <a:r>
              <a:rPr lang="en-US" altLang="ko-KR" sz="1400" dirty="0"/>
              <a:t>      /* unvisited link */</a:t>
            </a:r>
          </a:p>
          <a:p>
            <a:r>
              <a:rPr lang="en-US" altLang="ko-KR" sz="1400" dirty="0"/>
              <a:t>      a:link {</a:t>
            </a:r>
          </a:p>
          <a:p>
            <a:r>
              <a:rPr lang="en-US" altLang="ko-KR" sz="1400" dirty="0"/>
              <a:t>        color: red;</a:t>
            </a:r>
          </a:p>
          <a:p>
            <a:r>
              <a:rPr lang="en-US" altLang="ko-KR" sz="1400" dirty="0"/>
              <a:t>      }</a:t>
            </a:r>
          </a:p>
          <a:p>
            <a:endParaRPr lang="en-US" altLang="ko-KR" sz="1400" dirty="0"/>
          </a:p>
          <a:p>
            <a:r>
              <a:rPr lang="en-US" altLang="ko-KR" sz="1400" dirty="0"/>
              <a:t>      /* visited link */</a:t>
            </a:r>
          </a:p>
          <a:p>
            <a:r>
              <a:rPr lang="en-US" altLang="ko-KR" sz="1400" dirty="0"/>
              <a:t>      </a:t>
            </a:r>
            <a:r>
              <a:rPr lang="en-US" altLang="ko-KR" sz="1400" dirty="0" err="1"/>
              <a:t>a:visited</a:t>
            </a:r>
            <a:r>
              <a:rPr lang="en-US" altLang="ko-KR" sz="1400" dirty="0"/>
              <a:t> {</a:t>
            </a:r>
          </a:p>
          <a:p>
            <a:r>
              <a:rPr lang="en-US" altLang="ko-KR" sz="1400" dirty="0"/>
              <a:t>        color: green;</a:t>
            </a:r>
          </a:p>
          <a:p>
            <a:r>
              <a:rPr lang="en-US" altLang="ko-KR" sz="1400" dirty="0"/>
              <a:t>      }</a:t>
            </a:r>
          </a:p>
          <a:p>
            <a:endParaRPr lang="en-US" altLang="ko-KR" sz="1400" dirty="0"/>
          </a:p>
          <a:p>
            <a:r>
              <a:rPr lang="en-US" altLang="ko-KR" sz="1400" dirty="0"/>
              <a:t>      /* mouse over link */</a:t>
            </a:r>
          </a:p>
          <a:p>
            <a:r>
              <a:rPr lang="en-US" altLang="ko-KR" sz="1400" dirty="0"/>
              <a:t>      </a:t>
            </a:r>
            <a:r>
              <a:rPr lang="en-US" altLang="ko-KR" sz="1400" dirty="0" err="1"/>
              <a:t>a:hover</a:t>
            </a:r>
            <a:r>
              <a:rPr lang="en-US" altLang="ko-KR" sz="1400" dirty="0"/>
              <a:t> {</a:t>
            </a:r>
          </a:p>
          <a:p>
            <a:r>
              <a:rPr lang="en-US" altLang="ko-KR" sz="1400" dirty="0"/>
              <a:t>        color: </a:t>
            </a:r>
            <a:r>
              <a:rPr lang="en-US" altLang="ko-KR" sz="1400" dirty="0" err="1"/>
              <a:t>hotpink</a:t>
            </a:r>
            <a:r>
              <a:rPr lang="en-US" altLang="ko-KR" sz="1400" dirty="0"/>
              <a:t>;</a:t>
            </a:r>
          </a:p>
          <a:p>
            <a:r>
              <a:rPr lang="en-US" altLang="ko-KR" sz="1400" dirty="0"/>
              <a:t>      }</a:t>
            </a:r>
          </a:p>
          <a:p>
            <a:endParaRPr lang="en-US" altLang="ko-KR" sz="1400" dirty="0"/>
          </a:p>
          <a:p>
            <a:r>
              <a:rPr lang="en-US" altLang="ko-KR" sz="1400" dirty="0"/>
              <a:t>      /* selected link */</a:t>
            </a:r>
          </a:p>
          <a:p>
            <a:r>
              <a:rPr lang="en-US" altLang="ko-KR" sz="1400" dirty="0"/>
              <a:t>      </a:t>
            </a:r>
            <a:r>
              <a:rPr lang="en-US" altLang="ko-KR" sz="1400" dirty="0" err="1"/>
              <a:t>a:active</a:t>
            </a:r>
            <a:r>
              <a:rPr lang="en-US" altLang="ko-KR" sz="1400" dirty="0"/>
              <a:t> {</a:t>
            </a:r>
          </a:p>
          <a:p>
            <a:r>
              <a:rPr lang="en-US" altLang="ko-KR" sz="1400" dirty="0"/>
              <a:t>        color: blue;</a:t>
            </a:r>
          </a:p>
          <a:p>
            <a:r>
              <a:rPr lang="en-US" altLang="ko-KR" sz="1400" dirty="0"/>
              <a:t>      }</a:t>
            </a:r>
          </a:p>
          <a:p>
            <a:r>
              <a:rPr lang="en-US" altLang="ko-KR" sz="1400" dirty="0"/>
              <a:t>   &lt;/style&gt;</a:t>
            </a:r>
          </a:p>
        </p:txBody>
      </p:sp>
      <p:sp>
        <p:nvSpPr>
          <p:cNvPr id="5" name="오른쪽 화살표 4"/>
          <p:cNvSpPr/>
          <p:nvPr/>
        </p:nvSpPr>
        <p:spPr>
          <a:xfrm>
            <a:off x="4450531" y="3684864"/>
            <a:ext cx="576064"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직사각형 5"/>
          <p:cNvSpPr/>
          <p:nvPr/>
        </p:nvSpPr>
        <p:spPr>
          <a:xfrm>
            <a:off x="899592" y="2348880"/>
            <a:ext cx="2376264" cy="1008112"/>
          </a:xfrm>
          <a:prstGeom prst="rect">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8" name="그림 7"/>
          <p:cNvPicPr>
            <a:picLocks noChangeAspect="1"/>
          </p:cNvPicPr>
          <p:nvPr/>
        </p:nvPicPr>
        <p:blipFill>
          <a:blip r:embed="rId2"/>
          <a:stretch>
            <a:fillRect/>
          </a:stretch>
        </p:blipFill>
        <p:spPr>
          <a:xfrm>
            <a:off x="5282993" y="1988840"/>
            <a:ext cx="3635862" cy="2880000"/>
          </a:xfrm>
          <a:prstGeom prst="rect">
            <a:avLst/>
          </a:prstGeom>
        </p:spPr>
      </p:pic>
    </p:spTree>
    <p:extLst>
      <p:ext uri="{BB962C8B-B14F-4D97-AF65-F5344CB8AC3E}">
        <p14:creationId xmlns:p14="http://schemas.microsoft.com/office/powerpoint/2010/main" val="20932737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 Selectors</a:t>
            </a:r>
            <a:endParaRPr lang="ko-KR" altLang="en-US" dirty="0"/>
          </a:p>
        </p:txBody>
      </p:sp>
      <p:sp>
        <p:nvSpPr>
          <p:cNvPr id="3" name="내용 개체 틀 2"/>
          <p:cNvSpPr>
            <a:spLocks noGrp="1"/>
          </p:cNvSpPr>
          <p:nvPr>
            <p:ph idx="1"/>
          </p:nvPr>
        </p:nvSpPr>
        <p:spPr/>
        <p:txBody>
          <a:bodyPr/>
          <a:lstStyle/>
          <a:p>
            <a:r>
              <a:rPr lang="en-US" altLang="ko-KR" dirty="0"/>
              <a:t>Pseudo-class selector</a:t>
            </a:r>
          </a:p>
          <a:p>
            <a:pPr lvl="1"/>
            <a:r>
              <a:rPr lang="en-US" altLang="ko-KR" dirty="0"/>
              <a:t>Example</a:t>
            </a:r>
          </a:p>
          <a:p>
            <a:endParaRPr lang="ko-KR" altLang="en-US" dirty="0"/>
          </a:p>
        </p:txBody>
      </p:sp>
      <p:sp>
        <p:nvSpPr>
          <p:cNvPr id="4" name="직사각형 3"/>
          <p:cNvSpPr/>
          <p:nvPr/>
        </p:nvSpPr>
        <p:spPr>
          <a:xfrm>
            <a:off x="593733" y="2124720"/>
            <a:ext cx="3600400" cy="461664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ko-KR" sz="1400" dirty="0"/>
              <a:t>&lt;style&gt;</a:t>
            </a:r>
          </a:p>
          <a:p>
            <a:r>
              <a:rPr lang="en-US" altLang="ko-KR" sz="1400" dirty="0"/>
              <a:t>      /* unvisited link */</a:t>
            </a:r>
          </a:p>
          <a:p>
            <a:r>
              <a:rPr lang="en-US" altLang="ko-KR" sz="1400" dirty="0"/>
              <a:t>      a:link {</a:t>
            </a:r>
          </a:p>
          <a:p>
            <a:r>
              <a:rPr lang="en-US" altLang="ko-KR" sz="1400" dirty="0"/>
              <a:t>        color: red;</a:t>
            </a:r>
          </a:p>
          <a:p>
            <a:r>
              <a:rPr lang="en-US" altLang="ko-KR" sz="1400" dirty="0"/>
              <a:t>      }</a:t>
            </a:r>
          </a:p>
          <a:p>
            <a:endParaRPr lang="en-US" altLang="ko-KR" sz="1400" dirty="0"/>
          </a:p>
          <a:p>
            <a:r>
              <a:rPr lang="en-US" altLang="ko-KR" sz="1400" dirty="0"/>
              <a:t>      /* visited link */</a:t>
            </a:r>
          </a:p>
          <a:p>
            <a:r>
              <a:rPr lang="en-US" altLang="ko-KR" sz="1400" dirty="0"/>
              <a:t>      a:visited {</a:t>
            </a:r>
          </a:p>
          <a:p>
            <a:r>
              <a:rPr lang="en-US" altLang="ko-KR" sz="1400" dirty="0"/>
              <a:t>        color: green;</a:t>
            </a:r>
          </a:p>
          <a:p>
            <a:r>
              <a:rPr lang="en-US" altLang="ko-KR" sz="1400" dirty="0"/>
              <a:t>      }</a:t>
            </a:r>
          </a:p>
          <a:p>
            <a:endParaRPr lang="en-US" altLang="ko-KR" sz="1400" dirty="0"/>
          </a:p>
          <a:p>
            <a:r>
              <a:rPr lang="en-US" altLang="ko-KR" sz="1400" dirty="0"/>
              <a:t>      /* mouse over link */</a:t>
            </a:r>
          </a:p>
          <a:p>
            <a:r>
              <a:rPr lang="en-US" altLang="ko-KR" sz="1400" dirty="0"/>
              <a:t>      a:hover {</a:t>
            </a:r>
          </a:p>
          <a:p>
            <a:r>
              <a:rPr lang="en-US" altLang="ko-KR" sz="1400" dirty="0"/>
              <a:t>        color: </a:t>
            </a:r>
            <a:r>
              <a:rPr lang="en-US" altLang="ko-KR" sz="1400" dirty="0" err="1"/>
              <a:t>hotpink</a:t>
            </a:r>
            <a:r>
              <a:rPr lang="en-US" altLang="ko-KR" sz="1400" dirty="0"/>
              <a:t>;</a:t>
            </a:r>
          </a:p>
          <a:p>
            <a:r>
              <a:rPr lang="en-US" altLang="ko-KR" sz="1400" dirty="0"/>
              <a:t>      }</a:t>
            </a:r>
          </a:p>
          <a:p>
            <a:endParaRPr lang="en-US" altLang="ko-KR" sz="1400" dirty="0"/>
          </a:p>
          <a:p>
            <a:r>
              <a:rPr lang="en-US" altLang="ko-KR" sz="1400" dirty="0"/>
              <a:t>      /* selected link */</a:t>
            </a:r>
          </a:p>
          <a:p>
            <a:r>
              <a:rPr lang="en-US" altLang="ko-KR" sz="1400" dirty="0"/>
              <a:t>      a:active {</a:t>
            </a:r>
          </a:p>
          <a:p>
            <a:r>
              <a:rPr lang="en-US" altLang="ko-KR" sz="1400" dirty="0"/>
              <a:t>        color: blue;</a:t>
            </a:r>
          </a:p>
          <a:p>
            <a:r>
              <a:rPr lang="en-US" altLang="ko-KR" sz="1400" dirty="0"/>
              <a:t>      }</a:t>
            </a:r>
          </a:p>
          <a:p>
            <a:r>
              <a:rPr lang="en-US" altLang="ko-KR" sz="1400" dirty="0"/>
              <a:t>   &lt;/style&gt;</a:t>
            </a:r>
          </a:p>
        </p:txBody>
      </p:sp>
      <p:sp>
        <p:nvSpPr>
          <p:cNvPr id="5" name="오른쪽 화살표 4"/>
          <p:cNvSpPr/>
          <p:nvPr/>
        </p:nvSpPr>
        <p:spPr>
          <a:xfrm>
            <a:off x="4450531" y="3684864"/>
            <a:ext cx="576064"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직사각형 5"/>
          <p:cNvSpPr/>
          <p:nvPr/>
        </p:nvSpPr>
        <p:spPr>
          <a:xfrm>
            <a:off x="899592" y="3356992"/>
            <a:ext cx="2376264" cy="1008112"/>
          </a:xfrm>
          <a:prstGeom prst="rect">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8" name="그림 7"/>
          <p:cNvPicPr>
            <a:picLocks noChangeAspect="1"/>
          </p:cNvPicPr>
          <p:nvPr/>
        </p:nvPicPr>
        <p:blipFill>
          <a:blip r:embed="rId2"/>
          <a:stretch>
            <a:fillRect/>
          </a:stretch>
        </p:blipFill>
        <p:spPr>
          <a:xfrm>
            <a:off x="5282993" y="1988840"/>
            <a:ext cx="3635862" cy="2880000"/>
          </a:xfrm>
          <a:prstGeom prst="rect">
            <a:avLst/>
          </a:prstGeom>
        </p:spPr>
      </p:pic>
      <p:pic>
        <p:nvPicPr>
          <p:cNvPr id="7" name="그림 6"/>
          <p:cNvPicPr>
            <a:picLocks noChangeAspect="1"/>
          </p:cNvPicPr>
          <p:nvPr/>
        </p:nvPicPr>
        <p:blipFill>
          <a:blip r:embed="rId3"/>
          <a:stretch>
            <a:fillRect/>
          </a:stretch>
        </p:blipFill>
        <p:spPr>
          <a:xfrm>
            <a:off x="5297768" y="3140968"/>
            <a:ext cx="3645430" cy="2880000"/>
          </a:xfrm>
          <a:prstGeom prst="rect">
            <a:avLst/>
          </a:prstGeom>
        </p:spPr>
      </p:pic>
    </p:spTree>
    <p:extLst>
      <p:ext uri="{BB962C8B-B14F-4D97-AF65-F5344CB8AC3E}">
        <p14:creationId xmlns:p14="http://schemas.microsoft.com/office/powerpoint/2010/main" val="36188064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 Selectors</a:t>
            </a:r>
            <a:endParaRPr lang="ko-KR" altLang="en-US" dirty="0"/>
          </a:p>
        </p:txBody>
      </p:sp>
      <p:sp>
        <p:nvSpPr>
          <p:cNvPr id="3" name="내용 개체 틀 2"/>
          <p:cNvSpPr>
            <a:spLocks noGrp="1"/>
          </p:cNvSpPr>
          <p:nvPr>
            <p:ph idx="1"/>
          </p:nvPr>
        </p:nvSpPr>
        <p:spPr/>
        <p:txBody>
          <a:bodyPr/>
          <a:lstStyle/>
          <a:p>
            <a:r>
              <a:rPr lang="en-US" altLang="ko-KR" dirty="0"/>
              <a:t>Pseudo-class selector</a:t>
            </a:r>
          </a:p>
          <a:p>
            <a:pPr lvl="1"/>
            <a:r>
              <a:rPr lang="en-US" altLang="ko-KR" dirty="0"/>
              <a:t>Example</a:t>
            </a:r>
          </a:p>
          <a:p>
            <a:endParaRPr lang="ko-KR" altLang="en-US" dirty="0"/>
          </a:p>
        </p:txBody>
      </p:sp>
      <p:sp>
        <p:nvSpPr>
          <p:cNvPr id="4" name="직사각형 3"/>
          <p:cNvSpPr/>
          <p:nvPr/>
        </p:nvSpPr>
        <p:spPr>
          <a:xfrm>
            <a:off x="593733" y="2124720"/>
            <a:ext cx="3600400" cy="461664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ko-KR" sz="1400" dirty="0"/>
              <a:t>&lt;style&gt;</a:t>
            </a:r>
          </a:p>
          <a:p>
            <a:r>
              <a:rPr lang="en-US" altLang="ko-KR" sz="1400" dirty="0"/>
              <a:t>      /* unvisited link */</a:t>
            </a:r>
          </a:p>
          <a:p>
            <a:r>
              <a:rPr lang="en-US" altLang="ko-KR" sz="1400" dirty="0"/>
              <a:t>      a:link {</a:t>
            </a:r>
          </a:p>
          <a:p>
            <a:r>
              <a:rPr lang="en-US" altLang="ko-KR" sz="1400" dirty="0"/>
              <a:t>        color: red;</a:t>
            </a:r>
          </a:p>
          <a:p>
            <a:r>
              <a:rPr lang="en-US" altLang="ko-KR" sz="1400" dirty="0"/>
              <a:t>      }</a:t>
            </a:r>
          </a:p>
          <a:p>
            <a:endParaRPr lang="en-US" altLang="ko-KR" sz="1400" dirty="0"/>
          </a:p>
          <a:p>
            <a:r>
              <a:rPr lang="en-US" altLang="ko-KR" sz="1400" dirty="0"/>
              <a:t>      /* visited link */</a:t>
            </a:r>
          </a:p>
          <a:p>
            <a:r>
              <a:rPr lang="en-US" altLang="ko-KR" sz="1400" dirty="0"/>
              <a:t>      a:visited {</a:t>
            </a:r>
          </a:p>
          <a:p>
            <a:r>
              <a:rPr lang="en-US" altLang="ko-KR" sz="1400" dirty="0"/>
              <a:t>        color: green;</a:t>
            </a:r>
          </a:p>
          <a:p>
            <a:r>
              <a:rPr lang="en-US" altLang="ko-KR" sz="1400" dirty="0"/>
              <a:t>      }</a:t>
            </a:r>
          </a:p>
          <a:p>
            <a:endParaRPr lang="en-US" altLang="ko-KR" sz="1400" dirty="0"/>
          </a:p>
          <a:p>
            <a:r>
              <a:rPr lang="en-US" altLang="ko-KR" sz="1400" dirty="0"/>
              <a:t>      /* mouse over link */</a:t>
            </a:r>
          </a:p>
          <a:p>
            <a:r>
              <a:rPr lang="en-US" altLang="ko-KR" sz="1400" dirty="0"/>
              <a:t>      a:hover {</a:t>
            </a:r>
          </a:p>
          <a:p>
            <a:r>
              <a:rPr lang="en-US" altLang="ko-KR" sz="1400" dirty="0"/>
              <a:t>        color: </a:t>
            </a:r>
            <a:r>
              <a:rPr lang="en-US" altLang="ko-KR" sz="1400" dirty="0" err="1"/>
              <a:t>hotpink</a:t>
            </a:r>
            <a:r>
              <a:rPr lang="en-US" altLang="ko-KR" sz="1400" dirty="0"/>
              <a:t>;</a:t>
            </a:r>
          </a:p>
          <a:p>
            <a:r>
              <a:rPr lang="en-US" altLang="ko-KR" sz="1400" dirty="0"/>
              <a:t>      }</a:t>
            </a:r>
          </a:p>
          <a:p>
            <a:endParaRPr lang="en-US" altLang="ko-KR" sz="1400" dirty="0"/>
          </a:p>
          <a:p>
            <a:r>
              <a:rPr lang="en-US" altLang="ko-KR" sz="1400" dirty="0"/>
              <a:t>      /* selected link */</a:t>
            </a:r>
          </a:p>
          <a:p>
            <a:r>
              <a:rPr lang="en-US" altLang="ko-KR" sz="1400" dirty="0"/>
              <a:t>      a:active {</a:t>
            </a:r>
          </a:p>
          <a:p>
            <a:r>
              <a:rPr lang="en-US" altLang="ko-KR" sz="1400" dirty="0"/>
              <a:t>        color: blue;</a:t>
            </a:r>
          </a:p>
          <a:p>
            <a:r>
              <a:rPr lang="en-US" altLang="ko-KR" sz="1400" dirty="0"/>
              <a:t>      }</a:t>
            </a:r>
          </a:p>
          <a:p>
            <a:r>
              <a:rPr lang="en-US" altLang="ko-KR" sz="1400" dirty="0"/>
              <a:t>   &lt;/style&gt;</a:t>
            </a:r>
          </a:p>
        </p:txBody>
      </p:sp>
      <p:sp>
        <p:nvSpPr>
          <p:cNvPr id="5" name="오른쪽 화살표 4"/>
          <p:cNvSpPr/>
          <p:nvPr/>
        </p:nvSpPr>
        <p:spPr>
          <a:xfrm>
            <a:off x="4450531" y="3684864"/>
            <a:ext cx="576064"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직사각형 5"/>
          <p:cNvSpPr/>
          <p:nvPr/>
        </p:nvSpPr>
        <p:spPr>
          <a:xfrm>
            <a:off x="899592" y="4433044"/>
            <a:ext cx="2376264" cy="1008112"/>
          </a:xfrm>
          <a:prstGeom prst="rect">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8" name="그림 7"/>
          <p:cNvPicPr>
            <a:picLocks noChangeAspect="1"/>
          </p:cNvPicPr>
          <p:nvPr/>
        </p:nvPicPr>
        <p:blipFill>
          <a:blip r:embed="rId2"/>
          <a:stretch>
            <a:fillRect/>
          </a:stretch>
        </p:blipFill>
        <p:spPr>
          <a:xfrm>
            <a:off x="5282993" y="1556792"/>
            <a:ext cx="3635862" cy="2880000"/>
          </a:xfrm>
          <a:prstGeom prst="rect">
            <a:avLst/>
          </a:prstGeom>
        </p:spPr>
      </p:pic>
      <p:pic>
        <p:nvPicPr>
          <p:cNvPr id="7" name="그림 6"/>
          <p:cNvPicPr>
            <a:picLocks noChangeAspect="1"/>
          </p:cNvPicPr>
          <p:nvPr/>
        </p:nvPicPr>
        <p:blipFill>
          <a:blip r:embed="rId3"/>
          <a:stretch>
            <a:fillRect/>
          </a:stretch>
        </p:blipFill>
        <p:spPr>
          <a:xfrm>
            <a:off x="5297768" y="2708920"/>
            <a:ext cx="3645430" cy="2880000"/>
          </a:xfrm>
          <a:prstGeom prst="rect">
            <a:avLst/>
          </a:prstGeom>
        </p:spPr>
      </p:pic>
      <p:pic>
        <p:nvPicPr>
          <p:cNvPr id="9" name="그림 8"/>
          <p:cNvPicPr>
            <a:picLocks noChangeAspect="1"/>
          </p:cNvPicPr>
          <p:nvPr/>
        </p:nvPicPr>
        <p:blipFill>
          <a:blip r:embed="rId4"/>
          <a:stretch>
            <a:fillRect/>
          </a:stretch>
        </p:blipFill>
        <p:spPr>
          <a:xfrm>
            <a:off x="5281826" y="3861048"/>
            <a:ext cx="3637029" cy="2880000"/>
          </a:xfrm>
          <a:prstGeom prst="rect">
            <a:avLst/>
          </a:prstGeom>
        </p:spPr>
      </p:pic>
      <p:pic>
        <p:nvPicPr>
          <p:cNvPr id="3076" name="Picture 4" descr="40+ Free Mouse Cursor &amp; Cursor Illustrations - Pixaba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96136" y="4868840"/>
            <a:ext cx="139124" cy="18054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5503135" y="5588920"/>
            <a:ext cx="3198440" cy="58477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altLang="ko-KR" sz="1600" b="1" dirty="0">
                <a:solidFill>
                  <a:srgbClr val="FF0000"/>
                </a:solidFill>
              </a:rPr>
              <a:t>Changes to </a:t>
            </a:r>
            <a:r>
              <a:rPr lang="en-US" altLang="ko-KR" sz="1600" b="1" dirty="0" err="1">
                <a:solidFill>
                  <a:srgbClr val="FF0000"/>
                </a:solidFill>
              </a:rPr>
              <a:t>hotpink</a:t>
            </a:r>
            <a:r>
              <a:rPr lang="en-US" altLang="ko-KR" sz="1600" b="1" dirty="0">
                <a:solidFill>
                  <a:srgbClr val="FF0000"/>
                </a:solidFill>
              </a:rPr>
              <a:t> whenever </a:t>
            </a:r>
          </a:p>
          <a:p>
            <a:r>
              <a:rPr lang="en-US" altLang="ko-KR" sz="1600" b="1" dirty="0">
                <a:solidFill>
                  <a:srgbClr val="FF0000"/>
                </a:solidFill>
              </a:rPr>
              <a:t>you put mouse over link</a:t>
            </a:r>
            <a:endParaRPr lang="ko-KR" altLang="en-US" sz="1600" b="1" dirty="0">
              <a:solidFill>
                <a:srgbClr val="FF0000"/>
              </a:solidFill>
            </a:endParaRPr>
          </a:p>
        </p:txBody>
      </p:sp>
      <p:cxnSp>
        <p:nvCxnSpPr>
          <p:cNvPr id="13" name="직선 화살표 연결선 12"/>
          <p:cNvCxnSpPr>
            <a:stCxn id="11" idx="0"/>
          </p:cNvCxnSpPr>
          <p:nvPr/>
        </p:nvCxnSpPr>
        <p:spPr>
          <a:xfrm flipH="1" flipV="1">
            <a:off x="6012160" y="5049383"/>
            <a:ext cx="1090195" cy="53953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9912435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 Selectors</a:t>
            </a:r>
            <a:endParaRPr lang="ko-KR" altLang="en-US" dirty="0"/>
          </a:p>
        </p:txBody>
      </p:sp>
      <p:sp>
        <p:nvSpPr>
          <p:cNvPr id="3" name="내용 개체 틀 2"/>
          <p:cNvSpPr>
            <a:spLocks noGrp="1"/>
          </p:cNvSpPr>
          <p:nvPr>
            <p:ph idx="1"/>
          </p:nvPr>
        </p:nvSpPr>
        <p:spPr/>
        <p:txBody>
          <a:bodyPr/>
          <a:lstStyle/>
          <a:p>
            <a:r>
              <a:rPr lang="en-US" altLang="ko-KR" dirty="0"/>
              <a:t>Pseudo-class selector</a:t>
            </a:r>
          </a:p>
          <a:p>
            <a:pPr lvl="1"/>
            <a:r>
              <a:rPr lang="en-US" altLang="ko-KR" dirty="0"/>
              <a:t>Example</a:t>
            </a:r>
          </a:p>
          <a:p>
            <a:endParaRPr lang="ko-KR" altLang="en-US" dirty="0"/>
          </a:p>
        </p:txBody>
      </p:sp>
      <p:sp>
        <p:nvSpPr>
          <p:cNvPr id="4" name="직사각형 3"/>
          <p:cNvSpPr/>
          <p:nvPr/>
        </p:nvSpPr>
        <p:spPr>
          <a:xfrm>
            <a:off x="593733" y="2124720"/>
            <a:ext cx="3600400" cy="461664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ko-KR" sz="1400" dirty="0"/>
              <a:t>&lt;style&gt;</a:t>
            </a:r>
          </a:p>
          <a:p>
            <a:r>
              <a:rPr lang="en-US" altLang="ko-KR" sz="1400" dirty="0"/>
              <a:t>      /* unvisited link */</a:t>
            </a:r>
          </a:p>
          <a:p>
            <a:r>
              <a:rPr lang="en-US" altLang="ko-KR" sz="1400" dirty="0"/>
              <a:t>      a:link {</a:t>
            </a:r>
          </a:p>
          <a:p>
            <a:r>
              <a:rPr lang="en-US" altLang="ko-KR" sz="1400" dirty="0"/>
              <a:t>        color: red;</a:t>
            </a:r>
          </a:p>
          <a:p>
            <a:r>
              <a:rPr lang="en-US" altLang="ko-KR" sz="1400" dirty="0"/>
              <a:t>      }</a:t>
            </a:r>
          </a:p>
          <a:p>
            <a:endParaRPr lang="en-US" altLang="ko-KR" sz="1400" dirty="0"/>
          </a:p>
          <a:p>
            <a:r>
              <a:rPr lang="en-US" altLang="ko-KR" sz="1400" dirty="0"/>
              <a:t>      /* visited link */</a:t>
            </a:r>
          </a:p>
          <a:p>
            <a:r>
              <a:rPr lang="en-US" altLang="ko-KR" sz="1400" dirty="0"/>
              <a:t>      a:visited {</a:t>
            </a:r>
          </a:p>
          <a:p>
            <a:r>
              <a:rPr lang="en-US" altLang="ko-KR" sz="1400" dirty="0"/>
              <a:t>        color: green;</a:t>
            </a:r>
          </a:p>
          <a:p>
            <a:r>
              <a:rPr lang="en-US" altLang="ko-KR" sz="1400" dirty="0"/>
              <a:t>      }</a:t>
            </a:r>
          </a:p>
          <a:p>
            <a:endParaRPr lang="en-US" altLang="ko-KR" sz="1400" dirty="0"/>
          </a:p>
          <a:p>
            <a:r>
              <a:rPr lang="en-US" altLang="ko-KR" sz="1400" dirty="0"/>
              <a:t>      /* mouse over link */</a:t>
            </a:r>
          </a:p>
          <a:p>
            <a:r>
              <a:rPr lang="en-US" altLang="ko-KR" sz="1400" dirty="0"/>
              <a:t>      a:hover {</a:t>
            </a:r>
          </a:p>
          <a:p>
            <a:r>
              <a:rPr lang="en-US" altLang="ko-KR" sz="1400" dirty="0"/>
              <a:t>        color: </a:t>
            </a:r>
            <a:r>
              <a:rPr lang="en-US" altLang="ko-KR" sz="1400" dirty="0" err="1"/>
              <a:t>hotpink</a:t>
            </a:r>
            <a:r>
              <a:rPr lang="en-US" altLang="ko-KR" sz="1400" dirty="0"/>
              <a:t>;</a:t>
            </a:r>
          </a:p>
          <a:p>
            <a:r>
              <a:rPr lang="en-US" altLang="ko-KR" sz="1400" dirty="0"/>
              <a:t>      }</a:t>
            </a:r>
          </a:p>
          <a:p>
            <a:endParaRPr lang="en-US" altLang="ko-KR" sz="1400" dirty="0"/>
          </a:p>
          <a:p>
            <a:r>
              <a:rPr lang="en-US" altLang="ko-KR" sz="1400" dirty="0"/>
              <a:t>      /* selected link */</a:t>
            </a:r>
          </a:p>
          <a:p>
            <a:r>
              <a:rPr lang="en-US" altLang="ko-KR" sz="1400" dirty="0"/>
              <a:t>      a:active {</a:t>
            </a:r>
          </a:p>
          <a:p>
            <a:r>
              <a:rPr lang="en-US" altLang="ko-KR" sz="1400" dirty="0"/>
              <a:t>        color: blue;</a:t>
            </a:r>
          </a:p>
          <a:p>
            <a:r>
              <a:rPr lang="en-US" altLang="ko-KR" sz="1400" dirty="0"/>
              <a:t>      }</a:t>
            </a:r>
          </a:p>
          <a:p>
            <a:r>
              <a:rPr lang="en-US" altLang="ko-KR" sz="1400" dirty="0"/>
              <a:t>   &lt;/style&gt;</a:t>
            </a:r>
          </a:p>
        </p:txBody>
      </p:sp>
      <p:sp>
        <p:nvSpPr>
          <p:cNvPr id="5" name="오른쪽 화살표 4"/>
          <p:cNvSpPr/>
          <p:nvPr/>
        </p:nvSpPr>
        <p:spPr>
          <a:xfrm>
            <a:off x="4450531" y="3684864"/>
            <a:ext cx="576064"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직사각형 5"/>
          <p:cNvSpPr/>
          <p:nvPr/>
        </p:nvSpPr>
        <p:spPr>
          <a:xfrm>
            <a:off x="899592" y="5517232"/>
            <a:ext cx="2376264" cy="1008112"/>
          </a:xfrm>
          <a:prstGeom prst="rect">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8" name="그림 7"/>
          <p:cNvPicPr>
            <a:picLocks noChangeAspect="1"/>
          </p:cNvPicPr>
          <p:nvPr/>
        </p:nvPicPr>
        <p:blipFill>
          <a:blip r:embed="rId2"/>
          <a:stretch>
            <a:fillRect/>
          </a:stretch>
        </p:blipFill>
        <p:spPr>
          <a:xfrm>
            <a:off x="5307336" y="274777"/>
            <a:ext cx="3635862" cy="2880000"/>
          </a:xfrm>
          <a:prstGeom prst="rect">
            <a:avLst/>
          </a:prstGeom>
        </p:spPr>
      </p:pic>
      <p:pic>
        <p:nvPicPr>
          <p:cNvPr id="7" name="그림 6"/>
          <p:cNvPicPr>
            <a:picLocks noChangeAspect="1"/>
          </p:cNvPicPr>
          <p:nvPr/>
        </p:nvPicPr>
        <p:blipFill>
          <a:blip r:embed="rId3"/>
          <a:stretch>
            <a:fillRect/>
          </a:stretch>
        </p:blipFill>
        <p:spPr>
          <a:xfrm>
            <a:off x="5322111" y="1426905"/>
            <a:ext cx="3645430" cy="2880000"/>
          </a:xfrm>
          <a:prstGeom prst="rect">
            <a:avLst/>
          </a:prstGeom>
        </p:spPr>
      </p:pic>
      <p:pic>
        <p:nvPicPr>
          <p:cNvPr id="9" name="그림 8"/>
          <p:cNvPicPr>
            <a:picLocks noChangeAspect="1"/>
          </p:cNvPicPr>
          <p:nvPr/>
        </p:nvPicPr>
        <p:blipFill>
          <a:blip r:embed="rId4"/>
          <a:stretch>
            <a:fillRect/>
          </a:stretch>
        </p:blipFill>
        <p:spPr>
          <a:xfrm>
            <a:off x="5306169" y="2579033"/>
            <a:ext cx="3637029" cy="2880000"/>
          </a:xfrm>
          <a:prstGeom prst="rect">
            <a:avLst/>
          </a:prstGeom>
        </p:spPr>
      </p:pic>
      <p:pic>
        <p:nvPicPr>
          <p:cNvPr id="3076" name="Picture 4" descr="40+ Free Mouse Cursor &amp; Cursor Illustrations - Pixaba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20479" y="3586825"/>
            <a:ext cx="139124" cy="180543"/>
          </a:xfrm>
          <a:prstGeom prst="rect">
            <a:avLst/>
          </a:prstGeom>
          <a:noFill/>
          <a:extLst>
            <a:ext uri="{909E8E84-426E-40DD-AFC4-6F175D3DCCD1}">
              <a14:hiddenFill xmlns:a14="http://schemas.microsoft.com/office/drawing/2010/main">
                <a:solidFill>
                  <a:srgbClr val="FFFFFF"/>
                </a:solidFill>
              </a14:hiddenFill>
            </a:ext>
          </a:extLst>
        </p:spPr>
      </p:pic>
      <p:pic>
        <p:nvPicPr>
          <p:cNvPr id="10" name="그림 9"/>
          <p:cNvPicPr>
            <a:picLocks noChangeAspect="1"/>
          </p:cNvPicPr>
          <p:nvPr/>
        </p:nvPicPr>
        <p:blipFill>
          <a:blip r:embed="rId6"/>
          <a:stretch>
            <a:fillRect/>
          </a:stretch>
        </p:blipFill>
        <p:spPr>
          <a:xfrm>
            <a:off x="5306169" y="3789360"/>
            <a:ext cx="3636139" cy="2880000"/>
          </a:xfrm>
          <a:prstGeom prst="rect">
            <a:avLst/>
          </a:prstGeom>
        </p:spPr>
      </p:pic>
      <p:pic>
        <p:nvPicPr>
          <p:cNvPr id="12" name="Picture 4" descr="40+ Free Mouse Cursor &amp; Cursor Illustrations - Pixaba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96136" y="4797152"/>
            <a:ext cx="139124" cy="18054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5503135" y="5588920"/>
            <a:ext cx="2885855" cy="58477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altLang="ko-KR" sz="1600" b="1" dirty="0">
                <a:solidFill>
                  <a:srgbClr val="FF0000"/>
                </a:solidFill>
              </a:rPr>
              <a:t>Changes to blue when you </a:t>
            </a:r>
          </a:p>
          <a:p>
            <a:r>
              <a:rPr lang="en-US" altLang="ko-KR" sz="1600" b="1" dirty="0">
                <a:solidFill>
                  <a:srgbClr val="FF0000"/>
                </a:solidFill>
              </a:rPr>
              <a:t>keep clicking on the link</a:t>
            </a:r>
            <a:endParaRPr lang="ko-KR" altLang="en-US" sz="1600" b="1" dirty="0">
              <a:solidFill>
                <a:srgbClr val="FF0000"/>
              </a:solidFill>
            </a:endParaRPr>
          </a:p>
        </p:txBody>
      </p:sp>
      <p:cxnSp>
        <p:nvCxnSpPr>
          <p:cNvPr id="14" name="직선 화살표 연결선 13"/>
          <p:cNvCxnSpPr>
            <a:stCxn id="13" idx="0"/>
          </p:cNvCxnSpPr>
          <p:nvPr/>
        </p:nvCxnSpPr>
        <p:spPr>
          <a:xfrm flipH="1" flipV="1">
            <a:off x="6012185" y="5049384"/>
            <a:ext cx="933878" cy="53953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7477865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 Insertion</a:t>
            </a:r>
            <a:endParaRPr lang="ko-KR" altLang="en-US" dirty="0"/>
          </a:p>
        </p:txBody>
      </p:sp>
      <p:sp>
        <p:nvSpPr>
          <p:cNvPr id="3" name="텍스트 개체 틀 2"/>
          <p:cNvSpPr>
            <a:spLocks noGrp="1"/>
          </p:cNvSpPr>
          <p:nvPr>
            <p:ph type="body" idx="1"/>
          </p:nvPr>
        </p:nvSpPr>
        <p:spPr/>
        <p:txBody>
          <a:bodyPr/>
          <a:lstStyle/>
          <a:p>
            <a:r>
              <a:rPr lang="en-US" altLang="ko-KR" dirty="0"/>
              <a:t>Part 2</a:t>
            </a:r>
            <a:endParaRPr lang="ko-KR" altLang="en-US" dirty="0"/>
          </a:p>
        </p:txBody>
      </p:sp>
    </p:spTree>
    <p:extLst>
      <p:ext uri="{BB962C8B-B14F-4D97-AF65-F5344CB8AC3E}">
        <p14:creationId xmlns:p14="http://schemas.microsoft.com/office/powerpoint/2010/main" val="1370310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Table of Contents</a:t>
            </a:r>
            <a:endParaRPr lang="ko-KR" altLang="en-US" dirty="0"/>
          </a:p>
        </p:txBody>
      </p:sp>
      <p:sp>
        <p:nvSpPr>
          <p:cNvPr id="3" name="내용 개체 틀 2"/>
          <p:cNvSpPr>
            <a:spLocks noGrp="1"/>
          </p:cNvSpPr>
          <p:nvPr>
            <p:ph idx="1"/>
          </p:nvPr>
        </p:nvSpPr>
        <p:spPr>
          <a:xfrm>
            <a:off x="4860032" y="1196752"/>
            <a:ext cx="3610744" cy="5328592"/>
          </a:xfrm>
        </p:spPr>
        <p:txBody>
          <a:bodyPr>
            <a:normAutofit/>
          </a:bodyPr>
          <a:lstStyle/>
          <a:p>
            <a:pPr>
              <a:lnSpc>
                <a:spcPct val="200000"/>
              </a:lnSpc>
            </a:pPr>
            <a:r>
              <a:rPr lang="en-US" altLang="ko-KR" b="1" dirty="0">
                <a:cs typeface="Tahoma" panose="020B0604030504040204" pitchFamily="34" charset="0"/>
              </a:rPr>
              <a:t>Part 3. </a:t>
            </a:r>
          </a:p>
          <a:p>
            <a:pPr lvl="1"/>
            <a:r>
              <a:rPr lang="en-US" altLang="ko-KR" dirty="0"/>
              <a:t>CSS Properties</a:t>
            </a:r>
          </a:p>
          <a:p>
            <a:pPr>
              <a:lnSpc>
                <a:spcPct val="200000"/>
              </a:lnSpc>
            </a:pPr>
            <a:endParaRPr lang="en-US" altLang="ko-KR" dirty="0"/>
          </a:p>
          <a:p>
            <a:pPr>
              <a:lnSpc>
                <a:spcPct val="200000"/>
              </a:lnSpc>
            </a:pPr>
            <a:r>
              <a:rPr lang="en-US" altLang="ko-KR" b="1" dirty="0">
                <a:cs typeface="Tahoma" panose="020B0604030504040204" pitchFamily="34" charset="0"/>
              </a:rPr>
              <a:t>Part 4. </a:t>
            </a:r>
          </a:p>
          <a:p>
            <a:pPr lvl="1"/>
            <a:r>
              <a:rPr lang="en-US" altLang="ko-KR" dirty="0"/>
              <a:t>Practice</a:t>
            </a:r>
          </a:p>
          <a:p>
            <a:pPr>
              <a:lnSpc>
                <a:spcPct val="200000"/>
              </a:lnSpc>
            </a:pPr>
            <a:endParaRPr lang="en-US" altLang="ko-KR" dirty="0"/>
          </a:p>
        </p:txBody>
      </p:sp>
      <p:sp>
        <p:nvSpPr>
          <p:cNvPr id="4" name="내용 개체 틀 2"/>
          <p:cNvSpPr txBox="1">
            <a:spLocks/>
          </p:cNvSpPr>
          <p:nvPr/>
        </p:nvSpPr>
        <p:spPr>
          <a:xfrm>
            <a:off x="609600" y="1349152"/>
            <a:ext cx="3610744" cy="5328592"/>
          </a:xfrm>
          <a:prstGeom prst="rect">
            <a:avLst/>
          </a:prstGeom>
        </p:spPr>
        <p:txBody>
          <a:bodyPr vert="horz" lIns="91440" tIns="45720" rIns="91440" bIns="45720" rtlCol="0">
            <a:normAutofit/>
          </a:bodyPr>
          <a:lstStyle>
            <a:lvl1pPr marL="342900" indent="-342900" algn="l" defTabSz="914400" rtl="0" eaLnBrk="1" latinLnBrk="1" hangingPunct="1">
              <a:spcBef>
                <a:spcPct val="20000"/>
              </a:spcBef>
              <a:buFont typeface="Wingdings" pitchFamily="2" charset="2"/>
              <a:buChar char="v"/>
              <a:defRPr sz="2000" kern="1200">
                <a:solidFill>
                  <a:schemeClr val="tx1"/>
                </a:solidFill>
                <a:latin typeface="+mn-lt"/>
                <a:ea typeface="+mn-ea"/>
                <a:cs typeface="+mn-cs"/>
              </a:defRPr>
            </a:lvl1pPr>
            <a:lvl2pPr marL="742950" indent="-285750" algn="l" defTabSz="914400" rtl="0" eaLnBrk="1" latinLnBrk="1" hangingPunct="1">
              <a:spcBef>
                <a:spcPct val="20000"/>
              </a:spcBef>
              <a:buFont typeface="Wingdings" pitchFamily="2" charset="2"/>
              <a:buChar char="§"/>
              <a:defRPr sz="1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pPr>
            <a:r>
              <a:rPr lang="en-US" altLang="ko-KR" b="1" dirty="0">
                <a:latin typeface="Tahoma" panose="020B0604030504040204" pitchFamily="34" charset="0"/>
                <a:ea typeface="Tahoma" panose="020B0604030504040204" pitchFamily="34" charset="0"/>
                <a:cs typeface="Tahoma" panose="020B0604030504040204" pitchFamily="34" charset="0"/>
              </a:rPr>
              <a:t>Part 1. </a:t>
            </a:r>
          </a:p>
          <a:p>
            <a:pPr lvl="1">
              <a:lnSpc>
                <a:spcPct val="150000"/>
              </a:lnSpc>
              <a:spcBef>
                <a:spcPts val="0"/>
              </a:spcBef>
            </a:pPr>
            <a:r>
              <a:rPr lang="en-US" altLang="ko-KR" dirty="0"/>
              <a:t>CSS Basics</a:t>
            </a:r>
          </a:p>
          <a:p>
            <a:pPr lvl="1">
              <a:lnSpc>
                <a:spcPct val="150000"/>
              </a:lnSpc>
              <a:spcBef>
                <a:spcPts val="0"/>
              </a:spcBef>
            </a:pPr>
            <a:endParaRPr lang="en-US" altLang="ko-KR" dirty="0">
              <a:latin typeface="Tahoma" panose="020B0604030504040204" pitchFamily="34" charset="0"/>
              <a:ea typeface="맑은 고딕" panose="020B0503020000020004" pitchFamily="50" charset="-127"/>
              <a:cs typeface="Tahoma" panose="020B0604030504040204" pitchFamily="34" charset="0"/>
            </a:endParaRPr>
          </a:p>
          <a:p>
            <a:pPr>
              <a:lnSpc>
                <a:spcPct val="200000"/>
              </a:lnSpc>
            </a:pPr>
            <a:r>
              <a:rPr lang="en-US" altLang="ko-KR" b="1" dirty="0">
                <a:cs typeface="Tahoma" panose="020B0604030504040204" pitchFamily="34" charset="0"/>
              </a:rPr>
              <a:t>Part 2. </a:t>
            </a:r>
          </a:p>
          <a:p>
            <a:pPr lvl="1"/>
            <a:r>
              <a:rPr lang="en-US" altLang="ko-KR" dirty="0"/>
              <a:t>CSS Insertion</a:t>
            </a:r>
          </a:p>
          <a:p>
            <a:pPr>
              <a:lnSpc>
                <a:spcPct val="150000"/>
              </a:lnSpc>
              <a:spcBef>
                <a:spcPts val="0"/>
              </a:spcBef>
            </a:pPr>
            <a:endParaRPr lang="en-US" altLang="ko-KR" dirty="0">
              <a:latin typeface="Tahoma" panose="020B0604030504040204" pitchFamily="34" charset="0"/>
              <a:ea typeface="맑은 고딕" panose="020B0503020000020004" pitchFamily="50" charset="-127"/>
              <a:cs typeface="Tahoma" panose="020B0604030504040204" pitchFamily="34" charset="0"/>
            </a:endParaRPr>
          </a:p>
          <a:p>
            <a:pPr lvl="1">
              <a:lnSpc>
                <a:spcPct val="200000"/>
              </a:lnSpc>
            </a:pPr>
            <a:endParaRPr lang="en-US" altLang="ko-KR" dirty="0">
              <a:latin typeface="Tahoma" panose="020B0604030504040204" pitchFamily="34" charset="0"/>
              <a:ea typeface="맑은 고딕" panose="020B0503020000020004" pitchFamily="50" charset="-127"/>
              <a:cs typeface="Tahoma" panose="020B0604030504040204" pitchFamily="34" charset="0"/>
            </a:endParaRPr>
          </a:p>
          <a:p>
            <a:pPr lvl="1">
              <a:lnSpc>
                <a:spcPct val="150000"/>
              </a:lnSpc>
              <a:spcBef>
                <a:spcPts val="0"/>
              </a:spcBef>
            </a:pPr>
            <a:endParaRPr lang="en-US" altLang="ko-KR" dirty="0"/>
          </a:p>
          <a:p>
            <a:pPr lvl="1">
              <a:lnSpc>
                <a:spcPct val="150000"/>
              </a:lnSpc>
              <a:spcBef>
                <a:spcPts val="0"/>
              </a:spcBef>
            </a:pPr>
            <a:endParaRPr lang="en-US" altLang="ko-KR" dirty="0"/>
          </a:p>
        </p:txBody>
      </p:sp>
    </p:spTree>
    <p:extLst>
      <p:ext uri="{BB962C8B-B14F-4D97-AF65-F5344CB8AC3E}">
        <p14:creationId xmlns:p14="http://schemas.microsoft.com/office/powerpoint/2010/main" val="2144309031"/>
      </p:ext>
    </p:extLst>
  </p:cSld>
  <p:clrMapOvr>
    <a:masterClrMapping/>
  </p:clrMapOvr>
  <mc:AlternateContent xmlns:mc="http://schemas.openxmlformats.org/markup-compatibility/2006" xmlns:p14="http://schemas.microsoft.com/office/powerpoint/2010/main">
    <mc:Choice Requires="p14">
      <p:transition spd="slow" p14:dur="2000" advTm="117819"/>
    </mc:Choice>
    <mc:Fallback xmlns="">
      <p:transition spd="slow" advTm="117819"/>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 Insertion</a:t>
            </a:r>
            <a:endParaRPr lang="ko-KR" altLang="en-US" dirty="0"/>
          </a:p>
        </p:txBody>
      </p:sp>
      <p:sp>
        <p:nvSpPr>
          <p:cNvPr id="3" name="내용 개체 틀 2"/>
          <p:cNvSpPr>
            <a:spLocks noGrp="1"/>
          </p:cNvSpPr>
          <p:nvPr>
            <p:ph idx="1"/>
          </p:nvPr>
        </p:nvSpPr>
        <p:spPr/>
        <p:txBody>
          <a:bodyPr/>
          <a:lstStyle/>
          <a:p>
            <a:pPr lvl="0"/>
            <a:r>
              <a:rPr lang="en-US" altLang="ko-KR" dirty="0"/>
              <a:t>There are three ways of connecting CSS with your HTML document</a:t>
            </a:r>
          </a:p>
          <a:p>
            <a:pPr lvl="1"/>
            <a:r>
              <a:rPr lang="en-US" altLang="ko-KR" dirty="0"/>
              <a:t>external style sheet</a:t>
            </a:r>
            <a:endParaRPr lang="ko-KR" altLang="en-US" dirty="0"/>
          </a:p>
          <a:p>
            <a:pPr lvl="1"/>
            <a:r>
              <a:rPr lang="en-US" altLang="ko-KR" dirty="0"/>
              <a:t>internal style sheet</a:t>
            </a:r>
            <a:endParaRPr lang="ko-KR" altLang="en-US" dirty="0"/>
          </a:p>
          <a:p>
            <a:pPr lvl="1"/>
            <a:r>
              <a:rPr lang="en-US" altLang="ko-KR" dirty="0"/>
              <a:t>Inline</a:t>
            </a:r>
          </a:p>
          <a:p>
            <a:pPr lvl="1"/>
            <a:endParaRPr lang="en-US" altLang="ko-KR" dirty="0"/>
          </a:p>
          <a:p>
            <a:r>
              <a:rPr lang="en-US" altLang="ko-KR" dirty="0"/>
              <a:t>If you specify different external, internal, and inline styles for an element, which style will be used?</a:t>
            </a:r>
          </a:p>
          <a:p>
            <a:pPr lvl="1"/>
            <a:endParaRPr lang="ko-KR" altLang="en-US" dirty="0"/>
          </a:p>
          <a:p>
            <a:endParaRPr lang="ko-KR" altLang="en-US" dirty="0"/>
          </a:p>
        </p:txBody>
      </p:sp>
      <p:pic>
        <p:nvPicPr>
          <p:cNvPr id="4" name="그림 3"/>
          <p:cNvPicPr>
            <a:picLocks noChangeAspect="1"/>
          </p:cNvPicPr>
          <p:nvPr/>
        </p:nvPicPr>
        <p:blipFill>
          <a:blip r:embed="rId2"/>
          <a:stretch>
            <a:fillRect/>
          </a:stretch>
        </p:blipFill>
        <p:spPr>
          <a:xfrm>
            <a:off x="2724150" y="4653136"/>
            <a:ext cx="3695700" cy="1609725"/>
          </a:xfrm>
          <a:prstGeom prst="rect">
            <a:avLst/>
          </a:prstGeom>
        </p:spPr>
      </p:pic>
    </p:spTree>
    <p:extLst>
      <p:ext uri="{BB962C8B-B14F-4D97-AF65-F5344CB8AC3E}">
        <p14:creationId xmlns:p14="http://schemas.microsoft.com/office/powerpoint/2010/main" val="7877359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 Insertion</a:t>
            </a:r>
            <a:endParaRPr lang="ko-KR" altLang="en-US" dirty="0"/>
          </a:p>
        </p:txBody>
      </p:sp>
      <p:sp>
        <p:nvSpPr>
          <p:cNvPr id="3" name="내용 개체 틀 2"/>
          <p:cNvSpPr>
            <a:spLocks noGrp="1"/>
          </p:cNvSpPr>
          <p:nvPr>
            <p:ph idx="1"/>
          </p:nvPr>
        </p:nvSpPr>
        <p:spPr/>
        <p:txBody>
          <a:bodyPr/>
          <a:lstStyle/>
          <a:p>
            <a:r>
              <a:rPr lang="en-US" altLang="ko-KR" dirty="0"/>
              <a:t>External style sheet</a:t>
            </a:r>
          </a:p>
          <a:p>
            <a:pPr lvl="1"/>
            <a:r>
              <a:rPr lang="en-US" altLang="ko-KR" dirty="0"/>
              <a:t>Stores a style sheet as an external file</a:t>
            </a:r>
          </a:p>
          <a:p>
            <a:pPr lvl="1"/>
            <a:r>
              <a:rPr lang="en-US" altLang="ko-KR" dirty="0"/>
              <a:t>A good way to apply the same style to many pages</a:t>
            </a:r>
          </a:p>
          <a:p>
            <a:pPr lvl="1"/>
            <a:endParaRPr lang="en-US" altLang="ko-KR" dirty="0"/>
          </a:p>
          <a:p>
            <a:pPr lvl="1"/>
            <a:r>
              <a:rPr lang="en-US" altLang="ko-KR" dirty="0"/>
              <a:t>Syntax</a:t>
            </a:r>
          </a:p>
          <a:p>
            <a:pPr lvl="2"/>
            <a:r>
              <a:rPr lang="en-US" altLang="ko-KR" i="1" dirty="0">
                <a:latin typeface="Century Schoolbook" panose="02040604050505020304" pitchFamily="18" charset="0"/>
              </a:rPr>
              <a:t>&lt;link type="text/</a:t>
            </a:r>
            <a:r>
              <a:rPr lang="en-US" altLang="ko-KR" i="1" dirty="0" err="1">
                <a:latin typeface="Century Schoolbook" panose="02040604050505020304" pitchFamily="18" charset="0"/>
              </a:rPr>
              <a:t>css</a:t>
            </a:r>
            <a:r>
              <a:rPr lang="en-US" altLang="ko-KR" i="1" dirty="0">
                <a:latin typeface="Century Schoolbook" panose="02040604050505020304" pitchFamily="18" charset="0"/>
              </a:rPr>
              <a:t>" </a:t>
            </a:r>
            <a:r>
              <a:rPr lang="en-US" altLang="ko-KR" i="1" dirty="0" err="1">
                <a:latin typeface="Century Schoolbook" panose="02040604050505020304" pitchFamily="18" charset="0"/>
              </a:rPr>
              <a:t>rel</a:t>
            </a:r>
            <a:r>
              <a:rPr lang="en-US" altLang="ko-KR" i="1" dirty="0">
                <a:latin typeface="Century Schoolbook" panose="02040604050505020304" pitchFamily="18" charset="0"/>
              </a:rPr>
              <a:t>="stylesheet" </a:t>
            </a:r>
            <a:r>
              <a:rPr lang="en-US" altLang="ko-KR" i="1" dirty="0" err="1">
                <a:latin typeface="Century Schoolbook" panose="02040604050505020304" pitchFamily="18" charset="0"/>
              </a:rPr>
              <a:t>href</a:t>
            </a:r>
            <a:r>
              <a:rPr lang="en-US" altLang="ko-KR" i="1" dirty="0">
                <a:latin typeface="Century Schoolbook" panose="02040604050505020304" pitchFamily="18" charset="0"/>
              </a:rPr>
              <a:t>="mystyle.css"&gt;</a:t>
            </a:r>
          </a:p>
          <a:p>
            <a:pPr lvl="2"/>
            <a:endParaRPr lang="ko-KR" altLang="en-US" dirty="0"/>
          </a:p>
          <a:p>
            <a:pPr lvl="1"/>
            <a:endParaRPr lang="ko-KR" altLang="en-US" dirty="0"/>
          </a:p>
        </p:txBody>
      </p:sp>
      <p:pic>
        <p:nvPicPr>
          <p:cNvPr id="5" name="그림 4"/>
          <p:cNvPicPr>
            <a:picLocks noChangeAspect="1"/>
          </p:cNvPicPr>
          <p:nvPr/>
        </p:nvPicPr>
        <p:blipFill>
          <a:blip r:embed="rId2"/>
          <a:stretch>
            <a:fillRect/>
          </a:stretch>
        </p:blipFill>
        <p:spPr>
          <a:xfrm>
            <a:off x="2239628" y="4077072"/>
            <a:ext cx="4664744" cy="2284949"/>
          </a:xfrm>
          <a:prstGeom prst="rect">
            <a:avLst/>
          </a:prstGeom>
        </p:spPr>
      </p:pic>
    </p:spTree>
    <p:extLst>
      <p:ext uri="{BB962C8B-B14F-4D97-AF65-F5344CB8AC3E}">
        <p14:creationId xmlns:p14="http://schemas.microsoft.com/office/powerpoint/2010/main" val="5626526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 Insertion</a:t>
            </a:r>
            <a:endParaRPr lang="ko-KR" altLang="en-US" dirty="0"/>
          </a:p>
        </p:txBody>
      </p:sp>
      <p:sp>
        <p:nvSpPr>
          <p:cNvPr id="3" name="내용 개체 틀 2"/>
          <p:cNvSpPr>
            <a:spLocks noGrp="1"/>
          </p:cNvSpPr>
          <p:nvPr>
            <p:ph idx="1"/>
          </p:nvPr>
        </p:nvSpPr>
        <p:spPr/>
        <p:txBody>
          <a:bodyPr/>
          <a:lstStyle/>
          <a:p>
            <a:r>
              <a:rPr lang="en-US" altLang="ko-KR" dirty="0"/>
              <a:t>External style sheet</a:t>
            </a:r>
          </a:p>
          <a:p>
            <a:endParaRPr lang="ko-KR" altLang="en-US" dirty="0"/>
          </a:p>
        </p:txBody>
      </p:sp>
      <p:sp>
        <p:nvSpPr>
          <p:cNvPr id="4" name="직사각형 3"/>
          <p:cNvSpPr/>
          <p:nvPr/>
        </p:nvSpPr>
        <p:spPr>
          <a:xfrm>
            <a:off x="730678" y="2224700"/>
            <a:ext cx="7488832" cy="64633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ko-KR" altLang="en-US" dirty="0"/>
              <a:t>h1 { </a:t>
            </a:r>
            <a:r>
              <a:rPr lang="ko-KR" altLang="en-US" dirty="0" err="1"/>
              <a:t>color</a:t>
            </a:r>
            <a:r>
              <a:rPr lang="ko-KR" altLang="en-US" dirty="0"/>
              <a:t>: </a:t>
            </a:r>
            <a:r>
              <a:rPr lang="ko-KR" altLang="en-US" dirty="0" err="1"/>
              <a:t>red</a:t>
            </a:r>
            <a:r>
              <a:rPr lang="ko-KR" altLang="en-US" dirty="0"/>
              <a:t>; }</a:t>
            </a:r>
          </a:p>
          <a:p>
            <a:r>
              <a:rPr lang="ko-KR" altLang="en-US" dirty="0" err="1"/>
              <a:t>p</a:t>
            </a:r>
            <a:r>
              <a:rPr lang="ko-KR" altLang="en-US" dirty="0"/>
              <a:t> { </a:t>
            </a:r>
            <a:r>
              <a:rPr lang="ko-KR" altLang="en-US" dirty="0" err="1"/>
              <a:t>color</a:t>
            </a:r>
            <a:r>
              <a:rPr lang="ko-KR" altLang="en-US" dirty="0"/>
              <a:t>:#0026ff; }</a:t>
            </a:r>
          </a:p>
        </p:txBody>
      </p:sp>
      <p:sp>
        <p:nvSpPr>
          <p:cNvPr id="5" name="TextBox 4"/>
          <p:cNvSpPr txBox="1"/>
          <p:nvPr/>
        </p:nvSpPr>
        <p:spPr>
          <a:xfrm>
            <a:off x="683568" y="1844824"/>
            <a:ext cx="1418978" cy="369332"/>
          </a:xfrm>
          <a:prstGeom prst="rect">
            <a:avLst/>
          </a:prstGeom>
          <a:noFill/>
        </p:spPr>
        <p:txBody>
          <a:bodyPr wrap="none" rtlCol="0">
            <a:spAutoFit/>
          </a:bodyPr>
          <a:lstStyle/>
          <a:p>
            <a:r>
              <a:rPr lang="en-US" altLang="ko-KR" b="1" dirty="0">
                <a:solidFill>
                  <a:srgbClr val="FF0000"/>
                </a:solidFill>
              </a:rPr>
              <a:t>mystyle.css</a:t>
            </a:r>
            <a:endParaRPr lang="ko-KR" altLang="en-US" b="1" dirty="0">
              <a:solidFill>
                <a:srgbClr val="FF0000"/>
              </a:solidFill>
            </a:endParaRPr>
          </a:p>
        </p:txBody>
      </p:sp>
      <p:sp>
        <p:nvSpPr>
          <p:cNvPr id="6" name="직사각형 5"/>
          <p:cNvSpPr/>
          <p:nvPr/>
        </p:nvSpPr>
        <p:spPr>
          <a:xfrm>
            <a:off x="689184" y="3280916"/>
            <a:ext cx="7555224" cy="286232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ko-KR" altLang="en-US" dirty="0"/>
              <a:t>&lt;!DOCTYPE </a:t>
            </a:r>
            <a:r>
              <a:rPr lang="ko-KR" altLang="en-US" dirty="0" err="1"/>
              <a:t>html</a:t>
            </a:r>
            <a:r>
              <a:rPr lang="ko-KR" altLang="en-US" dirty="0"/>
              <a:t>&gt;</a:t>
            </a:r>
          </a:p>
          <a:p>
            <a:r>
              <a:rPr lang="ko-KR" altLang="en-US" dirty="0"/>
              <a:t>&lt;</a:t>
            </a:r>
            <a:r>
              <a:rPr lang="ko-KR" altLang="en-US" dirty="0" err="1"/>
              <a:t>html</a:t>
            </a:r>
            <a:r>
              <a:rPr lang="ko-KR" altLang="en-US" dirty="0"/>
              <a:t> </a:t>
            </a:r>
            <a:r>
              <a:rPr lang="ko-KR" altLang="en-US" dirty="0" err="1"/>
              <a:t>lang</a:t>
            </a:r>
            <a:r>
              <a:rPr lang="ko-KR" altLang="en-US" dirty="0"/>
              <a:t>="</a:t>
            </a:r>
            <a:r>
              <a:rPr lang="ko-KR" altLang="en-US" dirty="0" err="1"/>
              <a:t>en</a:t>
            </a:r>
            <a:r>
              <a:rPr lang="ko-KR" altLang="en-US" dirty="0"/>
              <a:t>" </a:t>
            </a:r>
            <a:r>
              <a:rPr lang="ko-KR" altLang="en-US" dirty="0" err="1"/>
              <a:t>dir</a:t>
            </a:r>
            <a:r>
              <a:rPr lang="ko-KR" altLang="en-US" dirty="0"/>
              <a:t>="</a:t>
            </a:r>
            <a:r>
              <a:rPr lang="ko-KR" altLang="en-US" dirty="0" err="1"/>
              <a:t>ltr</a:t>
            </a:r>
            <a:r>
              <a:rPr lang="ko-KR" altLang="en-US" dirty="0"/>
              <a:t>"&gt;</a:t>
            </a:r>
          </a:p>
          <a:p>
            <a:r>
              <a:rPr lang="ko-KR" altLang="en-US" dirty="0"/>
              <a:t>  &lt;</a:t>
            </a:r>
            <a:r>
              <a:rPr lang="ko-KR" altLang="en-US" dirty="0" err="1"/>
              <a:t>head</a:t>
            </a:r>
            <a:r>
              <a:rPr lang="ko-KR" altLang="en-US" dirty="0"/>
              <a:t>&gt;</a:t>
            </a:r>
          </a:p>
          <a:p>
            <a:r>
              <a:rPr lang="ko-KR" altLang="en-US" dirty="0"/>
              <a:t>    &lt;</a:t>
            </a:r>
            <a:r>
              <a:rPr lang="ko-KR" altLang="en-US" dirty="0" err="1"/>
              <a:t>link</a:t>
            </a:r>
            <a:r>
              <a:rPr lang="ko-KR" altLang="en-US" dirty="0"/>
              <a:t> </a:t>
            </a:r>
            <a:r>
              <a:rPr lang="ko-KR" altLang="en-US" dirty="0" err="1"/>
              <a:t>type</a:t>
            </a:r>
            <a:r>
              <a:rPr lang="ko-KR" altLang="en-US" dirty="0"/>
              <a:t>="</a:t>
            </a:r>
            <a:r>
              <a:rPr lang="ko-KR" altLang="en-US" dirty="0" err="1"/>
              <a:t>text</a:t>
            </a:r>
            <a:r>
              <a:rPr lang="ko-KR" altLang="en-US" dirty="0"/>
              <a:t>/</a:t>
            </a:r>
            <a:r>
              <a:rPr lang="ko-KR" altLang="en-US" dirty="0" err="1"/>
              <a:t>css</a:t>
            </a:r>
            <a:r>
              <a:rPr lang="ko-KR" altLang="en-US" dirty="0"/>
              <a:t>" </a:t>
            </a:r>
            <a:r>
              <a:rPr lang="ko-KR" altLang="en-US" dirty="0" err="1"/>
              <a:t>rel</a:t>
            </a:r>
            <a:r>
              <a:rPr lang="ko-KR" altLang="en-US" dirty="0"/>
              <a:t>="</a:t>
            </a:r>
            <a:r>
              <a:rPr lang="ko-KR" altLang="en-US" dirty="0" err="1"/>
              <a:t>stylesheet</a:t>
            </a:r>
            <a:r>
              <a:rPr lang="ko-KR" altLang="en-US" dirty="0"/>
              <a:t>" </a:t>
            </a:r>
            <a:r>
              <a:rPr lang="ko-KR" altLang="en-US" dirty="0" err="1"/>
              <a:t>href</a:t>
            </a:r>
            <a:r>
              <a:rPr lang="ko-KR" altLang="en-US" dirty="0"/>
              <a:t>="</a:t>
            </a:r>
            <a:r>
              <a:rPr lang="ko-KR" altLang="en-US" dirty="0" err="1"/>
              <a:t>mystyle.css</a:t>
            </a:r>
            <a:r>
              <a:rPr lang="ko-KR" altLang="en-US" dirty="0"/>
              <a:t>"&gt;</a:t>
            </a:r>
          </a:p>
          <a:p>
            <a:r>
              <a:rPr lang="ko-KR" altLang="en-US" dirty="0"/>
              <a:t>  &lt;/</a:t>
            </a:r>
            <a:r>
              <a:rPr lang="ko-KR" altLang="en-US" dirty="0" err="1"/>
              <a:t>head</a:t>
            </a:r>
            <a:r>
              <a:rPr lang="ko-KR" altLang="en-US" dirty="0"/>
              <a:t>&gt;</a:t>
            </a:r>
          </a:p>
          <a:p>
            <a:r>
              <a:rPr lang="ko-KR" altLang="en-US" dirty="0"/>
              <a:t>  &lt;</a:t>
            </a:r>
            <a:r>
              <a:rPr lang="ko-KR" altLang="en-US" dirty="0" err="1"/>
              <a:t>body</a:t>
            </a:r>
            <a:r>
              <a:rPr lang="ko-KR" altLang="en-US" dirty="0"/>
              <a:t>&gt;</a:t>
            </a:r>
          </a:p>
          <a:p>
            <a:r>
              <a:rPr lang="ko-KR" altLang="en-US" dirty="0"/>
              <a:t>    &lt;h1&gt;</a:t>
            </a:r>
            <a:r>
              <a:rPr lang="ko-KR" altLang="en-US" dirty="0" err="1"/>
              <a:t>This</a:t>
            </a:r>
            <a:r>
              <a:rPr lang="ko-KR" altLang="en-US" dirty="0"/>
              <a:t> </a:t>
            </a:r>
            <a:r>
              <a:rPr lang="ko-KR" altLang="en-US" dirty="0" err="1"/>
              <a:t>is</a:t>
            </a:r>
            <a:r>
              <a:rPr lang="ko-KR" altLang="en-US" dirty="0"/>
              <a:t> </a:t>
            </a:r>
            <a:r>
              <a:rPr lang="ko-KR" altLang="en-US" dirty="0" err="1"/>
              <a:t>a</a:t>
            </a:r>
            <a:r>
              <a:rPr lang="ko-KR" altLang="en-US" dirty="0"/>
              <a:t> heading1&lt;/h1&gt;</a:t>
            </a:r>
          </a:p>
          <a:p>
            <a:r>
              <a:rPr lang="ko-KR" altLang="en-US" dirty="0"/>
              <a:t>    &lt;</a:t>
            </a:r>
            <a:r>
              <a:rPr lang="ko-KR" altLang="en-US" dirty="0" err="1"/>
              <a:t>p</a:t>
            </a:r>
            <a:r>
              <a:rPr lang="ko-KR" altLang="en-US" dirty="0"/>
              <a:t>&gt;</a:t>
            </a:r>
            <a:r>
              <a:rPr lang="ko-KR" altLang="en-US" dirty="0" err="1"/>
              <a:t>This</a:t>
            </a:r>
            <a:r>
              <a:rPr lang="ko-KR" altLang="en-US" dirty="0"/>
              <a:t> </a:t>
            </a:r>
            <a:r>
              <a:rPr lang="ko-KR" altLang="en-US" dirty="0" err="1"/>
              <a:t>is</a:t>
            </a:r>
            <a:r>
              <a:rPr lang="ko-KR" altLang="en-US" dirty="0"/>
              <a:t> </a:t>
            </a:r>
            <a:r>
              <a:rPr lang="ko-KR" altLang="en-US" dirty="0" err="1"/>
              <a:t>a</a:t>
            </a:r>
            <a:r>
              <a:rPr lang="ko-KR" altLang="en-US" dirty="0"/>
              <a:t> </a:t>
            </a:r>
            <a:r>
              <a:rPr lang="ko-KR" altLang="en-US" dirty="0" err="1"/>
              <a:t>paragraph</a:t>
            </a:r>
            <a:r>
              <a:rPr lang="ko-KR" altLang="en-US" dirty="0"/>
              <a:t>&lt;/</a:t>
            </a:r>
            <a:r>
              <a:rPr lang="ko-KR" altLang="en-US" dirty="0" err="1"/>
              <a:t>p</a:t>
            </a:r>
            <a:r>
              <a:rPr lang="ko-KR" altLang="en-US" dirty="0"/>
              <a:t>&gt;</a:t>
            </a:r>
          </a:p>
          <a:p>
            <a:r>
              <a:rPr lang="ko-KR" altLang="en-US" dirty="0"/>
              <a:t>  &lt;/</a:t>
            </a:r>
            <a:r>
              <a:rPr lang="ko-KR" altLang="en-US" dirty="0" err="1"/>
              <a:t>body</a:t>
            </a:r>
            <a:r>
              <a:rPr lang="ko-KR" altLang="en-US" dirty="0"/>
              <a:t>&gt;</a:t>
            </a:r>
          </a:p>
          <a:p>
            <a:r>
              <a:rPr lang="ko-KR" altLang="en-US" dirty="0"/>
              <a:t>&lt;/</a:t>
            </a:r>
            <a:r>
              <a:rPr lang="ko-KR" altLang="en-US" dirty="0" err="1"/>
              <a:t>html</a:t>
            </a:r>
            <a:r>
              <a:rPr lang="ko-KR" altLang="en-US" dirty="0"/>
              <a:t>&gt;</a:t>
            </a:r>
          </a:p>
        </p:txBody>
      </p:sp>
      <p:cxnSp>
        <p:nvCxnSpPr>
          <p:cNvPr id="8" name="직선 연결선 7"/>
          <p:cNvCxnSpPr/>
          <p:nvPr/>
        </p:nvCxnSpPr>
        <p:spPr>
          <a:xfrm>
            <a:off x="1115616" y="4476021"/>
            <a:ext cx="5904656" cy="0"/>
          </a:xfrm>
          <a:prstGeom prst="line">
            <a:avLst/>
          </a:prstGeom>
          <a:ln w="19050"/>
        </p:spPr>
        <p:style>
          <a:lnRef idx="1">
            <a:schemeClr val="accent2"/>
          </a:lnRef>
          <a:fillRef idx="0">
            <a:schemeClr val="accent2"/>
          </a:fillRef>
          <a:effectRef idx="0">
            <a:schemeClr val="accent2"/>
          </a:effectRef>
          <a:fontRef idx="minor">
            <a:schemeClr val="tx1"/>
          </a:fontRef>
        </p:style>
      </p:cxnSp>
      <p:pic>
        <p:nvPicPr>
          <p:cNvPr id="9" name="그림 8"/>
          <p:cNvPicPr>
            <a:picLocks noChangeAspect="1"/>
          </p:cNvPicPr>
          <p:nvPr/>
        </p:nvPicPr>
        <p:blipFill>
          <a:blip r:embed="rId2"/>
          <a:stretch>
            <a:fillRect/>
          </a:stretch>
        </p:blipFill>
        <p:spPr>
          <a:xfrm>
            <a:off x="4427984" y="4756367"/>
            <a:ext cx="3628256" cy="1814128"/>
          </a:xfrm>
          <a:prstGeom prst="rect">
            <a:avLst/>
          </a:prstGeom>
        </p:spPr>
      </p:pic>
      <p:cxnSp>
        <p:nvCxnSpPr>
          <p:cNvPr id="17" name="꺾인 연결선 16"/>
          <p:cNvCxnSpPr>
            <a:cxnSpLocks/>
            <a:stCxn id="4" idx="1"/>
          </p:cNvCxnSpPr>
          <p:nvPr/>
        </p:nvCxnSpPr>
        <p:spPr>
          <a:xfrm rot="10800000" flipH="1" flipV="1">
            <a:off x="730678" y="2547865"/>
            <a:ext cx="289208" cy="1766989"/>
          </a:xfrm>
          <a:prstGeom prst="bentConnector4">
            <a:avLst>
              <a:gd name="adj1" fmla="val -163356"/>
              <a:gd name="adj2" fmla="val 100544"/>
            </a:avLst>
          </a:prstGeom>
          <a:ln>
            <a:headEnd type="triangle"/>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878517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 Insertion</a:t>
            </a:r>
            <a:endParaRPr lang="ko-KR" altLang="en-US" dirty="0"/>
          </a:p>
        </p:txBody>
      </p:sp>
      <p:sp>
        <p:nvSpPr>
          <p:cNvPr id="3" name="내용 개체 틀 2"/>
          <p:cNvSpPr>
            <a:spLocks noGrp="1"/>
          </p:cNvSpPr>
          <p:nvPr>
            <p:ph idx="1"/>
          </p:nvPr>
        </p:nvSpPr>
        <p:spPr/>
        <p:txBody>
          <a:bodyPr/>
          <a:lstStyle/>
          <a:p>
            <a:r>
              <a:rPr lang="en-US" altLang="ko-KR" dirty="0"/>
              <a:t>Internal style sheet</a:t>
            </a:r>
          </a:p>
          <a:p>
            <a:pPr lvl="1"/>
            <a:r>
              <a:rPr lang="en-US" altLang="ko-KR" dirty="0"/>
              <a:t>Placed inside of HTML document &lt;style&gt; tag </a:t>
            </a:r>
            <a:endParaRPr lang="ko-KR" altLang="en-US" dirty="0"/>
          </a:p>
        </p:txBody>
      </p:sp>
      <p:sp>
        <p:nvSpPr>
          <p:cNvPr id="4" name="직사각형 3"/>
          <p:cNvSpPr/>
          <p:nvPr/>
        </p:nvSpPr>
        <p:spPr>
          <a:xfrm>
            <a:off x="899592" y="2348880"/>
            <a:ext cx="7560840" cy="369331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ko-KR" altLang="en-US" dirty="0"/>
              <a:t>&lt;!DOCTYPE </a:t>
            </a:r>
            <a:r>
              <a:rPr lang="ko-KR" altLang="en-US" dirty="0" err="1"/>
              <a:t>html</a:t>
            </a:r>
            <a:r>
              <a:rPr lang="ko-KR" altLang="en-US" dirty="0"/>
              <a:t>&gt;</a:t>
            </a:r>
          </a:p>
          <a:p>
            <a:r>
              <a:rPr lang="ko-KR" altLang="en-US" dirty="0"/>
              <a:t>&lt;</a:t>
            </a:r>
            <a:r>
              <a:rPr lang="ko-KR" altLang="en-US" dirty="0" err="1"/>
              <a:t>html</a:t>
            </a:r>
            <a:r>
              <a:rPr lang="ko-KR" altLang="en-US" dirty="0"/>
              <a:t> </a:t>
            </a:r>
            <a:r>
              <a:rPr lang="ko-KR" altLang="en-US" dirty="0" err="1"/>
              <a:t>lang</a:t>
            </a:r>
            <a:r>
              <a:rPr lang="ko-KR" altLang="en-US" dirty="0"/>
              <a:t>="</a:t>
            </a:r>
            <a:r>
              <a:rPr lang="ko-KR" altLang="en-US" dirty="0" err="1"/>
              <a:t>en</a:t>
            </a:r>
            <a:r>
              <a:rPr lang="ko-KR" altLang="en-US" dirty="0"/>
              <a:t>" </a:t>
            </a:r>
            <a:r>
              <a:rPr lang="ko-KR" altLang="en-US" dirty="0" err="1"/>
              <a:t>dir</a:t>
            </a:r>
            <a:r>
              <a:rPr lang="ko-KR" altLang="en-US" dirty="0"/>
              <a:t>="</a:t>
            </a:r>
            <a:r>
              <a:rPr lang="ko-KR" altLang="en-US" dirty="0" err="1"/>
              <a:t>ltr</a:t>
            </a:r>
            <a:r>
              <a:rPr lang="ko-KR" altLang="en-US" dirty="0"/>
              <a:t>"&gt;</a:t>
            </a:r>
          </a:p>
          <a:p>
            <a:r>
              <a:rPr lang="ko-KR" altLang="en-US" dirty="0"/>
              <a:t>  &lt;</a:t>
            </a:r>
            <a:r>
              <a:rPr lang="ko-KR" altLang="en-US" dirty="0" err="1"/>
              <a:t>head</a:t>
            </a:r>
            <a:r>
              <a:rPr lang="ko-KR" altLang="en-US" dirty="0"/>
              <a:t>&gt;</a:t>
            </a:r>
          </a:p>
          <a:p>
            <a:r>
              <a:rPr lang="ko-KR" altLang="en-US" dirty="0"/>
              <a:t>    &lt;</a:t>
            </a:r>
            <a:r>
              <a:rPr lang="ko-KR" altLang="en-US" dirty="0" err="1"/>
              <a:t>style</a:t>
            </a:r>
            <a:r>
              <a:rPr lang="ko-KR" altLang="en-US" dirty="0"/>
              <a:t>&gt;</a:t>
            </a:r>
          </a:p>
          <a:p>
            <a:r>
              <a:rPr lang="ko-KR" altLang="en-US" dirty="0"/>
              <a:t>      h1 { </a:t>
            </a:r>
            <a:r>
              <a:rPr lang="ko-KR" altLang="en-US" dirty="0" err="1"/>
              <a:t>color</a:t>
            </a:r>
            <a:r>
              <a:rPr lang="ko-KR" altLang="en-US" dirty="0"/>
              <a:t>: </a:t>
            </a:r>
            <a:r>
              <a:rPr lang="ko-KR" altLang="en-US" dirty="0" err="1"/>
              <a:t>red</a:t>
            </a:r>
            <a:r>
              <a:rPr lang="ko-KR" altLang="en-US" dirty="0"/>
              <a:t>; }</a:t>
            </a:r>
          </a:p>
          <a:p>
            <a:r>
              <a:rPr lang="ko-KR" altLang="en-US" dirty="0"/>
              <a:t>      </a:t>
            </a:r>
            <a:r>
              <a:rPr lang="ko-KR" altLang="en-US" dirty="0" err="1"/>
              <a:t>p</a:t>
            </a:r>
            <a:r>
              <a:rPr lang="ko-KR" altLang="en-US" dirty="0"/>
              <a:t> { </a:t>
            </a:r>
            <a:r>
              <a:rPr lang="ko-KR" altLang="en-US" dirty="0" err="1"/>
              <a:t>color</a:t>
            </a:r>
            <a:r>
              <a:rPr lang="ko-KR" altLang="en-US" dirty="0"/>
              <a:t>:#0026ff; }</a:t>
            </a:r>
          </a:p>
          <a:p>
            <a:r>
              <a:rPr lang="ko-KR" altLang="en-US" dirty="0"/>
              <a:t>    &lt;/</a:t>
            </a:r>
            <a:r>
              <a:rPr lang="ko-KR" altLang="en-US" dirty="0" err="1"/>
              <a:t>style</a:t>
            </a:r>
            <a:r>
              <a:rPr lang="ko-KR" altLang="en-US" dirty="0"/>
              <a:t>&gt;</a:t>
            </a:r>
          </a:p>
          <a:p>
            <a:r>
              <a:rPr lang="ko-KR" altLang="en-US" dirty="0"/>
              <a:t>  &lt;/</a:t>
            </a:r>
            <a:r>
              <a:rPr lang="ko-KR" altLang="en-US" dirty="0" err="1"/>
              <a:t>head</a:t>
            </a:r>
            <a:r>
              <a:rPr lang="ko-KR" altLang="en-US" dirty="0"/>
              <a:t>&gt;</a:t>
            </a:r>
          </a:p>
          <a:p>
            <a:r>
              <a:rPr lang="ko-KR" altLang="en-US" dirty="0"/>
              <a:t>  &lt;</a:t>
            </a:r>
            <a:r>
              <a:rPr lang="ko-KR" altLang="en-US" dirty="0" err="1"/>
              <a:t>body</a:t>
            </a:r>
            <a:r>
              <a:rPr lang="ko-KR" altLang="en-US" dirty="0"/>
              <a:t>&gt;</a:t>
            </a:r>
          </a:p>
          <a:p>
            <a:r>
              <a:rPr lang="ko-KR" altLang="en-US" dirty="0"/>
              <a:t>    &lt;h1&gt;</a:t>
            </a:r>
            <a:r>
              <a:rPr lang="ko-KR" altLang="en-US" dirty="0" err="1"/>
              <a:t>This</a:t>
            </a:r>
            <a:r>
              <a:rPr lang="ko-KR" altLang="en-US" dirty="0"/>
              <a:t> </a:t>
            </a:r>
            <a:r>
              <a:rPr lang="ko-KR" altLang="en-US" dirty="0" err="1"/>
              <a:t>is</a:t>
            </a:r>
            <a:r>
              <a:rPr lang="ko-KR" altLang="en-US" dirty="0"/>
              <a:t> </a:t>
            </a:r>
            <a:r>
              <a:rPr lang="ko-KR" altLang="en-US" dirty="0" err="1"/>
              <a:t>a</a:t>
            </a:r>
            <a:r>
              <a:rPr lang="ko-KR" altLang="en-US" dirty="0"/>
              <a:t> heading1&lt;/h1&gt;</a:t>
            </a:r>
          </a:p>
          <a:p>
            <a:r>
              <a:rPr lang="ko-KR" altLang="en-US" dirty="0"/>
              <a:t>    &lt;</a:t>
            </a:r>
            <a:r>
              <a:rPr lang="ko-KR" altLang="en-US" dirty="0" err="1"/>
              <a:t>p</a:t>
            </a:r>
            <a:r>
              <a:rPr lang="ko-KR" altLang="en-US" dirty="0"/>
              <a:t>&gt;</a:t>
            </a:r>
            <a:r>
              <a:rPr lang="ko-KR" altLang="en-US" dirty="0" err="1"/>
              <a:t>This</a:t>
            </a:r>
            <a:r>
              <a:rPr lang="ko-KR" altLang="en-US" dirty="0"/>
              <a:t> </a:t>
            </a:r>
            <a:r>
              <a:rPr lang="ko-KR" altLang="en-US" dirty="0" err="1"/>
              <a:t>is</a:t>
            </a:r>
            <a:r>
              <a:rPr lang="ko-KR" altLang="en-US" dirty="0"/>
              <a:t> </a:t>
            </a:r>
            <a:r>
              <a:rPr lang="ko-KR" altLang="en-US" dirty="0" err="1"/>
              <a:t>a</a:t>
            </a:r>
            <a:r>
              <a:rPr lang="ko-KR" altLang="en-US" dirty="0"/>
              <a:t> </a:t>
            </a:r>
            <a:r>
              <a:rPr lang="ko-KR" altLang="en-US" dirty="0" err="1"/>
              <a:t>paragraph</a:t>
            </a:r>
            <a:r>
              <a:rPr lang="ko-KR" altLang="en-US" dirty="0"/>
              <a:t>&lt;/</a:t>
            </a:r>
            <a:r>
              <a:rPr lang="ko-KR" altLang="en-US" dirty="0" err="1"/>
              <a:t>p</a:t>
            </a:r>
            <a:r>
              <a:rPr lang="ko-KR" altLang="en-US" dirty="0"/>
              <a:t>&gt;</a:t>
            </a:r>
          </a:p>
          <a:p>
            <a:r>
              <a:rPr lang="ko-KR" altLang="en-US" dirty="0"/>
              <a:t>  &lt;/</a:t>
            </a:r>
            <a:r>
              <a:rPr lang="ko-KR" altLang="en-US" dirty="0" err="1"/>
              <a:t>body</a:t>
            </a:r>
            <a:r>
              <a:rPr lang="ko-KR" altLang="en-US" dirty="0"/>
              <a:t>&gt;</a:t>
            </a:r>
          </a:p>
          <a:p>
            <a:r>
              <a:rPr lang="ko-KR" altLang="en-US" dirty="0"/>
              <a:t>&lt;/</a:t>
            </a:r>
            <a:r>
              <a:rPr lang="ko-KR" altLang="en-US" dirty="0" err="1"/>
              <a:t>html</a:t>
            </a:r>
            <a:r>
              <a:rPr lang="ko-KR" altLang="en-US" dirty="0"/>
              <a:t>&gt;</a:t>
            </a:r>
          </a:p>
        </p:txBody>
      </p:sp>
      <p:sp>
        <p:nvSpPr>
          <p:cNvPr id="5" name="직사각형 4"/>
          <p:cNvSpPr/>
          <p:nvPr/>
        </p:nvSpPr>
        <p:spPr>
          <a:xfrm>
            <a:off x="1259632" y="3207231"/>
            <a:ext cx="2664296" cy="1157873"/>
          </a:xfrm>
          <a:prstGeom prst="rect">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6" name="그림 5"/>
          <p:cNvPicPr>
            <a:picLocks noChangeAspect="1"/>
          </p:cNvPicPr>
          <p:nvPr/>
        </p:nvPicPr>
        <p:blipFill>
          <a:blip r:embed="rId2"/>
          <a:stretch>
            <a:fillRect/>
          </a:stretch>
        </p:blipFill>
        <p:spPr>
          <a:xfrm>
            <a:off x="4713260" y="4741160"/>
            <a:ext cx="3628256" cy="1814128"/>
          </a:xfrm>
          <a:prstGeom prst="rect">
            <a:avLst/>
          </a:prstGeom>
        </p:spPr>
      </p:pic>
    </p:spTree>
    <p:extLst>
      <p:ext uri="{BB962C8B-B14F-4D97-AF65-F5344CB8AC3E}">
        <p14:creationId xmlns:p14="http://schemas.microsoft.com/office/powerpoint/2010/main" val="31590341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 Insertion</a:t>
            </a:r>
            <a:endParaRPr lang="ko-KR" altLang="en-US" dirty="0"/>
          </a:p>
        </p:txBody>
      </p:sp>
      <p:sp>
        <p:nvSpPr>
          <p:cNvPr id="3" name="내용 개체 틀 2"/>
          <p:cNvSpPr>
            <a:spLocks noGrp="1"/>
          </p:cNvSpPr>
          <p:nvPr>
            <p:ph idx="1"/>
          </p:nvPr>
        </p:nvSpPr>
        <p:spPr/>
        <p:txBody>
          <a:bodyPr/>
          <a:lstStyle/>
          <a:p>
            <a:r>
              <a:rPr lang="en-US" altLang="ko-KR" dirty="0"/>
              <a:t>Inline CSS</a:t>
            </a:r>
          </a:p>
          <a:p>
            <a:pPr lvl="1"/>
            <a:r>
              <a:rPr lang="en-US" altLang="ko-KR" dirty="0"/>
              <a:t>Specifies styles for each HTML element</a:t>
            </a:r>
          </a:p>
          <a:p>
            <a:pPr lvl="2"/>
            <a:r>
              <a:rPr lang="en-US" altLang="ko-KR" dirty="0"/>
              <a:t>Note* if there are two or more properties, write “;” at the end.</a:t>
            </a:r>
            <a:endParaRPr lang="ko-KR" altLang="en-US" dirty="0"/>
          </a:p>
          <a:p>
            <a:endParaRPr lang="ko-KR" altLang="en-US" dirty="0"/>
          </a:p>
        </p:txBody>
      </p:sp>
      <p:sp>
        <p:nvSpPr>
          <p:cNvPr id="4" name="직사각형 3"/>
          <p:cNvSpPr/>
          <p:nvPr/>
        </p:nvSpPr>
        <p:spPr>
          <a:xfrm>
            <a:off x="899592" y="2708920"/>
            <a:ext cx="7200800" cy="286232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ko-KR" altLang="en-US" dirty="0"/>
              <a:t>&lt;!DOCTYPE </a:t>
            </a:r>
            <a:r>
              <a:rPr lang="ko-KR" altLang="en-US" dirty="0" err="1"/>
              <a:t>html</a:t>
            </a:r>
            <a:r>
              <a:rPr lang="ko-KR" altLang="en-US" dirty="0"/>
              <a:t>&gt;</a:t>
            </a:r>
          </a:p>
          <a:p>
            <a:r>
              <a:rPr lang="ko-KR" altLang="en-US" dirty="0"/>
              <a:t>&lt;</a:t>
            </a:r>
            <a:r>
              <a:rPr lang="ko-KR" altLang="en-US" dirty="0" err="1"/>
              <a:t>html</a:t>
            </a:r>
            <a:r>
              <a:rPr lang="ko-KR" altLang="en-US" dirty="0"/>
              <a:t> </a:t>
            </a:r>
            <a:r>
              <a:rPr lang="ko-KR" altLang="en-US" dirty="0" err="1"/>
              <a:t>lang</a:t>
            </a:r>
            <a:r>
              <a:rPr lang="ko-KR" altLang="en-US" dirty="0"/>
              <a:t>="</a:t>
            </a:r>
            <a:r>
              <a:rPr lang="ko-KR" altLang="en-US" dirty="0" err="1"/>
              <a:t>en</a:t>
            </a:r>
            <a:r>
              <a:rPr lang="ko-KR" altLang="en-US" dirty="0"/>
              <a:t>" </a:t>
            </a:r>
            <a:r>
              <a:rPr lang="ko-KR" altLang="en-US" dirty="0" err="1"/>
              <a:t>dir</a:t>
            </a:r>
            <a:r>
              <a:rPr lang="ko-KR" altLang="en-US" dirty="0"/>
              <a:t>="</a:t>
            </a:r>
            <a:r>
              <a:rPr lang="ko-KR" altLang="en-US" dirty="0" err="1"/>
              <a:t>ltr</a:t>
            </a:r>
            <a:r>
              <a:rPr lang="ko-KR" altLang="en-US" dirty="0"/>
              <a:t>"&gt;</a:t>
            </a:r>
          </a:p>
          <a:p>
            <a:r>
              <a:rPr lang="ko-KR" altLang="en-US" dirty="0"/>
              <a:t>  &lt;</a:t>
            </a:r>
            <a:r>
              <a:rPr lang="ko-KR" altLang="en-US" dirty="0" err="1"/>
              <a:t>head</a:t>
            </a:r>
            <a:r>
              <a:rPr lang="ko-KR" altLang="en-US" dirty="0"/>
              <a:t>&gt;</a:t>
            </a:r>
          </a:p>
          <a:p>
            <a:r>
              <a:rPr lang="ko-KR" altLang="en-US" dirty="0"/>
              <a:t>    ...</a:t>
            </a:r>
          </a:p>
          <a:p>
            <a:r>
              <a:rPr lang="ko-KR" altLang="en-US" dirty="0"/>
              <a:t>  &lt;/</a:t>
            </a:r>
            <a:r>
              <a:rPr lang="ko-KR" altLang="en-US" dirty="0" err="1"/>
              <a:t>head</a:t>
            </a:r>
            <a:r>
              <a:rPr lang="ko-KR" altLang="en-US" dirty="0"/>
              <a:t>&gt;</a:t>
            </a:r>
          </a:p>
          <a:p>
            <a:r>
              <a:rPr lang="ko-KR" altLang="en-US" dirty="0"/>
              <a:t>  &lt;</a:t>
            </a:r>
            <a:r>
              <a:rPr lang="ko-KR" altLang="en-US" dirty="0" err="1"/>
              <a:t>body</a:t>
            </a:r>
            <a:r>
              <a:rPr lang="ko-KR" altLang="en-US" dirty="0"/>
              <a:t>&gt;</a:t>
            </a:r>
          </a:p>
          <a:p>
            <a:r>
              <a:rPr lang="ko-KR" altLang="en-US" dirty="0"/>
              <a:t>    &lt;h1 </a:t>
            </a:r>
            <a:r>
              <a:rPr lang="ko-KR" altLang="en-US" dirty="0" err="1"/>
              <a:t>style</a:t>
            </a:r>
            <a:r>
              <a:rPr lang="ko-KR" altLang="en-US" dirty="0"/>
              <a:t>="</a:t>
            </a:r>
            <a:r>
              <a:rPr lang="ko-KR" altLang="en-US" dirty="0" err="1"/>
              <a:t>color</a:t>
            </a:r>
            <a:r>
              <a:rPr lang="ko-KR" altLang="en-US" dirty="0"/>
              <a:t>: </a:t>
            </a:r>
            <a:r>
              <a:rPr lang="ko-KR" altLang="en-US" dirty="0" err="1"/>
              <a:t>red</a:t>
            </a:r>
            <a:r>
              <a:rPr lang="ko-KR" altLang="en-US" dirty="0"/>
              <a:t>"&gt;</a:t>
            </a:r>
            <a:r>
              <a:rPr lang="ko-KR" altLang="en-US" dirty="0" err="1"/>
              <a:t>This</a:t>
            </a:r>
            <a:r>
              <a:rPr lang="ko-KR" altLang="en-US" dirty="0"/>
              <a:t> </a:t>
            </a:r>
            <a:r>
              <a:rPr lang="ko-KR" altLang="en-US" dirty="0" err="1"/>
              <a:t>is</a:t>
            </a:r>
            <a:r>
              <a:rPr lang="ko-KR" altLang="en-US" dirty="0"/>
              <a:t> </a:t>
            </a:r>
            <a:r>
              <a:rPr lang="ko-KR" altLang="en-US" dirty="0" err="1"/>
              <a:t>a</a:t>
            </a:r>
            <a:r>
              <a:rPr lang="ko-KR" altLang="en-US" dirty="0"/>
              <a:t> heading1&lt;/h1&gt;</a:t>
            </a:r>
          </a:p>
          <a:p>
            <a:r>
              <a:rPr lang="ko-KR" altLang="en-US" dirty="0"/>
              <a:t>    &lt;</a:t>
            </a:r>
            <a:r>
              <a:rPr lang="ko-KR" altLang="en-US" dirty="0" err="1"/>
              <a:t>p</a:t>
            </a:r>
            <a:r>
              <a:rPr lang="ko-KR" altLang="en-US" dirty="0"/>
              <a:t> </a:t>
            </a:r>
            <a:r>
              <a:rPr lang="ko-KR" altLang="en-US" dirty="0" err="1"/>
              <a:t>style</a:t>
            </a:r>
            <a:r>
              <a:rPr lang="ko-KR" altLang="en-US" dirty="0"/>
              <a:t>="</a:t>
            </a:r>
            <a:r>
              <a:rPr lang="ko-KR" altLang="en-US" dirty="0" err="1"/>
              <a:t>color</a:t>
            </a:r>
            <a:r>
              <a:rPr lang="ko-KR" altLang="en-US" dirty="0"/>
              <a:t>: #0026ff"&gt;</a:t>
            </a:r>
            <a:r>
              <a:rPr lang="ko-KR" altLang="en-US" dirty="0" err="1"/>
              <a:t>This</a:t>
            </a:r>
            <a:r>
              <a:rPr lang="ko-KR" altLang="en-US" dirty="0"/>
              <a:t> </a:t>
            </a:r>
            <a:r>
              <a:rPr lang="ko-KR" altLang="en-US" dirty="0" err="1"/>
              <a:t>is</a:t>
            </a:r>
            <a:r>
              <a:rPr lang="ko-KR" altLang="en-US" dirty="0"/>
              <a:t> </a:t>
            </a:r>
            <a:r>
              <a:rPr lang="ko-KR" altLang="en-US" dirty="0" err="1"/>
              <a:t>a</a:t>
            </a:r>
            <a:r>
              <a:rPr lang="ko-KR" altLang="en-US" dirty="0"/>
              <a:t> </a:t>
            </a:r>
            <a:r>
              <a:rPr lang="ko-KR" altLang="en-US" dirty="0" err="1"/>
              <a:t>paragraph</a:t>
            </a:r>
            <a:r>
              <a:rPr lang="ko-KR" altLang="en-US" dirty="0"/>
              <a:t>&lt;/</a:t>
            </a:r>
            <a:r>
              <a:rPr lang="ko-KR" altLang="en-US" dirty="0" err="1"/>
              <a:t>p</a:t>
            </a:r>
            <a:r>
              <a:rPr lang="ko-KR" altLang="en-US" dirty="0"/>
              <a:t>&gt;</a:t>
            </a:r>
          </a:p>
          <a:p>
            <a:r>
              <a:rPr lang="ko-KR" altLang="en-US" dirty="0"/>
              <a:t>  &lt;/</a:t>
            </a:r>
            <a:r>
              <a:rPr lang="ko-KR" altLang="en-US" dirty="0" err="1"/>
              <a:t>body</a:t>
            </a:r>
            <a:r>
              <a:rPr lang="ko-KR" altLang="en-US" dirty="0"/>
              <a:t>&gt;</a:t>
            </a:r>
          </a:p>
          <a:p>
            <a:r>
              <a:rPr lang="ko-KR" altLang="en-US" dirty="0"/>
              <a:t>&lt;/</a:t>
            </a:r>
            <a:r>
              <a:rPr lang="ko-KR" altLang="en-US" dirty="0" err="1"/>
              <a:t>html</a:t>
            </a:r>
            <a:r>
              <a:rPr lang="ko-KR" altLang="en-US" dirty="0"/>
              <a:t>&gt;</a:t>
            </a:r>
          </a:p>
        </p:txBody>
      </p:sp>
      <p:cxnSp>
        <p:nvCxnSpPr>
          <p:cNvPr id="5" name="직선 연결선 4"/>
          <p:cNvCxnSpPr/>
          <p:nvPr/>
        </p:nvCxnSpPr>
        <p:spPr>
          <a:xfrm>
            <a:off x="1835696" y="4653136"/>
            <a:ext cx="1728192" cy="0"/>
          </a:xfrm>
          <a:prstGeom prst="line">
            <a:avLst/>
          </a:prstGeom>
          <a:ln w="19050"/>
        </p:spPr>
        <p:style>
          <a:lnRef idx="1">
            <a:schemeClr val="accent2"/>
          </a:lnRef>
          <a:fillRef idx="0">
            <a:schemeClr val="accent2"/>
          </a:fillRef>
          <a:effectRef idx="0">
            <a:schemeClr val="accent2"/>
          </a:effectRef>
          <a:fontRef idx="minor">
            <a:schemeClr val="tx1"/>
          </a:fontRef>
        </p:style>
      </p:cxnSp>
      <p:cxnSp>
        <p:nvCxnSpPr>
          <p:cNvPr id="7" name="직선 연결선 6"/>
          <p:cNvCxnSpPr/>
          <p:nvPr/>
        </p:nvCxnSpPr>
        <p:spPr>
          <a:xfrm>
            <a:off x="1691680" y="4941168"/>
            <a:ext cx="2232248" cy="0"/>
          </a:xfrm>
          <a:prstGeom prst="line">
            <a:avLst/>
          </a:prstGeom>
          <a:ln w="19050"/>
        </p:spPr>
        <p:style>
          <a:lnRef idx="1">
            <a:schemeClr val="accent2"/>
          </a:lnRef>
          <a:fillRef idx="0">
            <a:schemeClr val="accent2"/>
          </a:fillRef>
          <a:effectRef idx="0">
            <a:schemeClr val="accent2"/>
          </a:effectRef>
          <a:fontRef idx="minor">
            <a:schemeClr val="tx1"/>
          </a:fontRef>
        </p:style>
      </p:cxnSp>
      <p:pic>
        <p:nvPicPr>
          <p:cNvPr id="9" name="그림 8"/>
          <p:cNvPicPr>
            <a:picLocks noChangeAspect="1"/>
          </p:cNvPicPr>
          <p:nvPr/>
        </p:nvPicPr>
        <p:blipFill>
          <a:blip r:embed="rId2"/>
          <a:stretch>
            <a:fillRect/>
          </a:stretch>
        </p:blipFill>
        <p:spPr>
          <a:xfrm>
            <a:off x="4283968" y="5041560"/>
            <a:ext cx="3628256" cy="1814128"/>
          </a:xfrm>
          <a:prstGeom prst="rect">
            <a:avLst/>
          </a:prstGeom>
        </p:spPr>
      </p:pic>
    </p:spTree>
    <p:extLst>
      <p:ext uri="{BB962C8B-B14F-4D97-AF65-F5344CB8AC3E}">
        <p14:creationId xmlns:p14="http://schemas.microsoft.com/office/powerpoint/2010/main" val="38141833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 Properties</a:t>
            </a:r>
            <a:endParaRPr lang="ko-KR" altLang="en-US" dirty="0"/>
          </a:p>
        </p:txBody>
      </p:sp>
      <p:sp>
        <p:nvSpPr>
          <p:cNvPr id="3" name="텍스트 개체 틀 2"/>
          <p:cNvSpPr>
            <a:spLocks noGrp="1"/>
          </p:cNvSpPr>
          <p:nvPr>
            <p:ph type="body" idx="1"/>
          </p:nvPr>
        </p:nvSpPr>
        <p:spPr/>
        <p:txBody>
          <a:bodyPr/>
          <a:lstStyle/>
          <a:p>
            <a:r>
              <a:rPr lang="en-US" altLang="ko-KR" dirty="0"/>
              <a:t>Part 3</a:t>
            </a:r>
            <a:endParaRPr lang="ko-KR" altLang="en-US" dirty="0"/>
          </a:p>
        </p:txBody>
      </p:sp>
    </p:spTree>
    <p:extLst>
      <p:ext uri="{BB962C8B-B14F-4D97-AF65-F5344CB8AC3E}">
        <p14:creationId xmlns:p14="http://schemas.microsoft.com/office/powerpoint/2010/main" val="32365472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 Properties</a:t>
            </a:r>
            <a:endParaRPr lang="ko-KR" altLang="en-US" dirty="0"/>
          </a:p>
        </p:txBody>
      </p:sp>
      <p:sp>
        <p:nvSpPr>
          <p:cNvPr id="3" name="내용 개체 틀 2"/>
          <p:cNvSpPr>
            <a:spLocks noGrp="1"/>
          </p:cNvSpPr>
          <p:nvPr>
            <p:ph idx="1"/>
          </p:nvPr>
        </p:nvSpPr>
        <p:spPr/>
        <p:txBody>
          <a:bodyPr/>
          <a:lstStyle/>
          <a:p>
            <a:r>
              <a:rPr lang="en-US" altLang="ko-KR" dirty="0"/>
              <a:t>Types of CSS properties</a:t>
            </a:r>
          </a:p>
          <a:p>
            <a:pPr lvl="1"/>
            <a:r>
              <a:rPr lang="en-US" altLang="ko-KR" dirty="0"/>
              <a:t>CSS Background</a:t>
            </a:r>
          </a:p>
          <a:p>
            <a:pPr lvl="1"/>
            <a:r>
              <a:rPr lang="en-US" altLang="ko-KR" dirty="0"/>
              <a:t>CSS Text</a:t>
            </a:r>
          </a:p>
          <a:p>
            <a:pPr lvl="1"/>
            <a:r>
              <a:rPr lang="en-US" altLang="ko-KR" dirty="0"/>
              <a:t>CSS Font</a:t>
            </a:r>
          </a:p>
          <a:p>
            <a:pPr lvl="1"/>
            <a:r>
              <a:rPr lang="en-US" altLang="ko-KR" dirty="0"/>
              <a:t>CSS Table</a:t>
            </a:r>
            <a:endParaRPr lang="ko-KR" altLang="en-US" dirty="0"/>
          </a:p>
        </p:txBody>
      </p:sp>
    </p:spTree>
    <p:extLst>
      <p:ext uri="{BB962C8B-B14F-4D97-AF65-F5344CB8AC3E}">
        <p14:creationId xmlns:p14="http://schemas.microsoft.com/office/powerpoint/2010/main" val="39559985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a:t>
            </a:r>
            <a:r>
              <a:rPr lang="ko-KR" altLang="en-US" dirty="0"/>
              <a:t> </a:t>
            </a:r>
            <a:r>
              <a:rPr lang="en-US" altLang="ko-KR" dirty="0"/>
              <a:t>properties</a:t>
            </a:r>
            <a:endParaRPr lang="ko-KR" altLang="en-US" dirty="0"/>
          </a:p>
        </p:txBody>
      </p:sp>
      <p:graphicFrame>
        <p:nvGraphicFramePr>
          <p:cNvPr id="4" name="내용 개체 틀 3"/>
          <p:cNvGraphicFramePr>
            <a:graphicFrameLocks noGrp="1"/>
          </p:cNvGraphicFramePr>
          <p:nvPr>
            <p:ph idx="1"/>
            <p:extLst>
              <p:ext uri="{D42A27DB-BD31-4B8C-83A1-F6EECF244321}">
                <p14:modId xmlns:p14="http://schemas.microsoft.com/office/powerpoint/2010/main" val="53801483"/>
              </p:ext>
            </p:extLst>
          </p:nvPr>
        </p:nvGraphicFramePr>
        <p:xfrm>
          <a:off x="703654" y="2348880"/>
          <a:ext cx="7901186" cy="2590795"/>
        </p:xfrm>
        <a:graphic>
          <a:graphicData uri="http://schemas.openxmlformats.org/drawingml/2006/table">
            <a:tbl>
              <a:tblPr>
                <a:tableStyleId>{69CF1AB2-1976-4502-BF36-3FF5EA218861}</a:tableStyleId>
              </a:tblPr>
              <a:tblGrid>
                <a:gridCol w="2645196">
                  <a:extLst>
                    <a:ext uri="{9D8B030D-6E8A-4147-A177-3AD203B41FA5}">
                      <a16:colId xmlns:a16="http://schemas.microsoft.com/office/drawing/2014/main" val="20000"/>
                    </a:ext>
                  </a:extLst>
                </a:gridCol>
                <a:gridCol w="5255990">
                  <a:extLst>
                    <a:ext uri="{9D8B030D-6E8A-4147-A177-3AD203B41FA5}">
                      <a16:colId xmlns:a16="http://schemas.microsoft.com/office/drawing/2014/main" val="20001"/>
                    </a:ext>
                  </a:extLst>
                </a:gridCol>
              </a:tblGrid>
              <a:tr h="348162">
                <a:tc>
                  <a:txBody>
                    <a:bodyPr/>
                    <a:lstStyle/>
                    <a:p>
                      <a:pPr marL="0" marR="0" indent="0" algn="ctr" fontAlgn="base" latinLnBrk="1">
                        <a:lnSpc>
                          <a:spcPct val="120000"/>
                        </a:lnSpc>
                        <a:spcBef>
                          <a:spcPts val="0"/>
                        </a:spcBef>
                        <a:spcAft>
                          <a:spcPts val="0"/>
                        </a:spcAft>
                      </a:pPr>
                      <a:r>
                        <a:rPr lang="en-US" altLang="ko-KR" sz="1400" b="1" kern="0" spc="0" dirty="0">
                          <a:effectLst/>
                        </a:rPr>
                        <a:t>Property</a:t>
                      </a:r>
                      <a:endParaRPr lang="ko-KR" altLang="en-US" sz="1400" b="1" kern="0" spc="0" dirty="0">
                        <a:solidFill>
                          <a:srgbClr val="000000"/>
                        </a:solidFill>
                        <a:effectLst/>
                        <a:latin typeface="Century Schoolbook" panose="02040604050505020304" pitchFamily="18" charset="0"/>
                      </a:endParaRPr>
                    </a:p>
                  </a:txBody>
                  <a:tcPr marL="64770" marR="64770" marT="17907" marB="17907" anchor="ctr"/>
                </a:tc>
                <a:tc>
                  <a:txBody>
                    <a:bodyPr/>
                    <a:lstStyle/>
                    <a:p>
                      <a:pPr marL="0" marR="0" indent="0" algn="ctr" fontAlgn="base" latinLnBrk="1">
                        <a:lnSpc>
                          <a:spcPct val="120000"/>
                        </a:lnSpc>
                        <a:spcBef>
                          <a:spcPts val="0"/>
                        </a:spcBef>
                        <a:spcAft>
                          <a:spcPts val="0"/>
                        </a:spcAft>
                      </a:pPr>
                      <a:r>
                        <a:rPr lang="en-US" altLang="ko-KR" sz="1400" b="1" kern="0" spc="0" dirty="0">
                          <a:effectLst/>
                        </a:rPr>
                        <a:t>Description </a:t>
                      </a:r>
                      <a:endParaRPr lang="ko-KR" altLang="en-US" sz="1400" b="1" kern="0" spc="0" dirty="0">
                        <a:solidFill>
                          <a:srgbClr val="000000"/>
                        </a:solidFill>
                        <a:effectLst/>
                        <a:latin typeface="Century Schoolbook" panose="02040604050505020304" pitchFamily="18" charset="0"/>
                      </a:endParaRPr>
                    </a:p>
                  </a:txBody>
                  <a:tcPr marL="64770" marR="64770" marT="17907" marB="17907" anchor="ctr"/>
                </a:tc>
                <a:extLst>
                  <a:ext uri="{0D108BD9-81ED-4DB2-BD59-A6C34878D82A}">
                    <a16:rowId xmlns:a16="http://schemas.microsoft.com/office/drawing/2014/main" val="10000"/>
                  </a:ext>
                </a:extLst>
              </a:tr>
              <a:tr h="348162">
                <a:tc>
                  <a:txBody>
                    <a:bodyPr/>
                    <a:lstStyle/>
                    <a:p>
                      <a:pPr marL="0" marR="0" indent="0" algn="just" defTabSz="914400" rtl="0" eaLnBrk="1" fontAlgn="base" latinLnBrk="1" hangingPunct="1">
                        <a:lnSpc>
                          <a:spcPct val="120000"/>
                        </a:lnSpc>
                        <a:spcBef>
                          <a:spcPts val="0"/>
                        </a:spcBef>
                        <a:spcAft>
                          <a:spcPts val="0"/>
                        </a:spcAft>
                      </a:pPr>
                      <a:r>
                        <a:rPr lang="en-US" sz="1400" kern="1200" dirty="0">
                          <a:solidFill>
                            <a:schemeClr val="dk1"/>
                          </a:solidFill>
                          <a:latin typeface="+mn-lt"/>
                          <a:ea typeface="+mn-ea"/>
                          <a:cs typeface="+mn-cs"/>
                          <a:hlinkClick r:id="rId2"/>
                        </a:rPr>
                        <a:t>background</a:t>
                      </a:r>
                      <a:endParaRPr lang="en-US" sz="1400" kern="1200" dirty="0">
                        <a:solidFill>
                          <a:schemeClr val="dk1"/>
                        </a:solidFill>
                        <a:latin typeface="+mn-lt"/>
                        <a:ea typeface="+mn-ea"/>
                        <a:cs typeface="+mn-cs"/>
                      </a:endParaRPr>
                    </a:p>
                  </a:txBody>
                  <a:tcPr marL="64770" marR="64770" marT="17907" marB="17907" anchor="ctr"/>
                </a:tc>
                <a:tc>
                  <a:txBody>
                    <a:bodyPr/>
                    <a:lstStyle/>
                    <a:p>
                      <a:pPr marL="0" marR="0" indent="0" algn="just" fontAlgn="base" latinLnBrk="1">
                        <a:lnSpc>
                          <a:spcPct val="120000"/>
                        </a:lnSpc>
                        <a:spcBef>
                          <a:spcPts val="0"/>
                        </a:spcBef>
                        <a:spcAft>
                          <a:spcPts val="0"/>
                        </a:spcAft>
                      </a:pPr>
                      <a:r>
                        <a:rPr lang="en-US" sz="1400" dirty="0"/>
                        <a:t>Define all background properties in one line</a:t>
                      </a:r>
                      <a:r>
                        <a:rPr lang="en-US" altLang="ko-KR" sz="1400" kern="0" spc="0" dirty="0">
                          <a:effectLst/>
                        </a:rPr>
                        <a:t>. </a:t>
                      </a:r>
                      <a:endParaRPr lang="ko-KR" altLang="en-US" sz="1400" kern="0" spc="0" dirty="0">
                        <a:solidFill>
                          <a:srgbClr val="000000"/>
                        </a:solidFill>
                        <a:effectLst/>
                        <a:latin typeface="Century Schoolbook" panose="02040604050505020304" pitchFamily="18" charset="0"/>
                      </a:endParaRPr>
                    </a:p>
                  </a:txBody>
                  <a:tcPr marL="64770" marR="64770" marT="17907" marB="17907" anchor="ctr"/>
                </a:tc>
                <a:extLst>
                  <a:ext uri="{0D108BD9-81ED-4DB2-BD59-A6C34878D82A}">
                    <a16:rowId xmlns:a16="http://schemas.microsoft.com/office/drawing/2014/main" val="10001"/>
                  </a:ext>
                </a:extLst>
              </a:tr>
              <a:tr h="501823">
                <a:tc>
                  <a:txBody>
                    <a:bodyPr/>
                    <a:lstStyle/>
                    <a:p>
                      <a:pPr marL="0" marR="0" indent="0" algn="just" defTabSz="914400" rtl="0" eaLnBrk="1" fontAlgn="base" latinLnBrk="1" hangingPunct="1">
                        <a:lnSpc>
                          <a:spcPct val="120000"/>
                        </a:lnSpc>
                        <a:spcBef>
                          <a:spcPts val="0"/>
                        </a:spcBef>
                        <a:spcAft>
                          <a:spcPts val="0"/>
                        </a:spcAft>
                      </a:pPr>
                      <a:r>
                        <a:rPr lang="en-US" sz="1400" kern="1200" dirty="0">
                          <a:solidFill>
                            <a:schemeClr val="dk1"/>
                          </a:solidFill>
                          <a:latin typeface="+mn-lt"/>
                          <a:ea typeface="+mn-ea"/>
                          <a:cs typeface="+mn-cs"/>
                          <a:hlinkClick r:id="rId3"/>
                        </a:rPr>
                        <a:t>background-attachment</a:t>
                      </a:r>
                      <a:endParaRPr lang="en-US" sz="1400" kern="1200" dirty="0">
                        <a:solidFill>
                          <a:schemeClr val="dk1"/>
                        </a:solidFill>
                        <a:latin typeface="+mn-lt"/>
                        <a:ea typeface="+mn-ea"/>
                        <a:cs typeface="+mn-cs"/>
                      </a:endParaRPr>
                    </a:p>
                  </a:txBody>
                  <a:tcPr marL="64770" marR="64770" marT="17907" marB="17907" anchor="ctr"/>
                </a:tc>
                <a:tc>
                  <a:txBody>
                    <a:bodyPr/>
                    <a:lstStyle/>
                    <a:p>
                      <a:pPr marL="0" marR="0" indent="0" algn="just" fontAlgn="base" latinLnBrk="1">
                        <a:lnSpc>
                          <a:spcPct val="120000"/>
                        </a:lnSpc>
                        <a:spcBef>
                          <a:spcPts val="0"/>
                        </a:spcBef>
                        <a:spcAft>
                          <a:spcPts val="0"/>
                        </a:spcAft>
                      </a:pPr>
                      <a:r>
                        <a:rPr lang="en-US" sz="1400" dirty="0"/>
                        <a:t>Specifies whether the background image is fixed or scrolled</a:t>
                      </a:r>
                      <a:r>
                        <a:rPr lang="en-US" altLang="ko-KR" sz="1400" kern="0" spc="0" dirty="0">
                          <a:effectLst/>
                        </a:rPr>
                        <a:t>. </a:t>
                      </a:r>
                      <a:endParaRPr lang="ko-KR" altLang="en-US" sz="1400" kern="0" spc="0" dirty="0">
                        <a:solidFill>
                          <a:srgbClr val="000000"/>
                        </a:solidFill>
                        <a:effectLst/>
                        <a:latin typeface="Century Schoolbook" panose="02040604050505020304" pitchFamily="18" charset="0"/>
                      </a:endParaRPr>
                    </a:p>
                  </a:txBody>
                  <a:tcPr marL="64770" marR="64770" marT="17907" marB="17907" anchor="ctr"/>
                </a:tc>
                <a:extLst>
                  <a:ext uri="{0D108BD9-81ED-4DB2-BD59-A6C34878D82A}">
                    <a16:rowId xmlns:a16="http://schemas.microsoft.com/office/drawing/2014/main" val="10002"/>
                  </a:ext>
                </a:extLst>
              </a:tr>
              <a:tr h="348162">
                <a:tc>
                  <a:txBody>
                    <a:bodyPr/>
                    <a:lstStyle/>
                    <a:p>
                      <a:pPr marL="0" marR="0" indent="0" algn="just" defTabSz="914400" rtl="0" eaLnBrk="1" fontAlgn="base" latinLnBrk="1" hangingPunct="1">
                        <a:lnSpc>
                          <a:spcPct val="120000"/>
                        </a:lnSpc>
                        <a:spcBef>
                          <a:spcPts val="0"/>
                        </a:spcBef>
                        <a:spcAft>
                          <a:spcPts val="0"/>
                        </a:spcAft>
                      </a:pPr>
                      <a:r>
                        <a:rPr lang="en-US" sz="1400" kern="1200" dirty="0">
                          <a:solidFill>
                            <a:schemeClr val="dk1"/>
                          </a:solidFill>
                          <a:latin typeface="+mn-lt"/>
                          <a:ea typeface="+mn-ea"/>
                          <a:cs typeface="+mn-cs"/>
                          <a:hlinkClick r:id="rId4"/>
                        </a:rPr>
                        <a:t>background-color</a:t>
                      </a:r>
                      <a:endParaRPr lang="en-US" sz="1400" kern="1200" dirty="0">
                        <a:solidFill>
                          <a:schemeClr val="dk1"/>
                        </a:solidFill>
                        <a:latin typeface="+mn-lt"/>
                        <a:ea typeface="+mn-ea"/>
                        <a:cs typeface="+mn-cs"/>
                      </a:endParaRPr>
                    </a:p>
                  </a:txBody>
                  <a:tcPr marL="64770" marR="64770" marT="17907" marB="17907" anchor="ctr"/>
                </a:tc>
                <a:tc>
                  <a:txBody>
                    <a:bodyPr/>
                    <a:lstStyle/>
                    <a:p>
                      <a:pPr marL="0" marR="0" indent="0" algn="just" fontAlgn="base" latinLnBrk="1">
                        <a:lnSpc>
                          <a:spcPct val="120000"/>
                        </a:lnSpc>
                        <a:spcBef>
                          <a:spcPts val="0"/>
                        </a:spcBef>
                        <a:spcAft>
                          <a:spcPts val="0"/>
                        </a:spcAft>
                      </a:pPr>
                      <a:r>
                        <a:rPr lang="en-US" sz="1400" dirty="0"/>
                        <a:t>Define the background color</a:t>
                      </a:r>
                      <a:r>
                        <a:rPr lang="en-US" altLang="ko-KR" sz="1400" kern="0" spc="0" dirty="0">
                          <a:effectLst/>
                        </a:rPr>
                        <a:t>. </a:t>
                      </a:r>
                      <a:endParaRPr lang="ko-KR" altLang="en-US" sz="1400" kern="0" spc="0" dirty="0">
                        <a:solidFill>
                          <a:srgbClr val="000000"/>
                        </a:solidFill>
                        <a:effectLst/>
                        <a:latin typeface="Century Schoolbook" panose="02040604050505020304" pitchFamily="18" charset="0"/>
                      </a:endParaRPr>
                    </a:p>
                  </a:txBody>
                  <a:tcPr marL="64770" marR="64770" marT="17907" marB="17907" anchor="ctr"/>
                </a:tc>
                <a:extLst>
                  <a:ext uri="{0D108BD9-81ED-4DB2-BD59-A6C34878D82A}">
                    <a16:rowId xmlns:a16="http://schemas.microsoft.com/office/drawing/2014/main" val="10003"/>
                  </a:ext>
                </a:extLst>
              </a:tr>
              <a:tr h="348162">
                <a:tc>
                  <a:txBody>
                    <a:bodyPr/>
                    <a:lstStyle/>
                    <a:p>
                      <a:pPr marL="0" marR="0" indent="0" algn="just" defTabSz="914400" rtl="0" eaLnBrk="1" fontAlgn="base" latinLnBrk="1" hangingPunct="1">
                        <a:lnSpc>
                          <a:spcPct val="120000"/>
                        </a:lnSpc>
                        <a:spcBef>
                          <a:spcPts val="0"/>
                        </a:spcBef>
                        <a:spcAft>
                          <a:spcPts val="0"/>
                        </a:spcAft>
                      </a:pPr>
                      <a:r>
                        <a:rPr lang="en-US" sz="1400" kern="1200" dirty="0">
                          <a:solidFill>
                            <a:schemeClr val="dk1"/>
                          </a:solidFill>
                          <a:latin typeface="+mn-lt"/>
                          <a:ea typeface="+mn-ea"/>
                          <a:cs typeface="+mn-cs"/>
                          <a:hlinkClick r:id="rId5"/>
                        </a:rPr>
                        <a:t>background-image</a:t>
                      </a:r>
                      <a:endParaRPr lang="en-US" sz="1400" kern="1200" dirty="0">
                        <a:solidFill>
                          <a:schemeClr val="dk1"/>
                        </a:solidFill>
                        <a:latin typeface="+mn-lt"/>
                        <a:ea typeface="+mn-ea"/>
                        <a:cs typeface="+mn-cs"/>
                      </a:endParaRPr>
                    </a:p>
                  </a:txBody>
                  <a:tcPr marL="64770" marR="64770" marT="17907" marB="17907" anchor="ctr"/>
                </a:tc>
                <a:tc>
                  <a:txBody>
                    <a:bodyPr/>
                    <a:lstStyle/>
                    <a:p>
                      <a:pPr marL="0" marR="0" indent="0" algn="just" fontAlgn="base" latinLnBrk="1">
                        <a:lnSpc>
                          <a:spcPct val="120000"/>
                        </a:lnSpc>
                        <a:spcBef>
                          <a:spcPts val="0"/>
                        </a:spcBef>
                        <a:spcAft>
                          <a:spcPts val="0"/>
                        </a:spcAft>
                      </a:pPr>
                      <a:r>
                        <a:rPr lang="en-US" sz="1400" dirty="0"/>
                        <a:t>Define background image</a:t>
                      </a:r>
                      <a:r>
                        <a:rPr lang="en-US" altLang="ko-KR" sz="1400" kern="0" spc="0" dirty="0">
                          <a:effectLst/>
                        </a:rPr>
                        <a:t>. </a:t>
                      </a:r>
                      <a:endParaRPr lang="ko-KR" altLang="en-US" sz="1400" kern="0" spc="0" dirty="0">
                        <a:solidFill>
                          <a:srgbClr val="000000"/>
                        </a:solidFill>
                        <a:effectLst/>
                        <a:latin typeface="Century Schoolbook" panose="02040604050505020304" pitchFamily="18" charset="0"/>
                      </a:endParaRPr>
                    </a:p>
                  </a:txBody>
                  <a:tcPr marL="64770" marR="64770" marT="17907" marB="17907" anchor="ctr"/>
                </a:tc>
                <a:extLst>
                  <a:ext uri="{0D108BD9-81ED-4DB2-BD59-A6C34878D82A}">
                    <a16:rowId xmlns:a16="http://schemas.microsoft.com/office/drawing/2014/main" val="10004"/>
                  </a:ext>
                </a:extLst>
              </a:tr>
              <a:tr h="348162">
                <a:tc>
                  <a:txBody>
                    <a:bodyPr/>
                    <a:lstStyle/>
                    <a:p>
                      <a:pPr marL="0" marR="0" indent="0" algn="just" defTabSz="914400" rtl="0" eaLnBrk="1" fontAlgn="base" latinLnBrk="1" hangingPunct="1">
                        <a:lnSpc>
                          <a:spcPct val="120000"/>
                        </a:lnSpc>
                        <a:spcBef>
                          <a:spcPts val="0"/>
                        </a:spcBef>
                        <a:spcAft>
                          <a:spcPts val="0"/>
                        </a:spcAft>
                      </a:pPr>
                      <a:r>
                        <a:rPr lang="en-US" sz="1400" kern="1200" dirty="0">
                          <a:solidFill>
                            <a:schemeClr val="dk1"/>
                          </a:solidFill>
                          <a:latin typeface="+mn-lt"/>
                          <a:ea typeface="+mn-ea"/>
                          <a:cs typeface="+mn-cs"/>
                          <a:hlinkClick r:id="rId6"/>
                        </a:rPr>
                        <a:t>background-position</a:t>
                      </a:r>
                      <a:endParaRPr lang="en-US" sz="1400" kern="1200" dirty="0">
                        <a:solidFill>
                          <a:schemeClr val="dk1"/>
                        </a:solidFill>
                        <a:latin typeface="+mn-lt"/>
                        <a:ea typeface="+mn-ea"/>
                        <a:cs typeface="+mn-cs"/>
                      </a:endParaRPr>
                    </a:p>
                  </a:txBody>
                  <a:tcPr marL="64770" marR="64770" marT="17907" marB="17907" anchor="ctr"/>
                </a:tc>
                <a:tc>
                  <a:txBody>
                    <a:bodyPr/>
                    <a:lstStyle/>
                    <a:p>
                      <a:pPr marL="0" marR="0" indent="0" algn="just" fontAlgn="base" latinLnBrk="1">
                        <a:lnSpc>
                          <a:spcPct val="120000"/>
                        </a:lnSpc>
                        <a:spcBef>
                          <a:spcPts val="0"/>
                        </a:spcBef>
                        <a:spcAft>
                          <a:spcPts val="0"/>
                        </a:spcAft>
                      </a:pPr>
                      <a:r>
                        <a:rPr lang="en-US" sz="1400" dirty="0"/>
                        <a:t>Specifies the start position of the background image</a:t>
                      </a:r>
                      <a:r>
                        <a:rPr lang="en-US" altLang="ko-KR" sz="1400" kern="0" spc="0" dirty="0">
                          <a:effectLst/>
                        </a:rPr>
                        <a:t>. </a:t>
                      </a:r>
                      <a:endParaRPr lang="ko-KR" altLang="en-US" sz="1400" kern="0" spc="0" dirty="0">
                        <a:solidFill>
                          <a:srgbClr val="000000"/>
                        </a:solidFill>
                        <a:effectLst/>
                        <a:latin typeface="Century Schoolbook" panose="02040604050505020304" pitchFamily="18" charset="0"/>
                      </a:endParaRPr>
                    </a:p>
                  </a:txBody>
                  <a:tcPr marL="64770" marR="64770" marT="17907" marB="17907" anchor="ctr"/>
                </a:tc>
                <a:extLst>
                  <a:ext uri="{0D108BD9-81ED-4DB2-BD59-A6C34878D82A}">
                    <a16:rowId xmlns:a16="http://schemas.microsoft.com/office/drawing/2014/main" val="10005"/>
                  </a:ext>
                </a:extLst>
              </a:tr>
              <a:tr h="348162">
                <a:tc>
                  <a:txBody>
                    <a:bodyPr/>
                    <a:lstStyle/>
                    <a:p>
                      <a:pPr marL="0" marR="0" indent="0" algn="just" defTabSz="914400" rtl="0" eaLnBrk="1" fontAlgn="base" latinLnBrk="1" hangingPunct="1">
                        <a:lnSpc>
                          <a:spcPct val="120000"/>
                        </a:lnSpc>
                        <a:spcBef>
                          <a:spcPts val="0"/>
                        </a:spcBef>
                        <a:spcAft>
                          <a:spcPts val="0"/>
                        </a:spcAft>
                      </a:pPr>
                      <a:r>
                        <a:rPr lang="en-US" sz="1400" kern="1200" dirty="0">
                          <a:solidFill>
                            <a:schemeClr val="dk1"/>
                          </a:solidFill>
                          <a:latin typeface="+mn-lt"/>
                          <a:ea typeface="+mn-ea"/>
                          <a:cs typeface="+mn-cs"/>
                          <a:hlinkClick r:id="rId7"/>
                        </a:rPr>
                        <a:t>background-repeat</a:t>
                      </a:r>
                      <a:endParaRPr lang="en-US" sz="1400" kern="1200" dirty="0">
                        <a:solidFill>
                          <a:schemeClr val="dk1"/>
                        </a:solidFill>
                        <a:latin typeface="+mn-lt"/>
                        <a:ea typeface="+mn-ea"/>
                        <a:cs typeface="+mn-cs"/>
                      </a:endParaRPr>
                    </a:p>
                  </a:txBody>
                  <a:tcPr marL="64770" marR="64770" marT="17907" marB="17907" anchor="ctr"/>
                </a:tc>
                <a:tc>
                  <a:txBody>
                    <a:bodyPr/>
                    <a:lstStyle/>
                    <a:p>
                      <a:pPr marL="0" marR="0" indent="0" algn="just" fontAlgn="base" latinLnBrk="1">
                        <a:lnSpc>
                          <a:spcPct val="120000"/>
                        </a:lnSpc>
                        <a:spcBef>
                          <a:spcPts val="0"/>
                        </a:spcBef>
                        <a:spcAft>
                          <a:spcPts val="0"/>
                        </a:spcAft>
                      </a:pPr>
                      <a:r>
                        <a:rPr lang="en-US" sz="1400" dirty="0"/>
                        <a:t>Specifies whether to repeat the background image</a:t>
                      </a:r>
                      <a:r>
                        <a:rPr lang="en-US" altLang="ko-KR" sz="1400" kern="0" spc="0" dirty="0">
                          <a:effectLst/>
                        </a:rPr>
                        <a:t>. </a:t>
                      </a:r>
                      <a:endParaRPr lang="ko-KR" altLang="en-US" sz="1400" kern="0" spc="0" dirty="0">
                        <a:solidFill>
                          <a:srgbClr val="000000"/>
                        </a:solidFill>
                        <a:effectLst/>
                        <a:latin typeface="Century Schoolbook" panose="02040604050505020304" pitchFamily="18" charset="0"/>
                      </a:endParaRPr>
                    </a:p>
                  </a:txBody>
                  <a:tcPr marL="64770" marR="64770" marT="17907" marB="17907" anchor="ctr"/>
                </a:tc>
                <a:extLst>
                  <a:ext uri="{0D108BD9-81ED-4DB2-BD59-A6C34878D82A}">
                    <a16:rowId xmlns:a16="http://schemas.microsoft.com/office/drawing/2014/main" val="10006"/>
                  </a:ext>
                </a:extLst>
              </a:tr>
            </a:tbl>
          </a:graphicData>
        </a:graphic>
      </p:graphicFrame>
      <p:sp>
        <p:nvSpPr>
          <p:cNvPr id="5" name="내용 개체 틀 2"/>
          <p:cNvSpPr txBox="1">
            <a:spLocks/>
          </p:cNvSpPr>
          <p:nvPr/>
        </p:nvSpPr>
        <p:spPr bwMode="auto">
          <a:xfrm>
            <a:off x="703654" y="5373216"/>
            <a:ext cx="7901186" cy="936104"/>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fontAlgn="base" latinLnBrk="1">
              <a:spcBef>
                <a:spcPct val="20000"/>
              </a:spcBef>
              <a:spcAft>
                <a:spcPct val="0"/>
              </a:spcAft>
              <a:buClr>
                <a:schemeClr val="folHlink"/>
              </a:buClr>
              <a:buFont typeface="Symbol" pitchFamily="18" charset="2"/>
              <a:buChar char="·"/>
              <a:defRPr kumimoji="1" sz="2000">
                <a:solidFill>
                  <a:schemeClr val="tx1"/>
                </a:solidFill>
                <a:latin typeface="Century Schoolbook" panose="02040604050505020304" pitchFamily="18" charset="0"/>
                <a:ea typeface="+mn-ea"/>
                <a:cs typeface="+mn-cs"/>
              </a:defRPr>
            </a:lvl1pPr>
            <a:lvl2pPr marL="742950" indent="-285750" algn="l" rtl="0" fontAlgn="base" latinLnBrk="1">
              <a:spcBef>
                <a:spcPct val="20000"/>
              </a:spcBef>
              <a:spcAft>
                <a:spcPct val="0"/>
              </a:spcAft>
              <a:buClr>
                <a:schemeClr val="bg2"/>
              </a:buClr>
              <a:buFont typeface="Symbol" pitchFamily="18" charset="2"/>
              <a:buChar char="·"/>
              <a:defRPr kumimoji="1" sz="2000">
                <a:solidFill>
                  <a:schemeClr val="tx1"/>
                </a:solidFill>
                <a:latin typeface="Century Schoolbook" panose="02040604050505020304" pitchFamily="18" charset="0"/>
                <a:ea typeface="+mn-ea"/>
              </a:defRPr>
            </a:lvl2pPr>
            <a:lvl3pPr marL="1143000" indent="-228600" algn="l" rtl="0" fontAlgn="base" latinLnBrk="1">
              <a:spcBef>
                <a:spcPct val="20000"/>
              </a:spcBef>
              <a:spcAft>
                <a:spcPct val="0"/>
              </a:spcAft>
              <a:buClr>
                <a:schemeClr val="hlink"/>
              </a:buClr>
              <a:buFont typeface="Symbol" pitchFamily="18" charset="2"/>
              <a:buChar char="·"/>
              <a:defRPr kumimoji="1">
                <a:solidFill>
                  <a:schemeClr val="tx1"/>
                </a:solidFill>
                <a:latin typeface="Century Schoolbook" panose="02040604050505020304" pitchFamily="18" charset="0"/>
                <a:ea typeface="+mn-ea"/>
              </a:defRPr>
            </a:lvl3pPr>
            <a:lvl4pPr marL="1600200" indent="-228600" algn="l" rtl="0" fontAlgn="base" latinLnBrk="1">
              <a:spcBef>
                <a:spcPct val="20000"/>
              </a:spcBef>
              <a:spcAft>
                <a:spcPct val="0"/>
              </a:spcAft>
              <a:buClr>
                <a:schemeClr val="hlink"/>
              </a:buClr>
              <a:buFont typeface="Symbol" pitchFamily="18" charset="2"/>
              <a:buChar char="·"/>
              <a:defRPr kumimoji="1" sz="1600">
                <a:solidFill>
                  <a:schemeClr val="tx1"/>
                </a:solidFill>
                <a:latin typeface="Century Schoolbook" panose="02040604050505020304" pitchFamily="18" charset="0"/>
                <a:ea typeface="+mn-ea"/>
              </a:defRPr>
            </a:lvl4pPr>
            <a:lvl5pPr marL="20574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Century Schoolbook" panose="02040604050505020304" pitchFamily="18" charset="0"/>
                <a:ea typeface="+mn-ea"/>
              </a:defRPr>
            </a:lvl5pPr>
            <a:lvl6pPr marL="25146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6pPr>
            <a:lvl7pPr marL="29718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7pPr>
            <a:lvl8pPr marL="34290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8pPr>
            <a:lvl9pPr marL="38862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9pPr>
          </a:lstStyle>
          <a:p>
            <a:pPr marL="0" indent="0" latinLnBrk="0">
              <a:buNone/>
            </a:pPr>
            <a:r>
              <a:rPr lang="en-US" altLang="ko-KR" sz="1600" dirty="0"/>
              <a:t>body { background-color: red; } 		/* </a:t>
            </a:r>
            <a:r>
              <a:rPr lang="en-US" sz="1600" dirty="0"/>
              <a:t>Set background to red </a:t>
            </a:r>
            <a:r>
              <a:rPr lang="ko-KR" altLang="en-US" sz="1600" dirty="0"/>
              <a:t>*</a:t>
            </a:r>
            <a:r>
              <a:rPr lang="en-US" altLang="ko-KR" sz="1600" dirty="0"/>
              <a:t>/</a:t>
            </a:r>
            <a:endParaRPr lang="ko-KR" altLang="en-US" sz="1600" dirty="0"/>
          </a:p>
          <a:p>
            <a:pPr marL="0" indent="0" latinLnBrk="0">
              <a:buNone/>
            </a:pPr>
            <a:r>
              <a:rPr lang="en-US" altLang="ko-KR" sz="1600" dirty="0"/>
              <a:t>body { background-color: </a:t>
            </a:r>
            <a:r>
              <a:rPr lang="en-US" altLang="ko-KR" sz="1600" dirty="0" err="1"/>
              <a:t>rgb</a:t>
            </a:r>
            <a:r>
              <a:rPr lang="en-US" altLang="ko-KR" sz="1600" dirty="0"/>
              <a:t>(255,0,0); }	/* </a:t>
            </a:r>
            <a:r>
              <a:rPr lang="en-US" sz="1600" dirty="0"/>
              <a:t>Set background to red </a:t>
            </a:r>
            <a:r>
              <a:rPr lang="ko-KR" altLang="en-US" sz="1600" dirty="0"/>
              <a:t>*</a:t>
            </a:r>
            <a:r>
              <a:rPr lang="en-US" altLang="ko-KR" sz="1600" dirty="0"/>
              <a:t>/</a:t>
            </a:r>
            <a:endParaRPr lang="ko-KR" altLang="en-US" sz="1600" dirty="0"/>
          </a:p>
          <a:p>
            <a:pPr marL="0" indent="0" latinLnBrk="0">
              <a:buNone/>
            </a:pPr>
            <a:r>
              <a:rPr lang="en-US" altLang="ko-KR" sz="1600" dirty="0"/>
              <a:t>body { background-color: #ff0000; }		/* </a:t>
            </a:r>
            <a:r>
              <a:rPr lang="en-US" sz="1600" dirty="0"/>
              <a:t>Set background to red </a:t>
            </a:r>
            <a:r>
              <a:rPr lang="ko-KR" altLang="en-US" sz="1600" dirty="0"/>
              <a:t>*</a:t>
            </a:r>
            <a:r>
              <a:rPr lang="en-US" altLang="ko-KR" sz="1600" dirty="0"/>
              <a:t>/</a:t>
            </a:r>
            <a:endParaRPr lang="ko-KR" altLang="en-US" sz="1600" dirty="0"/>
          </a:p>
          <a:p>
            <a:pPr marL="127000" indent="0" latinLnBrk="0">
              <a:spcBef>
                <a:spcPts val="0"/>
              </a:spcBef>
              <a:spcAft>
                <a:spcPts val="0"/>
              </a:spcAft>
              <a:buNone/>
              <a:tabLst>
                <a:tab pos="254000" algn="l"/>
                <a:tab pos="254000" algn="l"/>
              </a:tabLst>
            </a:pPr>
            <a:endParaRPr lang="ko-KR" altLang="en-US" sz="1600" kern="0" dirty="0">
              <a:solidFill>
                <a:srgbClr val="000000"/>
              </a:solidFill>
            </a:endParaRPr>
          </a:p>
        </p:txBody>
      </p:sp>
      <p:sp>
        <p:nvSpPr>
          <p:cNvPr id="7" name="내용 개체 틀 2"/>
          <p:cNvSpPr txBox="1">
            <a:spLocks/>
          </p:cNvSpPr>
          <p:nvPr/>
        </p:nvSpPr>
        <p:spPr>
          <a:xfrm>
            <a:off x="457200" y="1196752"/>
            <a:ext cx="8229600" cy="5328592"/>
          </a:xfrm>
          <a:prstGeom prst="rect">
            <a:avLst/>
          </a:prstGeom>
        </p:spPr>
        <p:txBody>
          <a:bodyPr vert="horz" lIns="91440" tIns="45720" rIns="91440" bIns="45720" rtlCol="0">
            <a:normAutofit/>
          </a:bodyPr>
          <a:lstStyle>
            <a:lvl1pPr marL="342900" indent="-342900" algn="just" defTabSz="914400" rtl="0" eaLnBrk="1" latinLnBrk="0" hangingPunct="1">
              <a:lnSpc>
                <a:spcPct val="150000"/>
              </a:lnSpc>
              <a:spcBef>
                <a:spcPts val="0"/>
              </a:spcBef>
              <a:buFont typeface="Wingdings" pitchFamily="2" charset="2"/>
              <a:buChar char="v"/>
              <a:defRPr sz="2000" kern="1200" baseline="0">
                <a:solidFill>
                  <a:schemeClr val="tx1"/>
                </a:solidFill>
                <a:latin typeface="Tahoma" panose="020B0604030504040204" pitchFamily="34" charset="0"/>
                <a:ea typeface="맑은 고딕" panose="020B0503020000020004" pitchFamily="50" charset="-127"/>
                <a:cs typeface="+mn-cs"/>
              </a:defRPr>
            </a:lvl1pPr>
            <a:lvl2pPr marL="742950" indent="-285750" algn="just" defTabSz="914400" rtl="0" eaLnBrk="1" latinLnBrk="0" hangingPunct="1">
              <a:lnSpc>
                <a:spcPct val="150000"/>
              </a:lnSpc>
              <a:spcBef>
                <a:spcPts val="0"/>
              </a:spcBef>
              <a:buFont typeface="Wingdings" pitchFamily="2" charset="2"/>
              <a:buChar char="§"/>
              <a:defRPr sz="1800" kern="1200" baseline="0">
                <a:solidFill>
                  <a:schemeClr val="tx1"/>
                </a:solidFill>
                <a:latin typeface="Tahoma" panose="020B0604030504040204" pitchFamily="34" charset="0"/>
                <a:ea typeface="맑은 고딕" panose="020B0503020000020004" pitchFamily="50" charset="-127"/>
                <a:cs typeface="+mn-cs"/>
              </a:defRPr>
            </a:lvl2pPr>
            <a:lvl3pPr marL="1143000" indent="-228600" algn="just" defTabSz="914400" rtl="0" eaLnBrk="1" latinLnBrk="0" hangingPunct="1">
              <a:lnSpc>
                <a:spcPct val="150000"/>
              </a:lnSpc>
              <a:spcBef>
                <a:spcPts val="0"/>
              </a:spcBef>
              <a:buFont typeface="Arial" pitchFamily="34" charset="0"/>
              <a:buChar char="•"/>
              <a:defRPr sz="1800" kern="1200" baseline="0">
                <a:solidFill>
                  <a:schemeClr val="tx1"/>
                </a:solidFill>
                <a:latin typeface="Tahoma" panose="020B0604030504040204" pitchFamily="34" charset="0"/>
                <a:ea typeface="맑은 고딕" panose="020B0503020000020004" pitchFamily="50" charset="-127"/>
                <a:cs typeface="+mn-cs"/>
              </a:defRPr>
            </a:lvl3pPr>
            <a:lvl4pPr marL="1600200" indent="-228600" algn="just" defTabSz="914400" rtl="0" eaLnBrk="1" latinLnBrk="0" hangingPunct="1">
              <a:lnSpc>
                <a:spcPct val="150000"/>
              </a:lnSpc>
              <a:spcBef>
                <a:spcPts val="0"/>
              </a:spcBef>
              <a:buFont typeface="Arial" pitchFamily="34" charset="0"/>
              <a:buChar char="–"/>
              <a:defRPr sz="1600" kern="1200" baseline="0">
                <a:solidFill>
                  <a:schemeClr val="tx1"/>
                </a:solidFill>
                <a:latin typeface="Tahoma" panose="020B0604030504040204" pitchFamily="34" charset="0"/>
                <a:ea typeface="맑은 고딕" panose="020B0503020000020004" pitchFamily="50" charset="-127"/>
                <a:cs typeface="+mn-cs"/>
              </a:defRPr>
            </a:lvl4pPr>
            <a:lvl5pPr marL="2057400" indent="-228600" algn="just" defTabSz="914400" rtl="0" eaLnBrk="1" latinLnBrk="0" hangingPunct="1">
              <a:lnSpc>
                <a:spcPct val="150000"/>
              </a:lnSpc>
              <a:spcBef>
                <a:spcPts val="0"/>
              </a:spcBef>
              <a:buFont typeface="Arial" pitchFamily="34" charset="0"/>
              <a:buChar char="»"/>
              <a:defRPr sz="1600" kern="1200" baseline="0">
                <a:solidFill>
                  <a:schemeClr val="tx1"/>
                </a:solidFill>
                <a:latin typeface="Tahoma" panose="020B0604030504040204" pitchFamily="34" charset="0"/>
                <a:ea typeface="맑은 고딕" panose="020B0503020000020004" pitchFamily="50" charset="-127"/>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t>CSS background</a:t>
            </a:r>
          </a:p>
          <a:p>
            <a:pPr lvl="1"/>
            <a:r>
              <a:rPr lang="en-US" altLang="ko-KR" dirty="0"/>
              <a:t>Used to define the background effects for elements</a:t>
            </a:r>
          </a:p>
        </p:txBody>
      </p:sp>
    </p:spTree>
    <p:extLst>
      <p:ext uri="{BB962C8B-B14F-4D97-AF65-F5344CB8AC3E}">
        <p14:creationId xmlns:p14="http://schemas.microsoft.com/office/powerpoint/2010/main" val="6885795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a:t>
            </a:r>
            <a:r>
              <a:rPr lang="ko-KR" altLang="en-US" dirty="0"/>
              <a:t> </a:t>
            </a:r>
            <a:r>
              <a:rPr lang="en-US" altLang="ko-KR" dirty="0"/>
              <a:t>properties</a:t>
            </a:r>
            <a:endParaRPr lang="ko-KR" altLang="en-US" dirty="0"/>
          </a:p>
        </p:txBody>
      </p:sp>
      <p:graphicFrame>
        <p:nvGraphicFramePr>
          <p:cNvPr id="4" name="내용 개체 틀 3"/>
          <p:cNvGraphicFramePr>
            <a:graphicFrameLocks noGrp="1"/>
          </p:cNvGraphicFramePr>
          <p:nvPr>
            <p:ph idx="1"/>
            <p:extLst>
              <p:ext uri="{D42A27DB-BD31-4B8C-83A1-F6EECF244321}">
                <p14:modId xmlns:p14="http://schemas.microsoft.com/office/powerpoint/2010/main" val="813611086"/>
              </p:ext>
            </p:extLst>
          </p:nvPr>
        </p:nvGraphicFramePr>
        <p:xfrm>
          <a:off x="1043608" y="2132856"/>
          <a:ext cx="6794021" cy="2699385"/>
        </p:xfrm>
        <a:graphic>
          <a:graphicData uri="http://schemas.openxmlformats.org/drawingml/2006/table">
            <a:tbl>
              <a:tblPr>
                <a:tableStyleId>{69CF1AB2-1976-4502-BF36-3FF5EA218861}</a:tableStyleId>
              </a:tblPr>
              <a:tblGrid>
                <a:gridCol w="2460907">
                  <a:extLst>
                    <a:ext uri="{9D8B030D-6E8A-4147-A177-3AD203B41FA5}">
                      <a16:colId xmlns:a16="http://schemas.microsoft.com/office/drawing/2014/main" val="20000"/>
                    </a:ext>
                  </a:extLst>
                </a:gridCol>
                <a:gridCol w="4333114">
                  <a:extLst>
                    <a:ext uri="{9D8B030D-6E8A-4147-A177-3AD203B41FA5}">
                      <a16:colId xmlns:a16="http://schemas.microsoft.com/office/drawing/2014/main" val="20001"/>
                    </a:ext>
                  </a:extLst>
                </a:gridCol>
              </a:tblGrid>
              <a:tr h="539877">
                <a:tc>
                  <a:txBody>
                    <a:bodyPr/>
                    <a:lstStyle/>
                    <a:p>
                      <a:pPr marL="0" marR="0" indent="0" algn="ctr" fontAlgn="base" latinLnBrk="1">
                        <a:lnSpc>
                          <a:spcPct val="160000"/>
                        </a:lnSpc>
                        <a:spcBef>
                          <a:spcPts val="0"/>
                        </a:spcBef>
                        <a:spcAft>
                          <a:spcPts val="0"/>
                        </a:spcAft>
                      </a:pPr>
                      <a:r>
                        <a:rPr lang="en-US" altLang="ko-KR" sz="1600" b="1" kern="0" spc="0" dirty="0">
                          <a:effectLst/>
                        </a:rPr>
                        <a:t>Method</a:t>
                      </a:r>
                      <a:endParaRPr lang="ko-KR" altLang="en-US" sz="1600" b="1" kern="0" spc="0" dirty="0">
                        <a:solidFill>
                          <a:srgbClr val="000000"/>
                        </a:solidFill>
                        <a:effectLst/>
                        <a:latin typeface="Trebuchet MS" panose="020B0603020202020204" pitchFamily="34" charset="0"/>
                      </a:endParaRPr>
                    </a:p>
                  </a:txBody>
                  <a:tcPr marL="64770" marR="64770" marT="17907" marB="17907" anchor="ctr"/>
                </a:tc>
                <a:tc>
                  <a:txBody>
                    <a:bodyPr/>
                    <a:lstStyle/>
                    <a:p>
                      <a:pPr marL="0" marR="0" indent="0" algn="ctr" fontAlgn="base" latinLnBrk="1">
                        <a:lnSpc>
                          <a:spcPct val="160000"/>
                        </a:lnSpc>
                        <a:spcBef>
                          <a:spcPts val="0"/>
                        </a:spcBef>
                        <a:spcAft>
                          <a:spcPts val="0"/>
                        </a:spcAft>
                      </a:pPr>
                      <a:r>
                        <a:rPr lang="en-US" altLang="ko-KR" sz="1600" b="1" kern="0" spc="0" dirty="0">
                          <a:effectLst/>
                        </a:rPr>
                        <a:t>Description</a:t>
                      </a:r>
                      <a:endParaRPr lang="ko-KR" altLang="en-US" sz="1600" b="1" kern="0" spc="0" dirty="0">
                        <a:solidFill>
                          <a:srgbClr val="000000"/>
                        </a:solidFill>
                        <a:effectLst/>
                        <a:latin typeface="Trebuchet MS" panose="020B0603020202020204" pitchFamily="34" charset="0"/>
                      </a:endParaRPr>
                    </a:p>
                  </a:txBody>
                  <a:tcPr marL="64770" marR="64770" marT="17907" marB="17907" anchor="ctr"/>
                </a:tc>
                <a:extLst>
                  <a:ext uri="{0D108BD9-81ED-4DB2-BD59-A6C34878D82A}">
                    <a16:rowId xmlns:a16="http://schemas.microsoft.com/office/drawing/2014/main" val="10000"/>
                  </a:ext>
                </a:extLst>
              </a:tr>
              <a:tr h="539877">
                <a:tc>
                  <a:txBody>
                    <a:bodyPr/>
                    <a:lstStyle/>
                    <a:p>
                      <a:pPr marL="0" marR="0" indent="0" algn="just" fontAlgn="base" latinLnBrk="1">
                        <a:lnSpc>
                          <a:spcPct val="160000"/>
                        </a:lnSpc>
                        <a:spcBef>
                          <a:spcPts val="0"/>
                        </a:spcBef>
                        <a:spcAft>
                          <a:spcPts val="0"/>
                        </a:spcAft>
                      </a:pPr>
                      <a:r>
                        <a:rPr lang="en-US" altLang="ko-KR" sz="1600" kern="0" spc="0" dirty="0">
                          <a:effectLst/>
                        </a:rPr>
                        <a:t>Express by text</a:t>
                      </a:r>
                      <a:endParaRPr lang="ko-KR" altLang="en-US" sz="1600" kern="0" spc="0" dirty="0">
                        <a:solidFill>
                          <a:srgbClr val="000000"/>
                        </a:solidFill>
                        <a:effectLst/>
                        <a:latin typeface="Trebuchet MS" panose="020B0603020202020204" pitchFamily="34" charset="0"/>
                      </a:endParaRPr>
                    </a:p>
                  </a:txBody>
                  <a:tcPr marL="64770" marR="64770" marT="17907" marB="17907" anchor="ctr"/>
                </a:tc>
                <a:tc>
                  <a:txBody>
                    <a:bodyPr/>
                    <a:lstStyle/>
                    <a:p>
                      <a:pPr marL="0" marR="0" indent="0" algn="just" fontAlgn="base" latinLnBrk="1">
                        <a:lnSpc>
                          <a:spcPct val="160000"/>
                        </a:lnSpc>
                        <a:spcBef>
                          <a:spcPts val="0"/>
                        </a:spcBef>
                        <a:spcAft>
                          <a:spcPts val="0"/>
                        </a:spcAft>
                      </a:pPr>
                      <a:r>
                        <a:rPr lang="en-US" sz="1600" kern="0" spc="0" dirty="0">
                          <a:effectLst/>
                        </a:rPr>
                        <a:t>“red“</a:t>
                      </a:r>
                      <a:endParaRPr lang="en-US" sz="1600" kern="0" spc="0" dirty="0">
                        <a:solidFill>
                          <a:srgbClr val="000000"/>
                        </a:solidFill>
                        <a:effectLst/>
                        <a:latin typeface="Trebuchet MS" panose="020B0603020202020204" pitchFamily="34" charset="0"/>
                      </a:endParaRPr>
                    </a:p>
                  </a:txBody>
                  <a:tcPr marL="64770" marR="64770" marT="17907" marB="17907" anchor="ctr"/>
                </a:tc>
                <a:extLst>
                  <a:ext uri="{0D108BD9-81ED-4DB2-BD59-A6C34878D82A}">
                    <a16:rowId xmlns:a16="http://schemas.microsoft.com/office/drawing/2014/main" val="10001"/>
                  </a:ext>
                </a:extLst>
              </a:tr>
              <a:tr h="539877">
                <a:tc>
                  <a:txBody>
                    <a:bodyPr/>
                    <a:lstStyle/>
                    <a:p>
                      <a:pPr marL="0" marR="0" indent="0" algn="just" fontAlgn="base" latinLnBrk="1">
                        <a:lnSpc>
                          <a:spcPct val="160000"/>
                        </a:lnSpc>
                        <a:spcBef>
                          <a:spcPts val="0"/>
                        </a:spcBef>
                        <a:spcAft>
                          <a:spcPts val="0"/>
                        </a:spcAft>
                      </a:pPr>
                      <a:r>
                        <a:rPr lang="en-US" altLang="ko-KR" sz="1600" kern="0" spc="0" dirty="0">
                          <a:effectLst/>
                        </a:rPr>
                        <a:t>Express hexadecimals</a:t>
                      </a:r>
                      <a:endParaRPr lang="ko-KR" altLang="en-US" sz="1600" kern="0" spc="0" dirty="0">
                        <a:solidFill>
                          <a:srgbClr val="000000"/>
                        </a:solidFill>
                        <a:effectLst/>
                        <a:latin typeface="Trebuchet MS" panose="020B0603020202020204" pitchFamily="34" charset="0"/>
                      </a:endParaRPr>
                    </a:p>
                  </a:txBody>
                  <a:tcPr marL="64770" marR="64770" marT="17907" marB="17907" anchor="ctr"/>
                </a:tc>
                <a:tc>
                  <a:txBody>
                    <a:bodyPr/>
                    <a:lstStyle/>
                    <a:p>
                      <a:pPr marL="0" marR="0" indent="0" algn="just" fontAlgn="base" latinLnBrk="1">
                        <a:lnSpc>
                          <a:spcPct val="160000"/>
                        </a:lnSpc>
                        <a:spcBef>
                          <a:spcPts val="0"/>
                        </a:spcBef>
                        <a:spcAft>
                          <a:spcPts val="0"/>
                        </a:spcAft>
                      </a:pPr>
                      <a:r>
                        <a:rPr lang="en-US" sz="1600" kern="0" spc="0">
                          <a:effectLst/>
                        </a:rPr>
                        <a:t>#FF0000</a:t>
                      </a:r>
                      <a:endParaRPr lang="en-US" sz="1600" kern="0" spc="0">
                        <a:solidFill>
                          <a:srgbClr val="000000"/>
                        </a:solidFill>
                        <a:effectLst/>
                        <a:latin typeface="Trebuchet MS" panose="020B0603020202020204" pitchFamily="34" charset="0"/>
                      </a:endParaRPr>
                    </a:p>
                  </a:txBody>
                  <a:tcPr marL="64770" marR="64770" marT="17907" marB="17907" anchor="ctr"/>
                </a:tc>
                <a:extLst>
                  <a:ext uri="{0D108BD9-81ED-4DB2-BD59-A6C34878D82A}">
                    <a16:rowId xmlns:a16="http://schemas.microsoft.com/office/drawing/2014/main" val="10002"/>
                  </a:ext>
                </a:extLst>
              </a:tr>
              <a:tr h="539877">
                <a:tc>
                  <a:txBody>
                    <a:bodyPr/>
                    <a:lstStyle/>
                    <a:p>
                      <a:pPr marL="0" marR="0" indent="0" algn="just" fontAlgn="base" latinLnBrk="1">
                        <a:lnSpc>
                          <a:spcPct val="160000"/>
                        </a:lnSpc>
                        <a:spcBef>
                          <a:spcPts val="0"/>
                        </a:spcBef>
                        <a:spcAft>
                          <a:spcPts val="0"/>
                        </a:spcAft>
                      </a:pPr>
                      <a:r>
                        <a:rPr lang="en-US" altLang="ko-KR" sz="1600" kern="0" spc="0" dirty="0">
                          <a:effectLst/>
                        </a:rPr>
                        <a:t>Express by 10 digits</a:t>
                      </a:r>
                      <a:endParaRPr lang="ko-KR" altLang="en-US" sz="1600" kern="0" spc="0" dirty="0">
                        <a:solidFill>
                          <a:srgbClr val="000000"/>
                        </a:solidFill>
                        <a:effectLst/>
                        <a:latin typeface="Trebuchet MS" panose="020B0603020202020204" pitchFamily="34" charset="0"/>
                      </a:endParaRPr>
                    </a:p>
                  </a:txBody>
                  <a:tcPr marL="64770" marR="64770" marT="17907" marB="17907" anchor="ctr"/>
                </a:tc>
                <a:tc>
                  <a:txBody>
                    <a:bodyPr/>
                    <a:lstStyle/>
                    <a:p>
                      <a:pPr marL="0" marR="0" indent="0" algn="just" fontAlgn="base" latinLnBrk="1">
                        <a:lnSpc>
                          <a:spcPct val="160000"/>
                        </a:lnSpc>
                        <a:spcBef>
                          <a:spcPts val="0"/>
                        </a:spcBef>
                        <a:spcAft>
                          <a:spcPts val="0"/>
                        </a:spcAft>
                      </a:pPr>
                      <a:r>
                        <a:rPr lang="en-US" sz="1600" kern="0" spc="0" dirty="0" err="1">
                          <a:effectLst/>
                        </a:rPr>
                        <a:t>rgb</a:t>
                      </a:r>
                      <a:r>
                        <a:rPr lang="en-US" sz="1600" kern="0" spc="0" dirty="0">
                          <a:effectLst/>
                        </a:rPr>
                        <a:t>(255, 0, 0)</a:t>
                      </a:r>
                      <a:endParaRPr lang="en-US" sz="1600" kern="0" spc="0" dirty="0">
                        <a:solidFill>
                          <a:srgbClr val="000000"/>
                        </a:solidFill>
                        <a:effectLst/>
                        <a:latin typeface="Trebuchet MS" panose="020B0603020202020204" pitchFamily="34" charset="0"/>
                      </a:endParaRPr>
                    </a:p>
                  </a:txBody>
                  <a:tcPr marL="64770" marR="64770" marT="17907" marB="17907" anchor="ctr"/>
                </a:tc>
                <a:extLst>
                  <a:ext uri="{0D108BD9-81ED-4DB2-BD59-A6C34878D82A}">
                    <a16:rowId xmlns:a16="http://schemas.microsoft.com/office/drawing/2014/main" val="10003"/>
                  </a:ext>
                </a:extLst>
              </a:tr>
              <a:tr h="539877">
                <a:tc>
                  <a:txBody>
                    <a:bodyPr/>
                    <a:lstStyle/>
                    <a:p>
                      <a:pPr marL="0" marR="0" indent="0" algn="just" fontAlgn="base" latinLnBrk="1">
                        <a:lnSpc>
                          <a:spcPct val="160000"/>
                        </a:lnSpc>
                        <a:spcBef>
                          <a:spcPts val="0"/>
                        </a:spcBef>
                        <a:spcAft>
                          <a:spcPts val="0"/>
                        </a:spcAft>
                      </a:pPr>
                      <a:r>
                        <a:rPr lang="en-US" altLang="ko-KR" sz="1600" kern="0" spc="0" dirty="0">
                          <a:effectLst/>
                        </a:rPr>
                        <a:t>Express by percent</a:t>
                      </a:r>
                      <a:endParaRPr lang="ko-KR" altLang="en-US" sz="1600" kern="0" spc="0" dirty="0">
                        <a:solidFill>
                          <a:srgbClr val="000000"/>
                        </a:solidFill>
                        <a:effectLst/>
                        <a:latin typeface="Trebuchet MS" panose="020B0603020202020204" pitchFamily="34" charset="0"/>
                      </a:endParaRPr>
                    </a:p>
                  </a:txBody>
                  <a:tcPr marL="64770" marR="64770" marT="17907" marB="17907" anchor="ctr"/>
                </a:tc>
                <a:tc>
                  <a:txBody>
                    <a:bodyPr/>
                    <a:lstStyle/>
                    <a:p>
                      <a:pPr marL="0" marR="0" indent="0" algn="just" fontAlgn="base" latinLnBrk="1">
                        <a:lnSpc>
                          <a:spcPct val="160000"/>
                        </a:lnSpc>
                        <a:spcBef>
                          <a:spcPts val="0"/>
                        </a:spcBef>
                        <a:spcAft>
                          <a:spcPts val="0"/>
                        </a:spcAft>
                      </a:pPr>
                      <a:r>
                        <a:rPr lang="en-US" sz="1600" kern="0" spc="0" dirty="0" err="1">
                          <a:effectLst/>
                        </a:rPr>
                        <a:t>rgb</a:t>
                      </a:r>
                      <a:r>
                        <a:rPr lang="en-US" sz="1600" kern="0" spc="0" dirty="0">
                          <a:effectLst/>
                        </a:rPr>
                        <a:t>(100%, 0%, 0%)</a:t>
                      </a:r>
                      <a:endParaRPr lang="en-US" sz="1600" kern="0" spc="0" dirty="0">
                        <a:solidFill>
                          <a:srgbClr val="000000"/>
                        </a:solidFill>
                        <a:effectLst/>
                        <a:latin typeface="Trebuchet MS" panose="020B0603020202020204" pitchFamily="34" charset="0"/>
                      </a:endParaRPr>
                    </a:p>
                  </a:txBody>
                  <a:tcPr marL="64770" marR="64770" marT="17907" marB="17907" anchor="ctr"/>
                </a:tc>
                <a:extLst>
                  <a:ext uri="{0D108BD9-81ED-4DB2-BD59-A6C34878D82A}">
                    <a16:rowId xmlns:a16="http://schemas.microsoft.com/office/drawing/2014/main" val="10004"/>
                  </a:ext>
                </a:extLst>
              </a:tr>
            </a:tbl>
          </a:graphicData>
        </a:graphic>
      </p:graphicFrame>
      <p:pic>
        <p:nvPicPr>
          <p:cNvPr id="14337" name="_x252803128" descr="EMB00001f04bd6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28184" y="5227072"/>
            <a:ext cx="1521122" cy="1298272"/>
          </a:xfrm>
          <a:prstGeom prst="rect">
            <a:avLst/>
          </a:prstGeom>
          <a:noFill/>
          <a:extLst>
            <a:ext uri="{909E8E84-426E-40DD-AFC4-6F175D3DCCD1}">
              <a14:hiddenFill xmlns:a14="http://schemas.microsoft.com/office/drawing/2010/main">
                <a:solidFill>
                  <a:srgbClr val="FFFFFF"/>
                </a:solidFill>
              </a14:hiddenFill>
            </a:ext>
          </a:extLst>
        </p:spPr>
      </p:pic>
      <p:sp>
        <p:nvSpPr>
          <p:cNvPr id="6" name="내용 개체 틀 2"/>
          <p:cNvSpPr txBox="1">
            <a:spLocks/>
          </p:cNvSpPr>
          <p:nvPr/>
        </p:nvSpPr>
        <p:spPr>
          <a:xfrm>
            <a:off x="457200" y="1196752"/>
            <a:ext cx="8229600" cy="5328592"/>
          </a:xfrm>
          <a:prstGeom prst="rect">
            <a:avLst/>
          </a:prstGeom>
        </p:spPr>
        <p:txBody>
          <a:bodyPr vert="horz" lIns="91440" tIns="45720" rIns="91440" bIns="45720" rtlCol="0">
            <a:normAutofit/>
          </a:bodyPr>
          <a:lstStyle>
            <a:lvl1pPr marL="342900" indent="-342900" algn="just" defTabSz="914400" rtl="0" eaLnBrk="1" latinLnBrk="0" hangingPunct="1">
              <a:lnSpc>
                <a:spcPct val="150000"/>
              </a:lnSpc>
              <a:spcBef>
                <a:spcPts val="0"/>
              </a:spcBef>
              <a:buFont typeface="Wingdings" pitchFamily="2" charset="2"/>
              <a:buChar char="v"/>
              <a:defRPr sz="2000" kern="1200" baseline="0">
                <a:solidFill>
                  <a:schemeClr val="tx1"/>
                </a:solidFill>
                <a:latin typeface="Tahoma" panose="020B0604030504040204" pitchFamily="34" charset="0"/>
                <a:ea typeface="맑은 고딕" panose="020B0503020000020004" pitchFamily="50" charset="-127"/>
                <a:cs typeface="+mn-cs"/>
              </a:defRPr>
            </a:lvl1pPr>
            <a:lvl2pPr marL="742950" indent="-285750" algn="just" defTabSz="914400" rtl="0" eaLnBrk="1" latinLnBrk="0" hangingPunct="1">
              <a:lnSpc>
                <a:spcPct val="150000"/>
              </a:lnSpc>
              <a:spcBef>
                <a:spcPts val="0"/>
              </a:spcBef>
              <a:buFont typeface="Wingdings" pitchFamily="2" charset="2"/>
              <a:buChar char="§"/>
              <a:defRPr sz="1800" kern="1200" baseline="0">
                <a:solidFill>
                  <a:schemeClr val="tx1"/>
                </a:solidFill>
                <a:latin typeface="Tahoma" panose="020B0604030504040204" pitchFamily="34" charset="0"/>
                <a:ea typeface="맑은 고딕" panose="020B0503020000020004" pitchFamily="50" charset="-127"/>
                <a:cs typeface="+mn-cs"/>
              </a:defRPr>
            </a:lvl2pPr>
            <a:lvl3pPr marL="1143000" indent="-228600" algn="just" defTabSz="914400" rtl="0" eaLnBrk="1" latinLnBrk="0" hangingPunct="1">
              <a:lnSpc>
                <a:spcPct val="150000"/>
              </a:lnSpc>
              <a:spcBef>
                <a:spcPts val="0"/>
              </a:spcBef>
              <a:buFont typeface="Arial" pitchFamily="34" charset="0"/>
              <a:buChar char="•"/>
              <a:defRPr sz="1800" kern="1200" baseline="0">
                <a:solidFill>
                  <a:schemeClr val="tx1"/>
                </a:solidFill>
                <a:latin typeface="Tahoma" panose="020B0604030504040204" pitchFamily="34" charset="0"/>
                <a:ea typeface="맑은 고딕" panose="020B0503020000020004" pitchFamily="50" charset="-127"/>
                <a:cs typeface="+mn-cs"/>
              </a:defRPr>
            </a:lvl3pPr>
            <a:lvl4pPr marL="1600200" indent="-228600" algn="just" defTabSz="914400" rtl="0" eaLnBrk="1" latinLnBrk="0" hangingPunct="1">
              <a:lnSpc>
                <a:spcPct val="150000"/>
              </a:lnSpc>
              <a:spcBef>
                <a:spcPts val="0"/>
              </a:spcBef>
              <a:buFont typeface="Arial" pitchFamily="34" charset="0"/>
              <a:buChar char="–"/>
              <a:defRPr sz="1600" kern="1200" baseline="0">
                <a:solidFill>
                  <a:schemeClr val="tx1"/>
                </a:solidFill>
                <a:latin typeface="Tahoma" panose="020B0604030504040204" pitchFamily="34" charset="0"/>
                <a:ea typeface="맑은 고딕" panose="020B0503020000020004" pitchFamily="50" charset="-127"/>
                <a:cs typeface="+mn-cs"/>
              </a:defRPr>
            </a:lvl4pPr>
            <a:lvl5pPr marL="2057400" indent="-228600" algn="just" defTabSz="914400" rtl="0" eaLnBrk="1" latinLnBrk="0" hangingPunct="1">
              <a:lnSpc>
                <a:spcPct val="150000"/>
              </a:lnSpc>
              <a:spcBef>
                <a:spcPts val="0"/>
              </a:spcBef>
              <a:buFont typeface="Arial" pitchFamily="34" charset="0"/>
              <a:buChar char="»"/>
              <a:defRPr sz="1600" kern="1200" baseline="0">
                <a:solidFill>
                  <a:schemeClr val="tx1"/>
                </a:solidFill>
                <a:latin typeface="Tahoma" panose="020B0604030504040204" pitchFamily="34" charset="0"/>
                <a:ea typeface="맑은 고딕" panose="020B0503020000020004" pitchFamily="50" charset="-127"/>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t>Background color</a:t>
            </a:r>
          </a:p>
        </p:txBody>
      </p:sp>
    </p:spTree>
    <p:extLst>
      <p:ext uri="{BB962C8B-B14F-4D97-AF65-F5344CB8AC3E}">
        <p14:creationId xmlns:p14="http://schemas.microsoft.com/office/powerpoint/2010/main" val="6769820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a:t>
            </a:r>
            <a:r>
              <a:rPr lang="ko-KR" altLang="en-US" dirty="0"/>
              <a:t> </a:t>
            </a:r>
            <a:r>
              <a:rPr lang="en-US" altLang="ko-KR" dirty="0"/>
              <a:t>properties</a:t>
            </a:r>
            <a:endParaRPr lang="ko-KR" altLang="en-US" dirty="0"/>
          </a:p>
        </p:txBody>
      </p:sp>
      <p:sp>
        <p:nvSpPr>
          <p:cNvPr id="3" name="내용 개체 틀 2"/>
          <p:cNvSpPr>
            <a:spLocks noGrp="1"/>
          </p:cNvSpPr>
          <p:nvPr>
            <p:ph idx="1"/>
          </p:nvPr>
        </p:nvSpPr>
        <p:spPr/>
        <p:txBody>
          <a:bodyPr/>
          <a:lstStyle/>
          <a:p>
            <a:r>
              <a:rPr lang="en-US" dirty="0"/>
              <a:t>Background color</a:t>
            </a:r>
          </a:p>
          <a:p>
            <a:pPr lvl="1"/>
            <a:r>
              <a:rPr lang="en-US" dirty="0"/>
              <a:t>A hexadecimal code is a two-digit hexadecimal representation of the red, green, and blue values, respectively.</a:t>
            </a:r>
            <a:endParaRPr lang="ko-KR" altLang="en-US" dirty="0"/>
          </a:p>
        </p:txBody>
      </p:sp>
      <p:sp>
        <p:nvSpPr>
          <p:cNvPr id="5" name="내용 개체 틀 2"/>
          <p:cNvSpPr txBox="1">
            <a:spLocks/>
          </p:cNvSpPr>
          <p:nvPr/>
        </p:nvSpPr>
        <p:spPr bwMode="auto">
          <a:xfrm>
            <a:off x="1352550" y="4724400"/>
            <a:ext cx="6315794" cy="1143000"/>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fontAlgn="base" latinLnBrk="1">
              <a:spcBef>
                <a:spcPct val="20000"/>
              </a:spcBef>
              <a:spcAft>
                <a:spcPct val="0"/>
              </a:spcAft>
              <a:buClr>
                <a:schemeClr val="folHlink"/>
              </a:buClr>
              <a:buFont typeface="Symbol" pitchFamily="18" charset="2"/>
              <a:buChar char="·"/>
              <a:defRPr kumimoji="1" sz="2000">
                <a:solidFill>
                  <a:schemeClr val="tx1"/>
                </a:solidFill>
                <a:latin typeface="Century Schoolbook" panose="02040604050505020304" pitchFamily="18" charset="0"/>
                <a:ea typeface="+mn-ea"/>
                <a:cs typeface="+mn-cs"/>
              </a:defRPr>
            </a:lvl1pPr>
            <a:lvl2pPr marL="742950" indent="-285750" algn="l" rtl="0" fontAlgn="base" latinLnBrk="1">
              <a:spcBef>
                <a:spcPct val="20000"/>
              </a:spcBef>
              <a:spcAft>
                <a:spcPct val="0"/>
              </a:spcAft>
              <a:buClr>
                <a:schemeClr val="bg2"/>
              </a:buClr>
              <a:buFont typeface="Symbol" pitchFamily="18" charset="2"/>
              <a:buChar char="·"/>
              <a:defRPr kumimoji="1" sz="2000">
                <a:solidFill>
                  <a:schemeClr val="tx1"/>
                </a:solidFill>
                <a:latin typeface="Century Schoolbook" panose="02040604050505020304" pitchFamily="18" charset="0"/>
                <a:ea typeface="+mn-ea"/>
              </a:defRPr>
            </a:lvl2pPr>
            <a:lvl3pPr marL="1143000" indent="-228600" algn="l" rtl="0" fontAlgn="base" latinLnBrk="1">
              <a:spcBef>
                <a:spcPct val="20000"/>
              </a:spcBef>
              <a:spcAft>
                <a:spcPct val="0"/>
              </a:spcAft>
              <a:buClr>
                <a:schemeClr val="hlink"/>
              </a:buClr>
              <a:buFont typeface="Symbol" pitchFamily="18" charset="2"/>
              <a:buChar char="·"/>
              <a:defRPr kumimoji="1">
                <a:solidFill>
                  <a:schemeClr val="tx1"/>
                </a:solidFill>
                <a:latin typeface="Century Schoolbook" panose="02040604050505020304" pitchFamily="18" charset="0"/>
                <a:ea typeface="+mn-ea"/>
              </a:defRPr>
            </a:lvl3pPr>
            <a:lvl4pPr marL="1600200" indent="-228600" algn="l" rtl="0" fontAlgn="base" latinLnBrk="1">
              <a:spcBef>
                <a:spcPct val="20000"/>
              </a:spcBef>
              <a:spcAft>
                <a:spcPct val="0"/>
              </a:spcAft>
              <a:buClr>
                <a:schemeClr val="hlink"/>
              </a:buClr>
              <a:buFont typeface="Symbol" pitchFamily="18" charset="2"/>
              <a:buChar char="·"/>
              <a:defRPr kumimoji="1" sz="1600">
                <a:solidFill>
                  <a:schemeClr val="tx1"/>
                </a:solidFill>
                <a:latin typeface="Century Schoolbook" panose="02040604050505020304" pitchFamily="18" charset="0"/>
                <a:ea typeface="+mn-ea"/>
              </a:defRPr>
            </a:lvl4pPr>
            <a:lvl5pPr marL="20574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Century Schoolbook" panose="02040604050505020304" pitchFamily="18" charset="0"/>
                <a:ea typeface="+mn-ea"/>
              </a:defRPr>
            </a:lvl5pPr>
            <a:lvl6pPr marL="25146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6pPr>
            <a:lvl7pPr marL="29718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7pPr>
            <a:lvl8pPr marL="34290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8pPr>
            <a:lvl9pPr marL="38862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9pPr>
          </a:lstStyle>
          <a:p>
            <a:pPr marL="127000" indent="0" latinLnBrk="0">
              <a:lnSpc>
                <a:spcPct val="110000"/>
              </a:lnSpc>
              <a:spcBef>
                <a:spcPts val="0"/>
              </a:spcBef>
              <a:spcAft>
                <a:spcPts val="0"/>
              </a:spcAft>
              <a:buNone/>
              <a:tabLst>
                <a:tab pos="254000" algn="l"/>
                <a:tab pos="254000" algn="l"/>
              </a:tabLst>
            </a:pPr>
            <a:r>
              <a:rPr lang="en-US" altLang="ko-KR" sz="1600" kern="0" dirty="0">
                <a:solidFill>
                  <a:srgbClr val="000000"/>
                </a:solidFill>
                <a:latin typeface="Trebuchet MS" panose="020B0603020202020204" pitchFamily="34" charset="0"/>
                <a:ea typeface="굴림체"/>
              </a:rPr>
              <a:t>body</a:t>
            </a:r>
            <a:endParaRPr lang="en-US" altLang="ko-KR" sz="1600" kern="0" dirty="0">
              <a:solidFill>
                <a:srgbClr val="000000"/>
              </a:solidFill>
              <a:latin typeface="Trebuchet MS" panose="020B0603020202020204" pitchFamily="34" charset="0"/>
            </a:endParaRPr>
          </a:p>
          <a:p>
            <a:pPr marL="127000" indent="0" latinLnBrk="0">
              <a:lnSpc>
                <a:spcPct val="110000"/>
              </a:lnSpc>
              <a:spcBef>
                <a:spcPts val="0"/>
              </a:spcBef>
              <a:spcAft>
                <a:spcPts val="0"/>
              </a:spcAft>
              <a:buNone/>
              <a:tabLst>
                <a:tab pos="254000" algn="l"/>
                <a:tab pos="254000" algn="l"/>
              </a:tabLst>
            </a:pPr>
            <a:r>
              <a:rPr lang="en-US" altLang="ko-KR" sz="1600" dirty="0">
                <a:latin typeface="Trebuchet MS" panose="020B0603020202020204" pitchFamily="34" charset="0"/>
                <a:ea typeface="굴림체"/>
              </a:rPr>
              <a:t>{</a:t>
            </a:r>
          </a:p>
          <a:p>
            <a:pPr marL="127000" indent="0" latinLnBrk="0">
              <a:lnSpc>
                <a:spcPct val="110000"/>
              </a:lnSpc>
              <a:spcBef>
                <a:spcPts val="0"/>
              </a:spcBef>
              <a:spcAft>
                <a:spcPts val="0"/>
              </a:spcAft>
              <a:buNone/>
              <a:tabLst>
                <a:tab pos="254000" algn="l"/>
                <a:tab pos="254000" algn="l"/>
              </a:tabLst>
            </a:pPr>
            <a:r>
              <a:rPr lang="en-US" altLang="ko-KR" sz="1600" kern="0" dirty="0">
                <a:solidFill>
                  <a:srgbClr val="FF0000"/>
                </a:solidFill>
                <a:latin typeface="Trebuchet MS" panose="020B0603020202020204" pitchFamily="34" charset="0"/>
                <a:ea typeface="굴림체"/>
              </a:rPr>
              <a:t>	background-color</a:t>
            </a:r>
            <a:r>
              <a:rPr lang="en-US" altLang="ko-KR" sz="1600" kern="0" dirty="0">
                <a:solidFill>
                  <a:srgbClr val="000000"/>
                </a:solidFill>
                <a:latin typeface="Trebuchet MS" panose="020B0603020202020204" pitchFamily="34" charset="0"/>
                <a:ea typeface="굴림체"/>
              </a:rPr>
              <a:t>:</a:t>
            </a:r>
            <a:r>
              <a:rPr lang="en-US" altLang="ko-KR" sz="1600" kern="0" dirty="0">
                <a:solidFill>
                  <a:srgbClr val="0000FF"/>
                </a:solidFill>
                <a:latin typeface="Trebuchet MS" panose="020B0603020202020204" pitchFamily="34" charset="0"/>
                <a:ea typeface="굴림체"/>
              </a:rPr>
              <a:t> #</a:t>
            </a:r>
            <a:r>
              <a:rPr lang="en-US" altLang="ko-KR" sz="1600" kern="0" dirty="0" err="1">
                <a:solidFill>
                  <a:srgbClr val="0000FF"/>
                </a:solidFill>
                <a:latin typeface="Trebuchet MS" panose="020B0603020202020204" pitchFamily="34" charset="0"/>
                <a:ea typeface="굴림체"/>
              </a:rPr>
              <a:t>ffd800</a:t>
            </a:r>
            <a:r>
              <a:rPr lang="en-US" altLang="ko-KR" sz="1600" kern="0" dirty="0">
                <a:solidFill>
                  <a:srgbClr val="0000FF"/>
                </a:solidFill>
                <a:latin typeface="Trebuchet MS" panose="020B0603020202020204" pitchFamily="34" charset="0"/>
                <a:ea typeface="굴림체"/>
              </a:rPr>
              <a:t>;</a:t>
            </a:r>
            <a:endParaRPr lang="en-US" altLang="ko-KR" sz="1600" kern="0" dirty="0">
              <a:solidFill>
                <a:srgbClr val="000000"/>
              </a:solidFill>
              <a:latin typeface="Trebuchet MS" panose="020B0603020202020204" pitchFamily="34" charset="0"/>
            </a:endParaRPr>
          </a:p>
          <a:p>
            <a:pPr marL="127000" indent="0" latinLnBrk="0">
              <a:lnSpc>
                <a:spcPct val="110000"/>
              </a:lnSpc>
              <a:spcBef>
                <a:spcPts val="0"/>
              </a:spcBef>
              <a:spcAft>
                <a:spcPts val="0"/>
              </a:spcAft>
              <a:buNone/>
              <a:tabLst>
                <a:tab pos="254000" algn="l"/>
                <a:tab pos="254000" algn="l"/>
              </a:tabLst>
            </a:pPr>
            <a:r>
              <a:rPr lang="en-US" altLang="ko-KR" sz="1600" kern="0" dirty="0">
                <a:solidFill>
                  <a:srgbClr val="000000"/>
                </a:solidFill>
                <a:latin typeface="Trebuchet MS" panose="020B0603020202020204" pitchFamily="34" charset="0"/>
                <a:ea typeface="굴림체"/>
              </a:rPr>
              <a:t>}</a:t>
            </a:r>
            <a:endParaRPr lang="en-US" altLang="ko-KR" sz="1600" kern="0" dirty="0">
              <a:solidFill>
                <a:srgbClr val="000000"/>
              </a:solidFill>
              <a:latin typeface="Trebuchet MS" panose="020B0603020202020204" pitchFamily="34" charset="0"/>
            </a:endParaRPr>
          </a:p>
        </p:txBody>
      </p:sp>
      <p:pic>
        <p:nvPicPr>
          <p:cNvPr id="7" name="그림 6"/>
          <p:cNvPicPr>
            <a:picLocks noChangeAspect="1"/>
          </p:cNvPicPr>
          <p:nvPr/>
        </p:nvPicPr>
        <p:blipFill>
          <a:blip r:embed="rId2"/>
          <a:stretch>
            <a:fillRect/>
          </a:stretch>
        </p:blipFill>
        <p:spPr>
          <a:xfrm>
            <a:off x="1352550" y="2924944"/>
            <a:ext cx="6438900" cy="1409700"/>
          </a:xfrm>
          <a:prstGeom prst="rect">
            <a:avLst/>
          </a:prstGeom>
        </p:spPr>
      </p:pic>
    </p:spTree>
    <p:extLst>
      <p:ext uri="{BB962C8B-B14F-4D97-AF65-F5344CB8AC3E}">
        <p14:creationId xmlns:p14="http://schemas.microsoft.com/office/powerpoint/2010/main" val="940890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dirty="0"/>
              <a:t>CSS Basics</a:t>
            </a:r>
          </a:p>
        </p:txBody>
      </p:sp>
      <p:sp>
        <p:nvSpPr>
          <p:cNvPr id="3" name="텍스트 개체 틀 2"/>
          <p:cNvSpPr>
            <a:spLocks noGrp="1"/>
          </p:cNvSpPr>
          <p:nvPr>
            <p:ph type="body" idx="1"/>
          </p:nvPr>
        </p:nvSpPr>
        <p:spPr/>
        <p:txBody>
          <a:bodyPr/>
          <a:lstStyle/>
          <a:p>
            <a:r>
              <a:rPr lang="en-US" dirty="0"/>
              <a:t>PART 1</a:t>
            </a:r>
          </a:p>
        </p:txBody>
      </p:sp>
    </p:spTree>
    <p:extLst>
      <p:ext uri="{BB962C8B-B14F-4D97-AF65-F5344CB8AC3E}">
        <p14:creationId xmlns:p14="http://schemas.microsoft.com/office/powerpoint/2010/main" val="38647456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125538" y="371573"/>
            <a:ext cx="7789862" cy="571500"/>
          </a:xfrm>
        </p:spPr>
        <p:txBody>
          <a:bodyPr>
            <a:normAutofit fontScale="90000"/>
          </a:bodyPr>
          <a:lstStyle/>
          <a:p>
            <a:r>
              <a:rPr lang="en-US" altLang="ko-KR" dirty="0"/>
              <a:t>CSS</a:t>
            </a:r>
            <a:r>
              <a:rPr lang="ko-KR" altLang="en-US" dirty="0"/>
              <a:t> </a:t>
            </a:r>
            <a:r>
              <a:rPr lang="en-US" altLang="ko-KR" dirty="0"/>
              <a:t>properties</a:t>
            </a:r>
            <a:endParaRPr lang="ko-KR" altLang="en-US" dirty="0"/>
          </a:p>
        </p:txBody>
      </p:sp>
      <p:pic>
        <p:nvPicPr>
          <p:cNvPr id="16385" name="_x252800968" descr="EMB00001f04bda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832" y="2276872"/>
            <a:ext cx="3024336" cy="2684548"/>
          </a:xfrm>
          <a:prstGeom prst="rect">
            <a:avLst/>
          </a:prstGeom>
          <a:noFill/>
          <a:extLst>
            <a:ext uri="{909E8E84-426E-40DD-AFC4-6F175D3DCCD1}">
              <a14:hiddenFill xmlns:a14="http://schemas.microsoft.com/office/drawing/2010/main">
                <a:solidFill>
                  <a:srgbClr val="FFFFFF"/>
                </a:solidFill>
              </a14:hiddenFill>
            </a:ext>
          </a:extLst>
        </p:spPr>
      </p:pic>
      <p:sp>
        <p:nvSpPr>
          <p:cNvPr id="6" name="내용 개체 틀 2"/>
          <p:cNvSpPr txBox="1">
            <a:spLocks/>
          </p:cNvSpPr>
          <p:nvPr/>
        </p:nvSpPr>
        <p:spPr bwMode="auto">
          <a:xfrm>
            <a:off x="1422000" y="5342935"/>
            <a:ext cx="6300000" cy="1143000"/>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fontAlgn="base" latinLnBrk="1">
              <a:spcBef>
                <a:spcPct val="20000"/>
              </a:spcBef>
              <a:spcAft>
                <a:spcPct val="0"/>
              </a:spcAft>
              <a:buClr>
                <a:schemeClr val="folHlink"/>
              </a:buClr>
              <a:buFont typeface="Symbol" pitchFamily="18" charset="2"/>
              <a:buChar char="·"/>
              <a:defRPr kumimoji="1" sz="2000">
                <a:solidFill>
                  <a:schemeClr val="tx1"/>
                </a:solidFill>
                <a:latin typeface="Century Schoolbook" panose="02040604050505020304" pitchFamily="18" charset="0"/>
                <a:ea typeface="+mn-ea"/>
                <a:cs typeface="+mn-cs"/>
              </a:defRPr>
            </a:lvl1pPr>
            <a:lvl2pPr marL="742950" indent="-285750" algn="l" rtl="0" fontAlgn="base" latinLnBrk="1">
              <a:spcBef>
                <a:spcPct val="20000"/>
              </a:spcBef>
              <a:spcAft>
                <a:spcPct val="0"/>
              </a:spcAft>
              <a:buClr>
                <a:schemeClr val="bg2"/>
              </a:buClr>
              <a:buFont typeface="Symbol" pitchFamily="18" charset="2"/>
              <a:buChar char="·"/>
              <a:defRPr kumimoji="1" sz="2000">
                <a:solidFill>
                  <a:schemeClr val="tx1"/>
                </a:solidFill>
                <a:latin typeface="Century Schoolbook" panose="02040604050505020304" pitchFamily="18" charset="0"/>
                <a:ea typeface="+mn-ea"/>
              </a:defRPr>
            </a:lvl2pPr>
            <a:lvl3pPr marL="1143000" indent="-228600" algn="l" rtl="0" fontAlgn="base" latinLnBrk="1">
              <a:spcBef>
                <a:spcPct val="20000"/>
              </a:spcBef>
              <a:spcAft>
                <a:spcPct val="0"/>
              </a:spcAft>
              <a:buClr>
                <a:schemeClr val="hlink"/>
              </a:buClr>
              <a:buFont typeface="Symbol" pitchFamily="18" charset="2"/>
              <a:buChar char="·"/>
              <a:defRPr kumimoji="1">
                <a:solidFill>
                  <a:schemeClr val="tx1"/>
                </a:solidFill>
                <a:latin typeface="Century Schoolbook" panose="02040604050505020304" pitchFamily="18" charset="0"/>
                <a:ea typeface="+mn-ea"/>
              </a:defRPr>
            </a:lvl3pPr>
            <a:lvl4pPr marL="1600200" indent="-228600" algn="l" rtl="0" fontAlgn="base" latinLnBrk="1">
              <a:spcBef>
                <a:spcPct val="20000"/>
              </a:spcBef>
              <a:spcAft>
                <a:spcPct val="0"/>
              </a:spcAft>
              <a:buClr>
                <a:schemeClr val="hlink"/>
              </a:buClr>
              <a:buFont typeface="Symbol" pitchFamily="18" charset="2"/>
              <a:buChar char="·"/>
              <a:defRPr kumimoji="1" sz="1600">
                <a:solidFill>
                  <a:schemeClr val="tx1"/>
                </a:solidFill>
                <a:latin typeface="Century Schoolbook" panose="02040604050505020304" pitchFamily="18" charset="0"/>
                <a:ea typeface="+mn-ea"/>
              </a:defRPr>
            </a:lvl4pPr>
            <a:lvl5pPr marL="20574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Century Schoolbook" panose="02040604050505020304" pitchFamily="18" charset="0"/>
                <a:ea typeface="+mn-ea"/>
              </a:defRPr>
            </a:lvl5pPr>
            <a:lvl6pPr marL="25146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6pPr>
            <a:lvl7pPr marL="29718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7pPr>
            <a:lvl8pPr marL="34290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8pPr>
            <a:lvl9pPr marL="38862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9pPr>
          </a:lstStyle>
          <a:p>
            <a:pPr marL="127000" indent="0" latinLnBrk="0">
              <a:lnSpc>
                <a:spcPct val="110000"/>
              </a:lnSpc>
              <a:spcBef>
                <a:spcPts val="0"/>
              </a:spcBef>
              <a:spcAft>
                <a:spcPts val="0"/>
              </a:spcAft>
              <a:buNone/>
              <a:tabLst>
                <a:tab pos="254000" algn="l"/>
                <a:tab pos="254000" algn="l"/>
              </a:tabLst>
            </a:pPr>
            <a:r>
              <a:rPr lang="en-US" altLang="ko-KR" sz="1600" kern="0" dirty="0">
                <a:solidFill>
                  <a:srgbClr val="000000"/>
                </a:solidFill>
                <a:latin typeface="Trebuchet MS" panose="020B0603020202020204" pitchFamily="34" charset="0"/>
                <a:ea typeface="굴림체"/>
              </a:rPr>
              <a:t>body</a:t>
            </a:r>
            <a:endParaRPr lang="en-US" altLang="ko-KR" sz="1600" kern="0" dirty="0">
              <a:solidFill>
                <a:srgbClr val="000000"/>
              </a:solidFill>
              <a:latin typeface="Trebuchet MS" panose="020B0603020202020204" pitchFamily="34" charset="0"/>
            </a:endParaRPr>
          </a:p>
          <a:p>
            <a:pPr marL="127000" indent="0" latinLnBrk="0">
              <a:lnSpc>
                <a:spcPct val="110000"/>
              </a:lnSpc>
              <a:spcBef>
                <a:spcPts val="0"/>
              </a:spcBef>
              <a:spcAft>
                <a:spcPts val="0"/>
              </a:spcAft>
              <a:buNone/>
              <a:tabLst>
                <a:tab pos="254000" algn="l"/>
                <a:tab pos="254000" algn="l"/>
              </a:tabLst>
            </a:pPr>
            <a:r>
              <a:rPr lang="en-US" altLang="ko-KR" sz="1600" dirty="0">
                <a:latin typeface="Trebuchet MS" panose="020B0603020202020204" pitchFamily="34" charset="0"/>
                <a:ea typeface="굴림체"/>
              </a:rPr>
              <a:t>{</a:t>
            </a:r>
          </a:p>
          <a:p>
            <a:pPr marL="127000" indent="0" latinLnBrk="0">
              <a:lnSpc>
                <a:spcPct val="110000"/>
              </a:lnSpc>
              <a:spcBef>
                <a:spcPts val="0"/>
              </a:spcBef>
              <a:spcAft>
                <a:spcPts val="0"/>
              </a:spcAft>
              <a:buNone/>
              <a:tabLst>
                <a:tab pos="254000" algn="l"/>
                <a:tab pos="254000" algn="l"/>
              </a:tabLst>
            </a:pPr>
            <a:r>
              <a:rPr lang="en-US" altLang="ko-KR" sz="1600" kern="0" dirty="0">
                <a:solidFill>
                  <a:srgbClr val="FF0000"/>
                </a:solidFill>
                <a:latin typeface="Trebuchet MS" panose="020B0603020202020204" pitchFamily="34" charset="0"/>
                <a:ea typeface="굴림체"/>
              </a:rPr>
              <a:t>	background-color</a:t>
            </a:r>
            <a:r>
              <a:rPr lang="en-US" altLang="ko-KR" sz="1600" kern="0" dirty="0">
                <a:solidFill>
                  <a:srgbClr val="000000"/>
                </a:solidFill>
                <a:latin typeface="Trebuchet MS" panose="020B0603020202020204" pitchFamily="34" charset="0"/>
                <a:ea typeface="굴림체"/>
              </a:rPr>
              <a:t>:</a:t>
            </a:r>
            <a:r>
              <a:rPr lang="en-US" altLang="ko-KR" sz="1600" kern="0" dirty="0">
                <a:solidFill>
                  <a:srgbClr val="0000FF"/>
                </a:solidFill>
                <a:latin typeface="Trebuchet MS" panose="020B0603020202020204" pitchFamily="34" charset="0"/>
                <a:ea typeface="굴림체"/>
              </a:rPr>
              <a:t> aqua;</a:t>
            </a:r>
            <a:endParaRPr lang="en-US" altLang="ko-KR" sz="1600" kern="0" dirty="0">
              <a:solidFill>
                <a:srgbClr val="000000"/>
              </a:solidFill>
              <a:latin typeface="Trebuchet MS" panose="020B0603020202020204" pitchFamily="34" charset="0"/>
            </a:endParaRPr>
          </a:p>
          <a:p>
            <a:pPr marL="127000" indent="0" latinLnBrk="0">
              <a:lnSpc>
                <a:spcPct val="110000"/>
              </a:lnSpc>
              <a:spcBef>
                <a:spcPts val="0"/>
              </a:spcBef>
              <a:spcAft>
                <a:spcPts val="0"/>
              </a:spcAft>
              <a:buNone/>
              <a:tabLst>
                <a:tab pos="254000" algn="l"/>
                <a:tab pos="254000" algn="l"/>
              </a:tabLst>
            </a:pPr>
            <a:r>
              <a:rPr lang="en-US" altLang="ko-KR" sz="1600" kern="0" dirty="0">
                <a:solidFill>
                  <a:srgbClr val="000000"/>
                </a:solidFill>
                <a:latin typeface="Trebuchet MS" panose="020B0603020202020204" pitchFamily="34" charset="0"/>
                <a:ea typeface="굴림체"/>
              </a:rPr>
              <a:t>}</a:t>
            </a:r>
            <a:endParaRPr lang="en-US" altLang="ko-KR" sz="1600" kern="0" dirty="0">
              <a:solidFill>
                <a:srgbClr val="000000"/>
              </a:solidFill>
              <a:latin typeface="Trebuchet MS" panose="020B0603020202020204" pitchFamily="34" charset="0"/>
            </a:endParaRPr>
          </a:p>
        </p:txBody>
      </p:sp>
      <p:sp>
        <p:nvSpPr>
          <p:cNvPr id="7" name="내용 개체 틀 2"/>
          <p:cNvSpPr>
            <a:spLocks noGrp="1"/>
          </p:cNvSpPr>
          <p:nvPr>
            <p:ph idx="1"/>
          </p:nvPr>
        </p:nvSpPr>
        <p:spPr>
          <a:xfrm>
            <a:off x="457200" y="1196752"/>
            <a:ext cx="8229600" cy="5328592"/>
          </a:xfrm>
        </p:spPr>
        <p:txBody>
          <a:bodyPr/>
          <a:lstStyle/>
          <a:p>
            <a:r>
              <a:rPr lang="en-US" dirty="0"/>
              <a:t>Background color</a:t>
            </a:r>
          </a:p>
          <a:p>
            <a:pPr lvl="1"/>
            <a:r>
              <a:rPr lang="en-US" dirty="0"/>
              <a:t>You can express colors by their name</a:t>
            </a:r>
          </a:p>
        </p:txBody>
      </p:sp>
    </p:spTree>
    <p:extLst>
      <p:ext uri="{BB962C8B-B14F-4D97-AF65-F5344CB8AC3E}">
        <p14:creationId xmlns:p14="http://schemas.microsoft.com/office/powerpoint/2010/main" val="29411940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a:t>
            </a:r>
            <a:r>
              <a:rPr lang="ko-KR" altLang="en-US" dirty="0"/>
              <a:t> </a:t>
            </a:r>
            <a:r>
              <a:rPr lang="en-US" altLang="ko-KR" dirty="0"/>
              <a:t>properties</a:t>
            </a:r>
            <a:endParaRPr lang="ko-KR" altLang="en-US" dirty="0"/>
          </a:p>
        </p:txBody>
      </p:sp>
      <p:sp>
        <p:nvSpPr>
          <p:cNvPr id="4" name="내용 개체 틀 2"/>
          <p:cNvSpPr txBox="1">
            <a:spLocks/>
          </p:cNvSpPr>
          <p:nvPr/>
        </p:nvSpPr>
        <p:spPr bwMode="auto">
          <a:xfrm>
            <a:off x="1422000" y="2551361"/>
            <a:ext cx="6300000" cy="2619374"/>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fontAlgn="base" latinLnBrk="1">
              <a:spcBef>
                <a:spcPct val="20000"/>
              </a:spcBef>
              <a:spcAft>
                <a:spcPct val="0"/>
              </a:spcAft>
              <a:buClr>
                <a:schemeClr val="folHlink"/>
              </a:buClr>
              <a:buFont typeface="Symbol" pitchFamily="18" charset="2"/>
              <a:buChar char="·"/>
              <a:defRPr kumimoji="1" sz="2000">
                <a:solidFill>
                  <a:schemeClr val="tx1"/>
                </a:solidFill>
                <a:latin typeface="Century Schoolbook" panose="02040604050505020304" pitchFamily="18" charset="0"/>
                <a:ea typeface="+mn-ea"/>
                <a:cs typeface="+mn-cs"/>
              </a:defRPr>
            </a:lvl1pPr>
            <a:lvl2pPr marL="742950" indent="-285750" algn="l" rtl="0" fontAlgn="base" latinLnBrk="1">
              <a:spcBef>
                <a:spcPct val="20000"/>
              </a:spcBef>
              <a:spcAft>
                <a:spcPct val="0"/>
              </a:spcAft>
              <a:buClr>
                <a:schemeClr val="bg2"/>
              </a:buClr>
              <a:buFont typeface="Symbol" pitchFamily="18" charset="2"/>
              <a:buChar char="·"/>
              <a:defRPr kumimoji="1" sz="2000">
                <a:solidFill>
                  <a:schemeClr val="tx1"/>
                </a:solidFill>
                <a:latin typeface="Century Schoolbook" panose="02040604050505020304" pitchFamily="18" charset="0"/>
                <a:ea typeface="+mn-ea"/>
              </a:defRPr>
            </a:lvl2pPr>
            <a:lvl3pPr marL="1143000" indent="-228600" algn="l" rtl="0" fontAlgn="base" latinLnBrk="1">
              <a:spcBef>
                <a:spcPct val="20000"/>
              </a:spcBef>
              <a:spcAft>
                <a:spcPct val="0"/>
              </a:spcAft>
              <a:buClr>
                <a:schemeClr val="hlink"/>
              </a:buClr>
              <a:buFont typeface="Symbol" pitchFamily="18" charset="2"/>
              <a:buChar char="·"/>
              <a:defRPr kumimoji="1">
                <a:solidFill>
                  <a:schemeClr val="tx1"/>
                </a:solidFill>
                <a:latin typeface="Century Schoolbook" panose="02040604050505020304" pitchFamily="18" charset="0"/>
                <a:ea typeface="+mn-ea"/>
              </a:defRPr>
            </a:lvl3pPr>
            <a:lvl4pPr marL="1600200" indent="-228600" algn="l" rtl="0" fontAlgn="base" latinLnBrk="1">
              <a:spcBef>
                <a:spcPct val="20000"/>
              </a:spcBef>
              <a:spcAft>
                <a:spcPct val="0"/>
              </a:spcAft>
              <a:buClr>
                <a:schemeClr val="hlink"/>
              </a:buClr>
              <a:buFont typeface="Symbol" pitchFamily="18" charset="2"/>
              <a:buChar char="·"/>
              <a:defRPr kumimoji="1" sz="1600">
                <a:solidFill>
                  <a:schemeClr val="tx1"/>
                </a:solidFill>
                <a:latin typeface="Century Schoolbook" panose="02040604050505020304" pitchFamily="18" charset="0"/>
                <a:ea typeface="+mn-ea"/>
              </a:defRPr>
            </a:lvl4pPr>
            <a:lvl5pPr marL="20574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Century Schoolbook" panose="02040604050505020304" pitchFamily="18" charset="0"/>
                <a:ea typeface="+mn-ea"/>
              </a:defRPr>
            </a:lvl5pPr>
            <a:lvl6pPr marL="25146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6pPr>
            <a:lvl7pPr marL="29718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7pPr>
            <a:lvl8pPr marL="34290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8pPr>
            <a:lvl9pPr marL="38862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9pPr>
          </a:lstStyle>
          <a:p>
            <a:pPr marL="127000" indent="0" latinLnBrk="0">
              <a:lnSpc>
                <a:spcPct val="110000"/>
              </a:lnSpc>
              <a:spcBef>
                <a:spcPts val="0"/>
              </a:spcBef>
              <a:spcAft>
                <a:spcPts val="0"/>
              </a:spcAft>
              <a:buNone/>
              <a:tabLst>
                <a:tab pos="254000" algn="l"/>
                <a:tab pos="254000" algn="l"/>
              </a:tabLst>
            </a:pPr>
            <a:r>
              <a:rPr lang="en-US" altLang="ko-KR" sz="1600" kern="0" dirty="0">
                <a:solidFill>
                  <a:srgbClr val="000000"/>
                </a:solidFill>
                <a:latin typeface="Trebuchet MS" panose="020B0603020202020204" pitchFamily="34" charset="0"/>
                <a:ea typeface="굴림체"/>
              </a:rPr>
              <a:t>body</a:t>
            </a:r>
            <a:endParaRPr lang="ko-KR" altLang="en-US" sz="1600" kern="0" dirty="0">
              <a:solidFill>
                <a:srgbClr val="000000"/>
              </a:solidFill>
              <a:latin typeface="Trebuchet MS" panose="020B0603020202020204" pitchFamily="34" charset="0"/>
            </a:endParaRPr>
          </a:p>
          <a:p>
            <a:pPr marL="127000" indent="0" latinLnBrk="0">
              <a:lnSpc>
                <a:spcPct val="110000"/>
              </a:lnSpc>
              <a:spcBef>
                <a:spcPts val="0"/>
              </a:spcBef>
              <a:spcAft>
                <a:spcPts val="0"/>
              </a:spcAft>
              <a:buNone/>
              <a:tabLst>
                <a:tab pos="254000" algn="l"/>
                <a:tab pos="254000" algn="l"/>
              </a:tabLst>
            </a:pPr>
            <a:r>
              <a:rPr lang="en-US" altLang="ko-KR" sz="1600" kern="0" dirty="0">
                <a:solidFill>
                  <a:srgbClr val="000000"/>
                </a:solidFill>
                <a:latin typeface="Trebuchet MS" panose="020B0603020202020204" pitchFamily="34" charset="0"/>
                <a:ea typeface="굴림체"/>
              </a:rPr>
              <a:t>{</a:t>
            </a:r>
            <a:endParaRPr lang="ko-KR" altLang="en-US" sz="1600" kern="0" dirty="0">
              <a:solidFill>
                <a:srgbClr val="000000"/>
              </a:solidFill>
              <a:latin typeface="Trebuchet MS" panose="020B0603020202020204" pitchFamily="34" charset="0"/>
            </a:endParaRPr>
          </a:p>
          <a:p>
            <a:pPr marL="127000" indent="0" latinLnBrk="0">
              <a:lnSpc>
                <a:spcPct val="110000"/>
              </a:lnSpc>
              <a:spcBef>
                <a:spcPts val="0"/>
              </a:spcBef>
              <a:spcAft>
                <a:spcPts val="0"/>
              </a:spcAft>
              <a:buNone/>
              <a:tabLst>
                <a:tab pos="254000" algn="l"/>
                <a:tab pos="254000" algn="l"/>
              </a:tabLst>
            </a:pPr>
            <a:r>
              <a:rPr lang="en-US" altLang="ko-KR" sz="1600" kern="0" dirty="0">
                <a:solidFill>
                  <a:srgbClr val="FF0000"/>
                </a:solidFill>
                <a:latin typeface="Trebuchet MS" panose="020B0603020202020204" pitchFamily="34" charset="0"/>
                <a:ea typeface="굴림체"/>
              </a:rPr>
              <a:t>	background-color:</a:t>
            </a:r>
            <a:r>
              <a:rPr lang="ko-KR" altLang="en-US" sz="1600" kern="0" dirty="0">
                <a:solidFill>
                  <a:srgbClr val="000000"/>
                </a:solidFill>
                <a:latin typeface="Trebuchet MS" panose="020B0603020202020204" pitchFamily="34" charset="0"/>
                <a:ea typeface="굴림체"/>
              </a:rPr>
              <a:t> </a:t>
            </a:r>
            <a:r>
              <a:rPr lang="en-US" altLang="ko-KR" sz="1600" kern="0" dirty="0" err="1">
                <a:solidFill>
                  <a:srgbClr val="0000FF"/>
                </a:solidFill>
                <a:latin typeface="Trebuchet MS" panose="020B0603020202020204" pitchFamily="34" charset="0"/>
                <a:ea typeface="굴림체"/>
              </a:rPr>
              <a:t>rgb</a:t>
            </a:r>
            <a:r>
              <a:rPr lang="en-US" altLang="ko-KR" sz="1600" kern="0" dirty="0">
                <a:solidFill>
                  <a:srgbClr val="0000FF"/>
                </a:solidFill>
                <a:latin typeface="Trebuchet MS" panose="020B0603020202020204" pitchFamily="34" charset="0"/>
                <a:ea typeface="굴림체"/>
              </a:rPr>
              <a:t>(60%, 40%, 10%);</a:t>
            </a:r>
            <a:endParaRPr lang="ko-KR" altLang="en-US" sz="1600" kern="0" dirty="0">
              <a:solidFill>
                <a:srgbClr val="000000"/>
              </a:solidFill>
              <a:latin typeface="Trebuchet MS" panose="020B0603020202020204" pitchFamily="34" charset="0"/>
            </a:endParaRPr>
          </a:p>
          <a:p>
            <a:pPr marL="0" indent="0" algn="just">
              <a:lnSpc>
                <a:spcPct val="160000"/>
              </a:lnSpc>
              <a:spcBef>
                <a:spcPts val="0"/>
              </a:spcBef>
              <a:spcAft>
                <a:spcPts val="0"/>
              </a:spcAft>
              <a:buNone/>
            </a:pPr>
            <a:r>
              <a:rPr lang="en-US" altLang="ko-KR" sz="1600" kern="0" dirty="0">
                <a:solidFill>
                  <a:srgbClr val="000000"/>
                </a:solidFill>
                <a:latin typeface="Trebuchet MS" panose="020B0603020202020204" pitchFamily="34" charset="0"/>
              </a:rPr>
              <a:t>  }</a:t>
            </a:r>
            <a:endParaRPr lang="ko-KR" altLang="en-US" sz="1600" kern="0" dirty="0">
              <a:solidFill>
                <a:srgbClr val="000000"/>
              </a:solidFill>
              <a:latin typeface="Trebuchet MS" panose="020B0603020202020204" pitchFamily="34" charset="0"/>
            </a:endParaRPr>
          </a:p>
          <a:p>
            <a:pPr marL="127000" indent="0" latinLnBrk="0">
              <a:lnSpc>
                <a:spcPct val="110000"/>
              </a:lnSpc>
              <a:spcBef>
                <a:spcPts val="0"/>
              </a:spcBef>
              <a:spcAft>
                <a:spcPts val="0"/>
              </a:spcAft>
              <a:buNone/>
              <a:tabLst>
                <a:tab pos="254000" algn="l"/>
                <a:tab pos="254000" algn="l"/>
              </a:tabLst>
            </a:pPr>
            <a:endParaRPr lang="en-US" altLang="ko-KR" sz="1600" dirty="0">
              <a:latin typeface="Trebuchet MS" panose="020B0603020202020204" pitchFamily="34" charset="0"/>
              <a:ea typeface="굴림체"/>
            </a:endParaRPr>
          </a:p>
          <a:p>
            <a:pPr marL="127000" indent="0" latinLnBrk="0">
              <a:lnSpc>
                <a:spcPct val="110000"/>
              </a:lnSpc>
              <a:spcBef>
                <a:spcPts val="0"/>
              </a:spcBef>
              <a:spcAft>
                <a:spcPts val="0"/>
              </a:spcAft>
              <a:buNone/>
              <a:tabLst>
                <a:tab pos="254000" algn="l"/>
                <a:tab pos="254000" algn="l"/>
              </a:tabLst>
            </a:pPr>
            <a:r>
              <a:rPr lang="en-US" altLang="ko-KR" sz="1600" dirty="0">
                <a:latin typeface="Trebuchet MS" panose="020B0603020202020204" pitchFamily="34" charset="0"/>
                <a:ea typeface="굴림체"/>
              </a:rPr>
              <a:t>body</a:t>
            </a:r>
          </a:p>
          <a:p>
            <a:pPr marL="127000" indent="0" latinLnBrk="0">
              <a:lnSpc>
                <a:spcPct val="110000"/>
              </a:lnSpc>
              <a:spcBef>
                <a:spcPts val="0"/>
              </a:spcBef>
              <a:spcAft>
                <a:spcPts val="0"/>
              </a:spcAft>
              <a:buNone/>
              <a:tabLst>
                <a:tab pos="254000" algn="l"/>
                <a:tab pos="254000" algn="l"/>
              </a:tabLst>
            </a:pPr>
            <a:r>
              <a:rPr lang="en-US" altLang="ko-KR" sz="1600" kern="0" dirty="0">
                <a:solidFill>
                  <a:srgbClr val="000000"/>
                </a:solidFill>
                <a:latin typeface="Trebuchet MS" panose="020B0603020202020204" pitchFamily="34" charset="0"/>
                <a:ea typeface="굴림체"/>
              </a:rPr>
              <a:t>{</a:t>
            </a:r>
            <a:endParaRPr lang="ko-KR" altLang="en-US" sz="1600" kern="0" dirty="0">
              <a:solidFill>
                <a:srgbClr val="000000"/>
              </a:solidFill>
              <a:latin typeface="Trebuchet MS" panose="020B0603020202020204" pitchFamily="34" charset="0"/>
            </a:endParaRPr>
          </a:p>
          <a:p>
            <a:pPr marL="127000" indent="0" latinLnBrk="0">
              <a:lnSpc>
                <a:spcPct val="110000"/>
              </a:lnSpc>
              <a:spcBef>
                <a:spcPts val="0"/>
              </a:spcBef>
              <a:spcAft>
                <a:spcPts val="0"/>
              </a:spcAft>
              <a:buNone/>
              <a:tabLst>
                <a:tab pos="254000" algn="l"/>
                <a:tab pos="254000" algn="l"/>
              </a:tabLst>
            </a:pPr>
            <a:r>
              <a:rPr lang="en-US" altLang="ko-KR" sz="1600" kern="0" dirty="0">
                <a:solidFill>
                  <a:srgbClr val="FF0000"/>
                </a:solidFill>
                <a:latin typeface="Trebuchet MS" panose="020B0603020202020204" pitchFamily="34" charset="0"/>
                <a:ea typeface="굴림체"/>
              </a:rPr>
              <a:t>	background-color:</a:t>
            </a:r>
            <a:r>
              <a:rPr lang="ko-KR" altLang="en-US" sz="1600" kern="0" dirty="0">
                <a:solidFill>
                  <a:srgbClr val="000000"/>
                </a:solidFill>
                <a:latin typeface="Trebuchet MS" panose="020B0603020202020204" pitchFamily="34" charset="0"/>
                <a:ea typeface="굴림체"/>
              </a:rPr>
              <a:t> </a:t>
            </a:r>
            <a:r>
              <a:rPr lang="en-US" altLang="ko-KR" sz="1600" kern="0" dirty="0" err="1">
                <a:solidFill>
                  <a:srgbClr val="0000FF"/>
                </a:solidFill>
                <a:latin typeface="Trebuchet MS" panose="020B0603020202020204" pitchFamily="34" charset="0"/>
                <a:ea typeface="굴림체"/>
              </a:rPr>
              <a:t>rgb</a:t>
            </a:r>
            <a:r>
              <a:rPr lang="en-US" altLang="ko-KR" sz="1600" kern="0" dirty="0">
                <a:solidFill>
                  <a:srgbClr val="0000FF"/>
                </a:solidFill>
                <a:latin typeface="Trebuchet MS" panose="020B0603020202020204" pitchFamily="34" charset="0"/>
                <a:ea typeface="굴림체"/>
              </a:rPr>
              <a:t>(153, 102, 25);</a:t>
            </a:r>
            <a:endParaRPr lang="ko-KR" altLang="en-US" sz="1600" kern="0" dirty="0">
              <a:solidFill>
                <a:srgbClr val="000000"/>
              </a:solidFill>
              <a:latin typeface="Trebuchet MS" panose="020B0603020202020204" pitchFamily="34" charset="0"/>
            </a:endParaRPr>
          </a:p>
          <a:p>
            <a:pPr marL="127000" indent="0" latinLnBrk="0">
              <a:lnSpc>
                <a:spcPct val="110000"/>
              </a:lnSpc>
              <a:spcBef>
                <a:spcPts val="0"/>
              </a:spcBef>
              <a:spcAft>
                <a:spcPts val="0"/>
              </a:spcAft>
              <a:buNone/>
              <a:tabLst>
                <a:tab pos="254000" algn="l"/>
                <a:tab pos="254000" algn="l"/>
              </a:tabLst>
            </a:pPr>
            <a:r>
              <a:rPr lang="en-US" altLang="ko-KR" sz="1600" kern="0" dirty="0">
                <a:solidFill>
                  <a:srgbClr val="000000"/>
                </a:solidFill>
                <a:latin typeface="Trebuchet MS" panose="020B0603020202020204" pitchFamily="34" charset="0"/>
                <a:ea typeface="굴림체"/>
              </a:rPr>
              <a:t>}</a:t>
            </a:r>
            <a:endParaRPr lang="ko-KR" altLang="en-US" sz="1600" kern="0" dirty="0">
              <a:solidFill>
                <a:srgbClr val="000000"/>
              </a:solidFill>
              <a:latin typeface="Trebuchet MS" panose="020B0603020202020204" pitchFamily="34" charset="0"/>
            </a:endParaRPr>
          </a:p>
        </p:txBody>
      </p:sp>
      <p:sp>
        <p:nvSpPr>
          <p:cNvPr id="6" name="내용 개체 틀 2"/>
          <p:cNvSpPr>
            <a:spLocks noGrp="1"/>
          </p:cNvSpPr>
          <p:nvPr>
            <p:ph idx="1"/>
          </p:nvPr>
        </p:nvSpPr>
        <p:spPr>
          <a:xfrm>
            <a:off x="457200" y="1196752"/>
            <a:ext cx="8229600" cy="5328592"/>
          </a:xfrm>
        </p:spPr>
        <p:txBody>
          <a:bodyPr/>
          <a:lstStyle/>
          <a:p>
            <a:r>
              <a:rPr lang="en-US" dirty="0"/>
              <a:t>Background color</a:t>
            </a:r>
          </a:p>
          <a:p>
            <a:pPr lvl="1"/>
            <a:r>
              <a:rPr lang="en-US" dirty="0"/>
              <a:t>Expressing colors by RGB</a:t>
            </a:r>
          </a:p>
        </p:txBody>
      </p:sp>
    </p:spTree>
    <p:extLst>
      <p:ext uri="{BB962C8B-B14F-4D97-AF65-F5344CB8AC3E}">
        <p14:creationId xmlns:p14="http://schemas.microsoft.com/office/powerpoint/2010/main" val="3573415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a:t>
            </a:r>
            <a:r>
              <a:rPr lang="ko-KR" altLang="en-US" dirty="0"/>
              <a:t> </a:t>
            </a:r>
            <a:r>
              <a:rPr lang="en-US" altLang="ko-KR" dirty="0"/>
              <a:t>properties </a:t>
            </a:r>
            <a:endParaRPr lang="ko-KR" altLang="en-US" dirty="0"/>
          </a:p>
        </p:txBody>
      </p:sp>
      <p:sp>
        <p:nvSpPr>
          <p:cNvPr id="4" name="내용 개체 틀 2"/>
          <p:cNvSpPr txBox="1">
            <a:spLocks/>
          </p:cNvSpPr>
          <p:nvPr/>
        </p:nvSpPr>
        <p:spPr bwMode="auto">
          <a:xfrm>
            <a:off x="451574" y="1168605"/>
            <a:ext cx="8212138" cy="5500755"/>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fontAlgn="base" latinLnBrk="1">
              <a:spcBef>
                <a:spcPct val="20000"/>
              </a:spcBef>
              <a:spcAft>
                <a:spcPct val="0"/>
              </a:spcAft>
              <a:buClr>
                <a:schemeClr val="folHlink"/>
              </a:buClr>
              <a:buFont typeface="Symbol" pitchFamily="18" charset="2"/>
              <a:buChar char="·"/>
              <a:defRPr kumimoji="1" sz="2000">
                <a:solidFill>
                  <a:schemeClr val="tx1"/>
                </a:solidFill>
                <a:latin typeface="Century Schoolbook" panose="02040604050505020304" pitchFamily="18" charset="0"/>
                <a:ea typeface="+mn-ea"/>
                <a:cs typeface="+mn-cs"/>
              </a:defRPr>
            </a:lvl1pPr>
            <a:lvl2pPr marL="742950" indent="-285750" algn="l" rtl="0" fontAlgn="base" latinLnBrk="1">
              <a:spcBef>
                <a:spcPct val="20000"/>
              </a:spcBef>
              <a:spcAft>
                <a:spcPct val="0"/>
              </a:spcAft>
              <a:buClr>
                <a:schemeClr val="bg2"/>
              </a:buClr>
              <a:buFont typeface="Symbol" pitchFamily="18" charset="2"/>
              <a:buChar char="·"/>
              <a:defRPr kumimoji="1" sz="2000">
                <a:solidFill>
                  <a:schemeClr val="tx1"/>
                </a:solidFill>
                <a:latin typeface="Century Schoolbook" panose="02040604050505020304" pitchFamily="18" charset="0"/>
                <a:ea typeface="+mn-ea"/>
              </a:defRPr>
            </a:lvl2pPr>
            <a:lvl3pPr marL="1143000" indent="-228600" algn="l" rtl="0" fontAlgn="base" latinLnBrk="1">
              <a:spcBef>
                <a:spcPct val="20000"/>
              </a:spcBef>
              <a:spcAft>
                <a:spcPct val="0"/>
              </a:spcAft>
              <a:buClr>
                <a:schemeClr val="hlink"/>
              </a:buClr>
              <a:buFont typeface="Symbol" pitchFamily="18" charset="2"/>
              <a:buChar char="·"/>
              <a:defRPr kumimoji="1">
                <a:solidFill>
                  <a:schemeClr val="tx1"/>
                </a:solidFill>
                <a:latin typeface="Century Schoolbook" panose="02040604050505020304" pitchFamily="18" charset="0"/>
                <a:ea typeface="+mn-ea"/>
              </a:defRPr>
            </a:lvl3pPr>
            <a:lvl4pPr marL="1600200" indent="-228600" algn="l" rtl="0" fontAlgn="base" latinLnBrk="1">
              <a:spcBef>
                <a:spcPct val="20000"/>
              </a:spcBef>
              <a:spcAft>
                <a:spcPct val="0"/>
              </a:spcAft>
              <a:buClr>
                <a:schemeClr val="hlink"/>
              </a:buClr>
              <a:buFont typeface="Symbol" pitchFamily="18" charset="2"/>
              <a:buChar char="·"/>
              <a:defRPr kumimoji="1" sz="1600">
                <a:solidFill>
                  <a:schemeClr val="tx1"/>
                </a:solidFill>
                <a:latin typeface="Century Schoolbook" panose="02040604050505020304" pitchFamily="18" charset="0"/>
                <a:ea typeface="+mn-ea"/>
              </a:defRPr>
            </a:lvl4pPr>
            <a:lvl5pPr marL="20574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Century Schoolbook" panose="02040604050505020304" pitchFamily="18" charset="0"/>
                <a:ea typeface="+mn-ea"/>
              </a:defRPr>
            </a:lvl5pPr>
            <a:lvl6pPr marL="25146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6pPr>
            <a:lvl7pPr marL="29718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7pPr>
            <a:lvl8pPr marL="34290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8pPr>
            <a:lvl9pPr marL="38862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9pPr>
          </a:lstStyle>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a:t>
            </a:r>
            <a:r>
              <a:rPr lang="en-US" altLang="ko-KR" sz="1600" dirty="0" err="1">
                <a:solidFill>
                  <a:schemeClr val="dk1"/>
                </a:solidFill>
                <a:latin typeface="+mn-lt"/>
              </a:rPr>
              <a:t>DOCTYPE</a:t>
            </a:r>
            <a:r>
              <a:rPr lang="en-US" altLang="ko-KR" sz="1600" dirty="0">
                <a:solidFill>
                  <a:schemeClr val="dk1"/>
                </a:solidFill>
                <a:latin typeface="+mn-lt"/>
              </a:rPr>
              <a:t> html&gt;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&lt;html&gt;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&lt;head&gt;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&lt;style&gt;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h1 {  </a:t>
            </a:r>
            <a:r>
              <a:rPr lang="en-US" altLang="ko-KR" sz="1600" dirty="0">
                <a:solidFill>
                  <a:srgbClr val="FF0000"/>
                </a:solidFill>
                <a:latin typeface="+mn-lt"/>
              </a:rPr>
              <a:t>background-color:</a:t>
            </a:r>
            <a:r>
              <a:rPr lang="en-US" altLang="ko-KR" sz="1600" dirty="0">
                <a:solidFill>
                  <a:schemeClr val="dk1"/>
                </a:solidFill>
                <a:latin typeface="+mn-lt"/>
              </a:rPr>
              <a:t> </a:t>
            </a:r>
            <a:r>
              <a:rPr lang="en-US" altLang="ko-KR" sz="1600" dirty="0">
                <a:solidFill>
                  <a:srgbClr val="0000FF"/>
                </a:solidFill>
                <a:latin typeface="+mn-lt"/>
              </a:rPr>
              <a:t>#6495ed;</a:t>
            </a:r>
            <a:r>
              <a:rPr lang="en-US" altLang="ko-KR" sz="1600" dirty="0">
                <a:solidFill>
                  <a:schemeClr val="dk1"/>
                </a:solidFill>
                <a:latin typeface="+mn-lt"/>
              </a:rPr>
              <a:t>    }</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a:t>
            </a:r>
            <a:r>
              <a:rPr lang="en-US" altLang="ko-KR" sz="1600" dirty="0" err="1">
                <a:solidFill>
                  <a:schemeClr val="dk1"/>
                </a:solidFill>
                <a:latin typeface="+mn-lt"/>
              </a:rPr>
              <a:t>p.a</a:t>
            </a:r>
            <a:r>
              <a:rPr lang="en-US" altLang="ko-KR" sz="1600" dirty="0">
                <a:solidFill>
                  <a:schemeClr val="dk1"/>
                </a:solidFill>
                <a:latin typeface="+mn-lt"/>
              </a:rPr>
              <a:t> {   </a:t>
            </a:r>
            <a:r>
              <a:rPr lang="en-US" altLang="ko-KR" sz="1600" dirty="0">
                <a:solidFill>
                  <a:srgbClr val="FF0000"/>
                </a:solidFill>
                <a:latin typeface="+mn-lt"/>
              </a:rPr>
              <a:t>background-color:</a:t>
            </a:r>
            <a:r>
              <a:rPr lang="en-US" altLang="ko-KR" sz="1600" dirty="0">
                <a:solidFill>
                  <a:schemeClr val="dk1"/>
                </a:solidFill>
                <a:latin typeface="+mn-lt"/>
              </a:rPr>
              <a:t> </a:t>
            </a:r>
            <a:r>
              <a:rPr lang="en-US" altLang="ko-KR" sz="1600" dirty="0">
                <a:solidFill>
                  <a:srgbClr val="0000FF"/>
                </a:solidFill>
                <a:latin typeface="+mn-lt"/>
              </a:rPr>
              <a:t>#ff0000;     </a:t>
            </a:r>
            <a:r>
              <a:rPr lang="en-US" altLang="ko-KR" sz="1600" dirty="0">
                <a:solidFill>
                  <a:schemeClr val="dk1"/>
                </a:solidFill>
                <a:latin typeface="+mn-lt"/>
              </a:rPr>
              <a:t>} : p</a:t>
            </a:r>
            <a:r>
              <a:rPr lang="ko-KR" altLang="en-US" sz="1600" dirty="0">
                <a:solidFill>
                  <a:schemeClr val="dk1"/>
                </a:solidFill>
                <a:latin typeface="+mn-lt"/>
              </a:rPr>
              <a:t> 태그에 있는 </a:t>
            </a:r>
            <a:r>
              <a:rPr lang="en-US" altLang="ko-KR" sz="1600" dirty="0">
                <a:solidFill>
                  <a:schemeClr val="dk1"/>
                </a:solidFill>
                <a:latin typeface="+mn-lt"/>
              </a:rPr>
              <a:t>class a</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a:t>
            </a:r>
            <a:r>
              <a:rPr lang="en-US" altLang="ko-KR" sz="1600" dirty="0" err="1">
                <a:solidFill>
                  <a:schemeClr val="dk1"/>
                </a:solidFill>
                <a:latin typeface="+mn-lt"/>
              </a:rPr>
              <a:t>p.b</a:t>
            </a:r>
            <a:r>
              <a:rPr lang="en-US" altLang="ko-KR" sz="1600" dirty="0">
                <a:solidFill>
                  <a:schemeClr val="dk1"/>
                </a:solidFill>
                <a:latin typeface="+mn-lt"/>
              </a:rPr>
              <a:t> {   </a:t>
            </a:r>
            <a:r>
              <a:rPr lang="en-US" altLang="ko-KR" sz="1600" dirty="0">
                <a:solidFill>
                  <a:srgbClr val="FF0000"/>
                </a:solidFill>
                <a:latin typeface="+mn-lt"/>
              </a:rPr>
              <a:t>background-color:</a:t>
            </a:r>
            <a:r>
              <a:rPr lang="en-US" altLang="ko-KR" sz="1600" dirty="0">
                <a:solidFill>
                  <a:schemeClr val="dk1"/>
                </a:solidFill>
                <a:latin typeface="+mn-lt"/>
              </a:rPr>
              <a:t> </a:t>
            </a:r>
            <a:r>
              <a:rPr lang="en-US" altLang="ko-KR" sz="1600" dirty="0">
                <a:solidFill>
                  <a:srgbClr val="0000FF"/>
                </a:solidFill>
                <a:latin typeface="+mn-lt"/>
              </a:rPr>
              <a:t>#00ff00;     </a:t>
            </a:r>
            <a:r>
              <a:rPr lang="en-US" altLang="ko-KR" sz="1600" dirty="0">
                <a:solidFill>
                  <a:schemeClr val="dk1"/>
                </a:solidFill>
                <a:latin typeface="+mn-lt"/>
              </a:rPr>
              <a: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a:t>
            </a:r>
            <a:r>
              <a:rPr lang="en-US" altLang="ko-KR" sz="1600" dirty="0" err="1">
                <a:solidFill>
                  <a:schemeClr val="dk1"/>
                </a:solidFill>
                <a:latin typeface="+mn-lt"/>
              </a:rPr>
              <a:t>p.c</a:t>
            </a:r>
            <a:r>
              <a:rPr lang="en-US" altLang="ko-KR" sz="1600" dirty="0">
                <a:solidFill>
                  <a:schemeClr val="dk1"/>
                </a:solidFill>
                <a:latin typeface="+mn-lt"/>
              </a:rPr>
              <a:t> {   </a:t>
            </a:r>
            <a:r>
              <a:rPr lang="en-US" altLang="ko-KR" sz="1600" dirty="0">
                <a:solidFill>
                  <a:srgbClr val="FF0000"/>
                </a:solidFill>
                <a:latin typeface="+mn-lt"/>
              </a:rPr>
              <a:t>background-color: </a:t>
            </a:r>
            <a:r>
              <a:rPr lang="en-US" altLang="ko-KR" sz="1600" dirty="0">
                <a:solidFill>
                  <a:srgbClr val="0000FF"/>
                </a:solidFill>
                <a:latin typeface="+mn-lt"/>
              </a:rPr>
              <a:t>#0000ff;     </a:t>
            </a:r>
            <a:r>
              <a:rPr lang="en-US" altLang="ko-KR" sz="1600" dirty="0">
                <a:solidFill>
                  <a:schemeClr val="dk1"/>
                </a:solidFill>
                <a:latin typeface="+mn-lt"/>
              </a:rPr>
              <a: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a:t>
            </a:r>
            <a:r>
              <a:rPr lang="en-US" altLang="ko-KR" sz="1600" dirty="0" err="1">
                <a:solidFill>
                  <a:schemeClr val="dk1"/>
                </a:solidFill>
                <a:latin typeface="+mn-lt"/>
              </a:rPr>
              <a:t>p.d</a:t>
            </a:r>
            <a:r>
              <a:rPr lang="en-US" altLang="ko-KR" sz="1600" dirty="0">
                <a:solidFill>
                  <a:schemeClr val="dk1"/>
                </a:solidFill>
                <a:latin typeface="+mn-lt"/>
              </a:rPr>
              <a:t> {   </a:t>
            </a:r>
            <a:r>
              <a:rPr lang="en-US" altLang="ko-KR" sz="1600" dirty="0">
                <a:solidFill>
                  <a:srgbClr val="FF0000"/>
                </a:solidFill>
                <a:latin typeface="+mn-lt"/>
              </a:rPr>
              <a:t>background-color: </a:t>
            </a:r>
            <a:r>
              <a:rPr lang="en-US" altLang="ko-KR" sz="1600" dirty="0">
                <a:solidFill>
                  <a:srgbClr val="0000FF"/>
                </a:solidFill>
                <a:latin typeface="+mn-lt"/>
              </a:rPr>
              <a:t>#888888;   </a:t>
            </a:r>
            <a:r>
              <a:rPr lang="en-US" altLang="ko-KR" sz="1600" dirty="0">
                <a:solidFill>
                  <a:schemeClr val="dk1"/>
                </a:solidFill>
                <a:latin typeface="+mn-lt"/>
              </a:rPr>
              <a: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&lt;/style&gt;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&lt;/head&gt;</a:t>
            </a:r>
          </a:p>
          <a:p>
            <a:pPr marL="0" indent="0">
              <a:lnSpc>
                <a:spcPct val="110000"/>
              </a:lnSpc>
              <a:spcBef>
                <a:spcPts val="0"/>
              </a:spcBef>
              <a:spcAft>
                <a:spcPts val="0"/>
              </a:spcAft>
              <a:buNone/>
              <a:tabLst>
                <a:tab pos="254000" algn="l"/>
                <a:tab pos="254000" algn="l"/>
              </a:tabLst>
            </a:pPr>
            <a:endParaRPr lang="en-US" altLang="ko-KR" sz="1600" dirty="0">
              <a:solidFill>
                <a:schemeClr val="dk1"/>
              </a:solidFill>
              <a:latin typeface="+mn-lt"/>
            </a:endParaRP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&lt;body&gt;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&lt;</a:t>
            </a:r>
            <a:r>
              <a:rPr lang="en-US" altLang="ko-KR" sz="1600" dirty="0" err="1">
                <a:solidFill>
                  <a:schemeClr val="dk1"/>
                </a:solidFill>
                <a:latin typeface="+mn-lt"/>
              </a:rPr>
              <a:t>h1</a:t>
            </a:r>
            <a:r>
              <a:rPr lang="en-US" altLang="ko-KR" sz="1600" dirty="0">
                <a:solidFill>
                  <a:schemeClr val="dk1"/>
                </a:solidFill>
                <a:latin typeface="+mn-lt"/>
              </a:rPr>
              <a:t>&gt;</a:t>
            </a:r>
            <a:r>
              <a:rPr lang="en-US" altLang="ko-KR" sz="1600" dirty="0" err="1">
                <a:solidFill>
                  <a:schemeClr val="dk1"/>
                </a:solidFill>
                <a:latin typeface="+mn-lt"/>
              </a:rPr>
              <a:t>CSS</a:t>
            </a:r>
            <a:r>
              <a:rPr lang="en-US" altLang="ko-KR" sz="1600" dirty="0">
                <a:solidFill>
                  <a:schemeClr val="dk1"/>
                </a:solidFill>
                <a:latin typeface="+mn-lt"/>
              </a:rPr>
              <a:t> Color Chart&lt;/</a:t>
            </a:r>
            <a:r>
              <a:rPr lang="en-US" altLang="ko-KR" sz="1600" dirty="0" err="1">
                <a:solidFill>
                  <a:schemeClr val="dk1"/>
                </a:solidFill>
                <a:latin typeface="+mn-lt"/>
              </a:rPr>
              <a:t>h1</a:t>
            </a:r>
            <a:r>
              <a:rPr lang="en-US" altLang="ko-KR" sz="1600" dirty="0">
                <a:solidFill>
                  <a:schemeClr val="dk1"/>
                </a:solidFill>
                <a:latin typeface="+mn-lt"/>
              </a:rPr>
              <a:t>&gt;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&lt;p class="a"&gt;Color #1&lt;/p&gt;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&lt;p class="b"&gt;Color #2&lt;/p&gt;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&lt;p class="c"&gt;Color #3&lt;/p&gt;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&lt;p class="d"&gt;Color #4&lt;/p&gt;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&lt;/body&gt;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&lt;/html&gt;</a:t>
            </a:r>
            <a:endParaRPr lang="ko-KR" altLang="en-US" sz="1600" dirty="0">
              <a:solidFill>
                <a:schemeClr val="dk1"/>
              </a:solidFill>
              <a:latin typeface="+mn-lt"/>
            </a:endParaRPr>
          </a:p>
        </p:txBody>
      </p:sp>
      <p:pic>
        <p:nvPicPr>
          <p:cNvPr id="3" name="그림 2"/>
          <p:cNvPicPr>
            <a:picLocks noChangeAspect="1"/>
          </p:cNvPicPr>
          <p:nvPr/>
        </p:nvPicPr>
        <p:blipFill>
          <a:blip r:embed="rId2"/>
          <a:stretch>
            <a:fillRect/>
          </a:stretch>
        </p:blipFill>
        <p:spPr>
          <a:xfrm>
            <a:off x="4644008" y="3757994"/>
            <a:ext cx="3990608" cy="2810459"/>
          </a:xfrm>
          <a:prstGeom prst="rect">
            <a:avLst/>
          </a:prstGeom>
        </p:spPr>
      </p:pic>
    </p:spTree>
    <p:extLst>
      <p:ext uri="{BB962C8B-B14F-4D97-AF65-F5344CB8AC3E}">
        <p14:creationId xmlns:p14="http://schemas.microsoft.com/office/powerpoint/2010/main" val="41466375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a:t>
            </a:r>
            <a:r>
              <a:rPr lang="ko-KR" altLang="en-US" dirty="0"/>
              <a:t> </a:t>
            </a:r>
            <a:r>
              <a:rPr lang="en-US" altLang="ko-KR" dirty="0"/>
              <a:t>properties </a:t>
            </a:r>
            <a:endParaRPr lang="en-US" dirty="0"/>
          </a:p>
        </p:txBody>
      </p:sp>
      <p:sp>
        <p:nvSpPr>
          <p:cNvPr id="3" name="내용 개체 틀 2"/>
          <p:cNvSpPr>
            <a:spLocks noGrp="1"/>
          </p:cNvSpPr>
          <p:nvPr>
            <p:ph idx="1"/>
          </p:nvPr>
        </p:nvSpPr>
        <p:spPr/>
        <p:txBody>
          <a:bodyPr/>
          <a:lstStyle/>
          <a:p>
            <a:r>
              <a:rPr lang="en-US" altLang="ko-KR" dirty="0"/>
              <a:t>Background color</a:t>
            </a:r>
          </a:p>
          <a:p>
            <a:pPr lvl="1"/>
            <a:r>
              <a:rPr lang="en-US" dirty="0"/>
              <a:t>The </a:t>
            </a:r>
            <a:r>
              <a:rPr lang="en-US" b="1" dirty="0"/>
              <a:t>opacity(</a:t>
            </a:r>
            <a:r>
              <a:rPr lang="ko-KR" altLang="en-US" b="1" dirty="0"/>
              <a:t>투명도</a:t>
            </a:r>
            <a:r>
              <a:rPr lang="en-US" b="1" dirty="0"/>
              <a:t>)</a:t>
            </a:r>
            <a:endParaRPr lang="en-US" dirty="0"/>
          </a:p>
        </p:txBody>
      </p:sp>
      <p:sp>
        <p:nvSpPr>
          <p:cNvPr id="4" name="직사각형 3"/>
          <p:cNvSpPr/>
          <p:nvPr/>
        </p:nvSpPr>
        <p:spPr>
          <a:xfrm>
            <a:off x="627196" y="2378044"/>
            <a:ext cx="3600400" cy="353943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ko-KR" sz="1400" dirty="0"/>
              <a:t>&lt;!DOCTYPE html&gt;</a:t>
            </a:r>
          </a:p>
          <a:p>
            <a:r>
              <a:rPr lang="en-US" altLang="ko-KR" sz="1400" dirty="0"/>
              <a:t>&lt;html&gt;</a:t>
            </a:r>
          </a:p>
          <a:p>
            <a:r>
              <a:rPr lang="en-US" altLang="ko-KR" sz="1400" dirty="0"/>
              <a:t>&lt;head&gt;</a:t>
            </a:r>
          </a:p>
          <a:p>
            <a:r>
              <a:rPr lang="en-US" altLang="ko-KR" sz="1400" dirty="0"/>
              <a:t>    &lt;style&gt;</a:t>
            </a:r>
          </a:p>
          <a:p>
            <a:r>
              <a:rPr lang="en-US" altLang="ko-KR" sz="1400" dirty="0"/>
              <a:t>        div {</a:t>
            </a:r>
          </a:p>
          <a:p>
            <a:r>
              <a:rPr lang="en-US" altLang="ko-KR" sz="1400" dirty="0"/>
              <a:t>	background-color: blue;</a:t>
            </a:r>
          </a:p>
          <a:p>
            <a:r>
              <a:rPr lang="en-US" altLang="ko-KR" sz="1400" dirty="0"/>
              <a:t>	</a:t>
            </a:r>
            <a:r>
              <a:rPr lang="en-US" altLang="ko-KR" sz="1400" dirty="0">
                <a:solidFill>
                  <a:srgbClr val="FF0000"/>
                </a:solidFill>
              </a:rPr>
              <a:t>opacity: 0.3;</a:t>
            </a:r>
          </a:p>
          <a:p>
            <a:r>
              <a:rPr lang="en-US" altLang="ko-KR" sz="1400" dirty="0"/>
              <a:t>	}</a:t>
            </a:r>
          </a:p>
          <a:p>
            <a:r>
              <a:rPr lang="en-US" altLang="ko-KR" sz="1400" dirty="0"/>
              <a:t>    &lt;/style&gt;</a:t>
            </a:r>
          </a:p>
          <a:p>
            <a:r>
              <a:rPr lang="en-US" altLang="ko-KR" sz="1400" dirty="0"/>
              <a:t>&lt;/head&gt;</a:t>
            </a:r>
          </a:p>
          <a:p>
            <a:r>
              <a:rPr lang="en-US" altLang="ko-KR" sz="1400" dirty="0"/>
              <a:t>&lt;body&gt;</a:t>
            </a:r>
          </a:p>
          <a:p>
            <a:r>
              <a:rPr lang="en-US" altLang="ko-KR" sz="1400" dirty="0"/>
              <a:t>    &lt;div&gt;</a:t>
            </a:r>
          </a:p>
          <a:p>
            <a:r>
              <a:rPr lang="en-US" altLang="ko-KR" sz="1400" dirty="0"/>
              <a:t>        &lt;h1&gt;Check opacity&lt;/h1&gt;</a:t>
            </a:r>
          </a:p>
          <a:p>
            <a:r>
              <a:rPr lang="en-US" altLang="ko-KR" sz="1400" dirty="0"/>
              <a:t>    &lt;/div&gt;</a:t>
            </a:r>
          </a:p>
          <a:p>
            <a:r>
              <a:rPr lang="en-US" altLang="ko-KR" sz="1400" dirty="0"/>
              <a:t>&lt;/body&gt;</a:t>
            </a:r>
          </a:p>
          <a:p>
            <a:r>
              <a:rPr lang="en-US" altLang="ko-KR" sz="1400" dirty="0"/>
              <a:t>&lt;/html&gt;</a:t>
            </a:r>
          </a:p>
        </p:txBody>
      </p:sp>
      <p:sp>
        <p:nvSpPr>
          <p:cNvPr id="5" name="오른쪽 화살표 4"/>
          <p:cNvSpPr/>
          <p:nvPr/>
        </p:nvSpPr>
        <p:spPr>
          <a:xfrm>
            <a:off x="4450531" y="3684864"/>
            <a:ext cx="576064"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그림 5"/>
          <p:cNvPicPr>
            <a:picLocks noChangeAspect="1"/>
          </p:cNvPicPr>
          <p:nvPr/>
        </p:nvPicPr>
        <p:blipFill>
          <a:blip r:embed="rId2"/>
          <a:stretch>
            <a:fillRect/>
          </a:stretch>
        </p:blipFill>
        <p:spPr>
          <a:xfrm>
            <a:off x="5209941" y="2327458"/>
            <a:ext cx="3537974" cy="3640602"/>
          </a:xfrm>
          <a:prstGeom prst="rect">
            <a:avLst/>
          </a:prstGeom>
        </p:spPr>
      </p:pic>
    </p:spTree>
    <p:extLst>
      <p:ext uri="{BB962C8B-B14F-4D97-AF65-F5344CB8AC3E}">
        <p14:creationId xmlns:p14="http://schemas.microsoft.com/office/powerpoint/2010/main" val="30558904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a:t>
            </a:r>
            <a:r>
              <a:rPr lang="ko-KR" altLang="en-US" dirty="0"/>
              <a:t> </a:t>
            </a:r>
            <a:r>
              <a:rPr lang="en-US" altLang="ko-KR" dirty="0"/>
              <a:t>properties</a:t>
            </a:r>
            <a:endParaRPr lang="ko-KR" altLang="en-US" dirty="0"/>
          </a:p>
        </p:txBody>
      </p:sp>
      <p:sp>
        <p:nvSpPr>
          <p:cNvPr id="4" name="내용 개체 틀 2"/>
          <p:cNvSpPr txBox="1">
            <a:spLocks/>
          </p:cNvSpPr>
          <p:nvPr/>
        </p:nvSpPr>
        <p:spPr bwMode="auto">
          <a:xfrm>
            <a:off x="474662" y="2636912"/>
            <a:ext cx="8212138" cy="4135948"/>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fontAlgn="base" latinLnBrk="1">
              <a:spcBef>
                <a:spcPct val="20000"/>
              </a:spcBef>
              <a:spcAft>
                <a:spcPct val="0"/>
              </a:spcAft>
              <a:buClr>
                <a:schemeClr val="folHlink"/>
              </a:buClr>
              <a:buFont typeface="Symbol" pitchFamily="18" charset="2"/>
              <a:buChar char="·"/>
              <a:defRPr kumimoji="1" sz="2000">
                <a:solidFill>
                  <a:schemeClr val="tx1"/>
                </a:solidFill>
                <a:latin typeface="Century Schoolbook" panose="02040604050505020304" pitchFamily="18" charset="0"/>
                <a:ea typeface="+mn-ea"/>
                <a:cs typeface="+mn-cs"/>
              </a:defRPr>
            </a:lvl1pPr>
            <a:lvl2pPr marL="742950" indent="-285750" algn="l" rtl="0" fontAlgn="base" latinLnBrk="1">
              <a:spcBef>
                <a:spcPct val="20000"/>
              </a:spcBef>
              <a:spcAft>
                <a:spcPct val="0"/>
              </a:spcAft>
              <a:buClr>
                <a:schemeClr val="bg2"/>
              </a:buClr>
              <a:buFont typeface="Symbol" pitchFamily="18" charset="2"/>
              <a:buChar char="·"/>
              <a:defRPr kumimoji="1" sz="2000">
                <a:solidFill>
                  <a:schemeClr val="tx1"/>
                </a:solidFill>
                <a:latin typeface="Century Schoolbook" panose="02040604050505020304" pitchFamily="18" charset="0"/>
                <a:ea typeface="+mn-ea"/>
              </a:defRPr>
            </a:lvl2pPr>
            <a:lvl3pPr marL="1143000" indent="-228600" algn="l" rtl="0" fontAlgn="base" latinLnBrk="1">
              <a:spcBef>
                <a:spcPct val="20000"/>
              </a:spcBef>
              <a:spcAft>
                <a:spcPct val="0"/>
              </a:spcAft>
              <a:buClr>
                <a:schemeClr val="hlink"/>
              </a:buClr>
              <a:buFont typeface="Symbol" pitchFamily="18" charset="2"/>
              <a:buChar char="·"/>
              <a:defRPr kumimoji="1">
                <a:solidFill>
                  <a:schemeClr val="tx1"/>
                </a:solidFill>
                <a:latin typeface="Century Schoolbook" panose="02040604050505020304" pitchFamily="18" charset="0"/>
                <a:ea typeface="+mn-ea"/>
              </a:defRPr>
            </a:lvl3pPr>
            <a:lvl4pPr marL="1600200" indent="-228600" algn="l" rtl="0" fontAlgn="base" latinLnBrk="1">
              <a:spcBef>
                <a:spcPct val="20000"/>
              </a:spcBef>
              <a:spcAft>
                <a:spcPct val="0"/>
              </a:spcAft>
              <a:buClr>
                <a:schemeClr val="hlink"/>
              </a:buClr>
              <a:buFont typeface="Symbol" pitchFamily="18" charset="2"/>
              <a:buChar char="·"/>
              <a:defRPr kumimoji="1" sz="1600">
                <a:solidFill>
                  <a:schemeClr val="tx1"/>
                </a:solidFill>
                <a:latin typeface="Century Schoolbook" panose="02040604050505020304" pitchFamily="18" charset="0"/>
                <a:ea typeface="+mn-ea"/>
              </a:defRPr>
            </a:lvl4pPr>
            <a:lvl5pPr marL="20574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Century Schoolbook" panose="02040604050505020304" pitchFamily="18" charset="0"/>
                <a:ea typeface="+mn-ea"/>
              </a:defRPr>
            </a:lvl5pPr>
            <a:lvl6pPr marL="25146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6pPr>
            <a:lvl7pPr marL="29718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7pPr>
            <a:lvl8pPr marL="34290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8pPr>
            <a:lvl9pPr marL="38862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9pPr>
          </a:lstStyle>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a:t>
            </a:r>
            <a:r>
              <a:rPr lang="en-US" altLang="ko-KR" sz="1600" dirty="0" err="1">
                <a:solidFill>
                  <a:schemeClr val="dk1"/>
                </a:solidFill>
                <a:latin typeface="+mn-lt"/>
              </a:rPr>
              <a:t>DOCTYPE</a:t>
            </a:r>
            <a:r>
              <a:rPr lang="en-US" altLang="ko-KR" sz="1600" dirty="0">
                <a:solidFill>
                  <a:schemeClr val="dk1"/>
                </a:solidFill>
                <a:latin typeface="+mn-lt"/>
              </a:rPr>
              <a:t> html&gt;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&lt;html&gt;</a:t>
            </a:r>
          </a:p>
          <a:p>
            <a:pPr marL="0" indent="0">
              <a:lnSpc>
                <a:spcPct val="110000"/>
              </a:lnSpc>
              <a:spcBef>
                <a:spcPts val="0"/>
              </a:spcBef>
              <a:spcAft>
                <a:spcPts val="0"/>
              </a:spcAft>
              <a:buNone/>
              <a:tabLst>
                <a:tab pos="254000" algn="l"/>
                <a:tab pos="254000" algn="l"/>
              </a:tabLst>
            </a:pPr>
            <a:endParaRPr lang="en-US" altLang="ko-KR" sz="1600" dirty="0">
              <a:solidFill>
                <a:schemeClr val="dk1"/>
              </a:solidFill>
              <a:latin typeface="+mn-lt"/>
            </a:endParaRP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&lt;head&gt;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&lt;style&gt;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body {</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a:t>
            </a:r>
            <a:r>
              <a:rPr lang="en-US" altLang="ko-KR" sz="1600" dirty="0">
                <a:solidFill>
                  <a:srgbClr val="FF0000"/>
                </a:solidFill>
                <a:latin typeface="+mn-lt"/>
              </a:rPr>
              <a:t>background-image: </a:t>
            </a:r>
            <a:r>
              <a:rPr lang="en-US" altLang="ko-KR" sz="1600" dirty="0" err="1">
                <a:solidFill>
                  <a:srgbClr val="0000FF"/>
                </a:solidFill>
                <a:latin typeface="+mn-lt"/>
              </a:rPr>
              <a:t>url</a:t>
            </a:r>
            <a:r>
              <a:rPr lang="en-US" altLang="ko-KR" sz="1600" dirty="0">
                <a:solidFill>
                  <a:srgbClr val="0000FF"/>
                </a:solidFill>
                <a:latin typeface="+mn-lt"/>
              </a:rPr>
              <a:t>('back.jpg')</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&lt;/style&gt;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&lt;/head&gt;</a:t>
            </a:r>
          </a:p>
          <a:p>
            <a:pPr marL="0" indent="0">
              <a:lnSpc>
                <a:spcPct val="110000"/>
              </a:lnSpc>
              <a:spcBef>
                <a:spcPts val="0"/>
              </a:spcBef>
              <a:spcAft>
                <a:spcPts val="0"/>
              </a:spcAft>
              <a:buNone/>
              <a:tabLst>
                <a:tab pos="254000" algn="l"/>
                <a:tab pos="254000" algn="l"/>
              </a:tabLst>
            </a:pPr>
            <a:endParaRPr lang="en-US" altLang="ko-KR" sz="1600" dirty="0">
              <a:solidFill>
                <a:schemeClr val="dk1"/>
              </a:solidFill>
              <a:latin typeface="+mn-lt"/>
            </a:endParaRP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&lt;body&gt;</a:t>
            </a:r>
          </a:p>
          <a:p>
            <a:pPr marL="0" indent="0">
              <a:lnSpc>
                <a:spcPct val="110000"/>
              </a:lnSpc>
              <a:spcBef>
                <a:spcPts val="0"/>
              </a:spcBef>
              <a:spcAft>
                <a:spcPts val="0"/>
              </a:spcAft>
              <a:buNone/>
              <a:tabLst>
                <a:tab pos="254000" algn="l"/>
                <a:tab pos="254000" algn="l"/>
              </a:tabLst>
            </a:pPr>
            <a:r>
              <a:rPr lang="en-US" sz="1600" dirty="0">
                <a:solidFill>
                  <a:schemeClr val="dk1"/>
                </a:solidFill>
                <a:latin typeface="+mn-lt"/>
              </a:rPr>
              <a:t>  &lt;h1&gt;This is a heading1&lt;/h1&gt;</a:t>
            </a:r>
          </a:p>
          <a:p>
            <a:pPr marL="0" indent="0">
              <a:lnSpc>
                <a:spcPct val="110000"/>
              </a:lnSpc>
              <a:spcBef>
                <a:spcPts val="0"/>
              </a:spcBef>
              <a:spcAft>
                <a:spcPts val="0"/>
              </a:spcAft>
              <a:buNone/>
              <a:tabLst>
                <a:tab pos="254000" algn="l"/>
                <a:tab pos="254000" algn="l"/>
              </a:tabLst>
            </a:pPr>
            <a:r>
              <a:rPr lang="en-US" sz="1600" dirty="0">
                <a:solidFill>
                  <a:schemeClr val="dk1"/>
                </a:solidFill>
                <a:latin typeface="+mn-lt"/>
              </a:rPr>
              <a:t>  &lt;p&gt;This is a paragraph&lt;/p&gt;</a:t>
            </a:r>
            <a:r>
              <a:rPr lang="en-US" altLang="ko-KR" sz="1600" dirty="0">
                <a:solidFill>
                  <a:schemeClr val="dk1"/>
                </a:solidFill>
                <a:latin typeface="+mn-lt"/>
              </a:rPr>
              <a:t>&lt;/body&gt;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&lt;/html&gt;</a:t>
            </a:r>
            <a:endParaRPr lang="ko-KR" altLang="en-US" sz="1600" dirty="0">
              <a:solidFill>
                <a:schemeClr val="dk1"/>
              </a:solidFill>
              <a:latin typeface="+mn-lt"/>
            </a:endParaRPr>
          </a:p>
        </p:txBody>
      </p:sp>
      <p:sp>
        <p:nvSpPr>
          <p:cNvPr id="7" name="내용 개체 틀 2"/>
          <p:cNvSpPr>
            <a:spLocks noGrp="1"/>
          </p:cNvSpPr>
          <p:nvPr>
            <p:ph idx="1"/>
          </p:nvPr>
        </p:nvSpPr>
        <p:spPr>
          <a:xfrm>
            <a:off x="457200" y="1196752"/>
            <a:ext cx="8229600" cy="5328592"/>
          </a:xfrm>
        </p:spPr>
        <p:txBody>
          <a:bodyPr/>
          <a:lstStyle/>
          <a:p>
            <a:r>
              <a:rPr lang="en-US" dirty="0"/>
              <a:t>Background image</a:t>
            </a:r>
          </a:p>
          <a:p>
            <a:pPr lvl="1"/>
            <a:r>
              <a:rPr lang="en-US" dirty="0"/>
              <a:t>CSS</a:t>
            </a:r>
            <a:r>
              <a:rPr lang="ko-KR" altLang="en-US" dirty="0"/>
              <a:t>로 이미지를 넣을 수 있음</a:t>
            </a:r>
            <a:endParaRPr lang="en-US" altLang="ko-KR" dirty="0"/>
          </a:p>
          <a:p>
            <a:pPr lvl="1"/>
            <a:r>
              <a:rPr lang="ko-KR" altLang="en-US" dirty="0"/>
              <a:t>사진크기가 웹페이지 크기만큼 반복됨</a:t>
            </a:r>
            <a:endParaRPr lang="en-US" dirty="0"/>
          </a:p>
        </p:txBody>
      </p:sp>
      <p:pic>
        <p:nvPicPr>
          <p:cNvPr id="6" name="그림 5"/>
          <p:cNvPicPr>
            <a:picLocks noChangeAspect="1"/>
          </p:cNvPicPr>
          <p:nvPr/>
        </p:nvPicPr>
        <p:blipFill>
          <a:blip r:embed="rId2"/>
          <a:stretch>
            <a:fillRect/>
          </a:stretch>
        </p:blipFill>
        <p:spPr>
          <a:xfrm>
            <a:off x="4615363" y="3748524"/>
            <a:ext cx="3907299" cy="2880000"/>
          </a:xfrm>
          <a:prstGeom prst="rect">
            <a:avLst/>
          </a:prstGeom>
        </p:spPr>
      </p:pic>
    </p:spTree>
    <p:extLst>
      <p:ext uri="{BB962C8B-B14F-4D97-AF65-F5344CB8AC3E}">
        <p14:creationId xmlns:p14="http://schemas.microsoft.com/office/powerpoint/2010/main" val="38895811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a:t>
            </a:r>
            <a:r>
              <a:rPr lang="ko-KR" altLang="en-US" dirty="0"/>
              <a:t> </a:t>
            </a:r>
            <a:r>
              <a:rPr lang="en-US" altLang="ko-KR" dirty="0"/>
              <a:t>properties</a:t>
            </a:r>
            <a:endParaRPr lang="ko-KR" altLang="en-US" dirty="0"/>
          </a:p>
        </p:txBody>
      </p:sp>
      <p:sp>
        <p:nvSpPr>
          <p:cNvPr id="4" name="내용 개체 틀 2"/>
          <p:cNvSpPr txBox="1">
            <a:spLocks/>
          </p:cNvSpPr>
          <p:nvPr/>
        </p:nvSpPr>
        <p:spPr bwMode="auto">
          <a:xfrm>
            <a:off x="474662" y="2461404"/>
            <a:ext cx="8212138" cy="4135948"/>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fontAlgn="base" latinLnBrk="1">
              <a:spcBef>
                <a:spcPct val="20000"/>
              </a:spcBef>
              <a:spcAft>
                <a:spcPct val="0"/>
              </a:spcAft>
              <a:buClr>
                <a:schemeClr val="folHlink"/>
              </a:buClr>
              <a:buFont typeface="Symbol" pitchFamily="18" charset="2"/>
              <a:buChar char="·"/>
              <a:defRPr kumimoji="1" sz="2000">
                <a:solidFill>
                  <a:schemeClr val="tx1"/>
                </a:solidFill>
                <a:latin typeface="Century Schoolbook" panose="02040604050505020304" pitchFamily="18" charset="0"/>
                <a:ea typeface="+mn-ea"/>
                <a:cs typeface="+mn-cs"/>
              </a:defRPr>
            </a:lvl1pPr>
            <a:lvl2pPr marL="742950" indent="-285750" algn="l" rtl="0" fontAlgn="base" latinLnBrk="1">
              <a:spcBef>
                <a:spcPct val="20000"/>
              </a:spcBef>
              <a:spcAft>
                <a:spcPct val="0"/>
              </a:spcAft>
              <a:buClr>
                <a:schemeClr val="bg2"/>
              </a:buClr>
              <a:buFont typeface="Symbol" pitchFamily="18" charset="2"/>
              <a:buChar char="·"/>
              <a:defRPr kumimoji="1" sz="2000">
                <a:solidFill>
                  <a:schemeClr val="tx1"/>
                </a:solidFill>
                <a:latin typeface="Century Schoolbook" panose="02040604050505020304" pitchFamily="18" charset="0"/>
                <a:ea typeface="+mn-ea"/>
              </a:defRPr>
            </a:lvl2pPr>
            <a:lvl3pPr marL="1143000" indent="-228600" algn="l" rtl="0" fontAlgn="base" latinLnBrk="1">
              <a:spcBef>
                <a:spcPct val="20000"/>
              </a:spcBef>
              <a:spcAft>
                <a:spcPct val="0"/>
              </a:spcAft>
              <a:buClr>
                <a:schemeClr val="hlink"/>
              </a:buClr>
              <a:buFont typeface="Symbol" pitchFamily="18" charset="2"/>
              <a:buChar char="·"/>
              <a:defRPr kumimoji="1">
                <a:solidFill>
                  <a:schemeClr val="tx1"/>
                </a:solidFill>
                <a:latin typeface="Century Schoolbook" panose="02040604050505020304" pitchFamily="18" charset="0"/>
                <a:ea typeface="+mn-ea"/>
              </a:defRPr>
            </a:lvl3pPr>
            <a:lvl4pPr marL="1600200" indent="-228600" algn="l" rtl="0" fontAlgn="base" latinLnBrk="1">
              <a:spcBef>
                <a:spcPct val="20000"/>
              </a:spcBef>
              <a:spcAft>
                <a:spcPct val="0"/>
              </a:spcAft>
              <a:buClr>
                <a:schemeClr val="hlink"/>
              </a:buClr>
              <a:buFont typeface="Symbol" pitchFamily="18" charset="2"/>
              <a:buChar char="·"/>
              <a:defRPr kumimoji="1" sz="1600">
                <a:solidFill>
                  <a:schemeClr val="tx1"/>
                </a:solidFill>
                <a:latin typeface="Century Schoolbook" panose="02040604050505020304" pitchFamily="18" charset="0"/>
                <a:ea typeface="+mn-ea"/>
              </a:defRPr>
            </a:lvl4pPr>
            <a:lvl5pPr marL="20574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Century Schoolbook" panose="02040604050505020304" pitchFamily="18" charset="0"/>
                <a:ea typeface="+mn-ea"/>
              </a:defRPr>
            </a:lvl5pPr>
            <a:lvl6pPr marL="25146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6pPr>
            <a:lvl7pPr marL="29718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7pPr>
            <a:lvl8pPr marL="34290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8pPr>
            <a:lvl9pPr marL="38862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9pPr>
          </a:lstStyle>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a:t>
            </a:r>
            <a:r>
              <a:rPr lang="en-US" altLang="ko-KR" sz="1600" dirty="0" err="1">
                <a:solidFill>
                  <a:schemeClr val="dk1"/>
                </a:solidFill>
                <a:latin typeface="+mn-lt"/>
              </a:rPr>
              <a:t>DOCTYPE</a:t>
            </a:r>
            <a:r>
              <a:rPr lang="en-US" altLang="ko-KR" sz="1600" dirty="0">
                <a:solidFill>
                  <a:schemeClr val="dk1"/>
                </a:solidFill>
                <a:latin typeface="+mn-lt"/>
              </a:rPr>
              <a:t> html&gt;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&lt;html&gt;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&lt;head&gt;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&lt;style&gt;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body {</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a:t>
            </a:r>
            <a:r>
              <a:rPr lang="en-US" altLang="ko-KR" sz="1600" dirty="0">
                <a:solidFill>
                  <a:srgbClr val="FF0000"/>
                </a:solidFill>
                <a:latin typeface="+mn-lt"/>
              </a:rPr>
              <a:t>background-image: </a:t>
            </a:r>
            <a:r>
              <a:rPr lang="en-US" altLang="ko-KR" sz="1600" dirty="0" err="1">
                <a:solidFill>
                  <a:srgbClr val="0000FF"/>
                </a:solidFill>
                <a:latin typeface="+mn-lt"/>
              </a:rPr>
              <a:t>url</a:t>
            </a:r>
            <a:r>
              <a:rPr lang="en-US" altLang="ko-KR" sz="1600" dirty="0">
                <a:solidFill>
                  <a:srgbClr val="0000FF"/>
                </a:solidFill>
                <a:latin typeface="+mn-lt"/>
              </a:rPr>
              <a:t>('back.jpg');</a:t>
            </a:r>
          </a:p>
          <a:p>
            <a:pPr marL="0" indent="0">
              <a:lnSpc>
                <a:spcPct val="110000"/>
              </a:lnSpc>
              <a:spcBef>
                <a:spcPts val="0"/>
              </a:spcBef>
              <a:spcAft>
                <a:spcPts val="0"/>
              </a:spcAft>
              <a:buNone/>
              <a:tabLst>
                <a:tab pos="254000" algn="l"/>
                <a:tab pos="254000" algn="l"/>
              </a:tabLst>
            </a:pPr>
            <a:r>
              <a:rPr lang="en-US" altLang="ko-KR" sz="1600" dirty="0">
                <a:solidFill>
                  <a:srgbClr val="0000FF"/>
                </a:solidFill>
                <a:latin typeface="+mn-lt"/>
              </a:rPr>
              <a:t>		        </a:t>
            </a:r>
            <a:r>
              <a:rPr lang="en-US" altLang="ko-KR" sz="1600" dirty="0">
                <a:solidFill>
                  <a:srgbClr val="FF0000"/>
                </a:solidFill>
                <a:latin typeface="+mn-lt"/>
              </a:rPr>
              <a:t>background-repeat:</a:t>
            </a:r>
            <a:r>
              <a:rPr lang="en-US" altLang="ko-KR" sz="1600" dirty="0">
                <a:solidFill>
                  <a:srgbClr val="0000FF"/>
                </a:solidFill>
                <a:latin typeface="+mn-lt"/>
              </a:rPr>
              <a:t> no-repeat;          </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&lt;/style&gt;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&lt;/head&gt;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&lt;body&gt;</a:t>
            </a:r>
          </a:p>
          <a:p>
            <a:pPr marL="0" indent="0">
              <a:lnSpc>
                <a:spcPct val="110000"/>
              </a:lnSpc>
              <a:spcBef>
                <a:spcPts val="0"/>
              </a:spcBef>
              <a:spcAft>
                <a:spcPts val="0"/>
              </a:spcAft>
              <a:buNone/>
              <a:tabLst>
                <a:tab pos="254000" algn="l"/>
                <a:tab pos="254000" algn="l"/>
              </a:tabLst>
            </a:pPr>
            <a:r>
              <a:rPr lang="en-US" sz="1600" dirty="0">
                <a:solidFill>
                  <a:schemeClr val="dk1"/>
                </a:solidFill>
                <a:latin typeface="+mn-lt"/>
              </a:rPr>
              <a:t>  &lt;h1&gt;This is a heading1&lt;/h1&gt;</a:t>
            </a:r>
          </a:p>
          <a:p>
            <a:pPr marL="0" indent="0">
              <a:lnSpc>
                <a:spcPct val="110000"/>
              </a:lnSpc>
              <a:spcBef>
                <a:spcPts val="0"/>
              </a:spcBef>
              <a:spcAft>
                <a:spcPts val="0"/>
              </a:spcAft>
              <a:buNone/>
              <a:tabLst>
                <a:tab pos="254000" algn="l"/>
                <a:tab pos="254000" algn="l"/>
              </a:tabLst>
            </a:pPr>
            <a:r>
              <a:rPr lang="en-US" sz="1600" dirty="0">
                <a:solidFill>
                  <a:schemeClr val="dk1"/>
                </a:solidFill>
                <a:latin typeface="+mn-lt"/>
              </a:rPr>
              <a:t>  &lt;p&gt;This is a paragraph&lt;/p&gt;</a:t>
            </a:r>
            <a:r>
              <a:rPr lang="en-US" altLang="ko-KR" sz="1600" dirty="0">
                <a:solidFill>
                  <a:schemeClr val="dk1"/>
                </a:solidFill>
                <a:latin typeface="+mn-lt"/>
              </a:rPr>
              <a:t>&lt;/body&gt;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&lt;/html&gt;</a:t>
            </a:r>
            <a:endParaRPr lang="ko-KR" altLang="en-US" sz="1600" dirty="0">
              <a:solidFill>
                <a:schemeClr val="dk1"/>
              </a:solidFill>
              <a:latin typeface="+mn-lt"/>
            </a:endParaRPr>
          </a:p>
        </p:txBody>
      </p:sp>
      <p:sp>
        <p:nvSpPr>
          <p:cNvPr id="7" name="내용 개체 틀 2"/>
          <p:cNvSpPr>
            <a:spLocks noGrp="1"/>
          </p:cNvSpPr>
          <p:nvPr>
            <p:ph idx="1"/>
          </p:nvPr>
        </p:nvSpPr>
        <p:spPr>
          <a:xfrm>
            <a:off x="457200" y="1196752"/>
            <a:ext cx="8229600" cy="1192644"/>
          </a:xfrm>
        </p:spPr>
        <p:txBody>
          <a:bodyPr>
            <a:normAutofit fontScale="92500" lnSpcReduction="10000"/>
          </a:bodyPr>
          <a:lstStyle/>
          <a:p>
            <a:r>
              <a:rPr lang="en-US" dirty="0"/>
              <a:t>Background </a:t>
            </a:r>
            <a:r>
              <a:rPr lang="en-US" altLang="ko-KR" dirty="0"/>
              <a:t>repeat</a:t>
            </a:r>
            <a:endParaRPr lang="en-US" dirty="0"/>
          </a:p>
          <a:p>
            <a:pPr lvl="1"/>
            <a:r>
              <a:rPr lang="en-US" dirty="0"/>
              <a:t>The </a:t>
            </a:r>
            <a:r>
              <a:rPr lang="en-US" b="1" dirty="0"/>
              <a:t>background-repeat</a:t>
            </a:r>
            <a:r>
              <a:rPr lang="en-US" dirty="0"/>
              <a:t> property sets if/how a background image will be repeated</a:t>
            </a:r>
          </a:p>
        </p:txBody>
      </p:sp>
      <p:pic>
        <p:nvPicPr>
          <p:cNvPr id="3" name="그림 2"/>
          <p:cNvPicPr>
            <a:picLocks noChangeAspect="1"/>
          </p:cNvPicPr>
          <p:nvPr/>
        </p:nvPicPr>
        <p:blipFill>
          <a:blip r:embed="rId2"/>
          <a:stretch>
            <a:fillRect/>
          </a:stretch>
        </p:blipFill>
        <p:spPr>
          <a:xfrm>
            <a:off x="4716016" y="3573016"/>
            <a:ext cx="3871283" cy="2880000"/>
          </a:xfrm>
          <a:prstGeom prst="rect">
            <a:avLst/>
          </a:prstGeom>
        </p:spPr>
      </p:pic>
    </p:spTree>
    <p:extLst>
      <p:ext uri="{BB962C8B-B14F-4D97-AF65-F5344CB8AC3E}">
        <p14:creationId xmlns:p14="http://schemas.microsoft.com/office/powerpoint/2010/main" val="5203534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a:t>
            </a:r>
            <a:r>
              <a:rPr lang="ko-KR" altLang="en-US" dirty="0"/>
              <a:t> </a:t>
            </a:r>
            <a:r>
              <a:rPr lang="en-US" altLang="ko-KR" dirty="0"/>
              <a:t>properties</a:t>
            </a:r>
            <a:endParaRPr lang="ko-KR" altLang="en-US" dirty="0"/>
          </a:p>
        </p:txBody>
      </p:sp>
      <p:sp>
        <p:nvSpPr>
          <p:cNvPr id="4" name="내용 개체 틀 2"/>
          <p:cNvSpPr txBox="1">
            <a:spLocks/>
          </p:cNvSpPr>
          <p:nvPr/>
        </p:nvSpPr>
        <p:spPr bwMode="auto">
          <a:xfrm>
            <a:off x="474662" y="2461404"/>
            <a:ext cx="8212138" cy="4135948"/>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fontAlgn="base" latinLnBrk="1">
              <a:spcBef>
                <a:spcPct val="20000"/>
              </a:spcBef>
              <a:spcAft>
                <a:spcPct val="0"/>
              </a:spcAft>
              <a:buClr>
                <a:schemeClr val="folHlink"/>
              </a:buClr>
              <a:buFont typeface="Symbol" pitchFamily="18" charset="2"/>
              <a:buChar char="·"/>
              <a:defRPr kumimoji="1" sz="2000">
                <a:solidFill>
                  <a:schemeClr val="tx1"/>
                </a:solidFill>
                <a:latin typeface="Century Schoolbook" panose="02040604050505020304" pitchFamily="18" charset="0"/>
                <a:ea typeface="+mn-ea"/>
                <a:cs typeface="+mn-cs"/>
              </a:defRPr>
            </a:lvl1pPr>
            <a:lvl2pPr marL="742950" indent="-285750" algn="l" rtl="0" fontAlgn="base" latinLnBrk="1">
              <a:spcBef>
                <a:spcPct val="20000"/>
              </a:spcBef>
              <a:spcAft>
                <a:spcPct val="0"/>
              </a:spcAft>
              <a:buClr>
                <a:schemeClr val="bg2"/>
              </a:buClr>
              <a:buFont typeface="Symbol" pitchFamily="18" charset="2"/>
              <a:buChar char="·"/>
              <a:defRPr kumimoji="1" sz="2000">
                <a:solidFill>
                  <a:schemeClr val="tx1"/>
                </a:solidFill>
                <a:latin typeface="Century Schoolbook" panose="02040604050505020304" pitchFamily="18" charset="0"/>
                <a:ea typeface="+mn-ea"/>
              </a:defRPr>
            </a:lvl2pPr>
            <a:lvl3pPr marL="1143000" indent="-228600" algn="l" rtl="0" fontAlgn="base" latinLnBrk="1">
              <a:spcBef>
                <a:spcPct val="20000"/>
              </a:spcBef>
              <a:spcAft>
                <a:spcPct val="0"/>
              </a:spcAft>
              <a:buClr>
                <a:schemeClr val="hlink"/>
              </a:buClr>
              <a:buFont typeface="Symbol" pitchFamily="18" charset="2"/>
              <a:buChar char="·"/>
              <a:defRPr kumimoji="1">
                <a:solidFill>
                  <a:schemeClr val="tx1"/>
                </a:solidFill>
                <a:latin typeface="Century Schoolbook" panose="02040604050505020304" pitchFamily="18" charset="0"/>
                <a:ea typeface="+mn-ea"/>
              </a:defRPr>
            </a:lvl3pPr>
            <a:lvl4pPr marL="1600200" indent="-228600" algn="l" rtl="0" fontAlgn="base" latinLnBrk="1">
              <a:spcBef>
                <a:spcPct val="20000"/>
              </a:spcBef>
              <a:spcAft>
                <a:spcPct val="0"/>
              </a:spcAft>
              <a:buClr>
                <a:schemeClr val="hlink"/>
              </a:buClr>
              <a:buFont typeface="Symbol" pitchFamily="18" charset="2"/>
              <a:buChar char="·"/>
              <a:defRPr kumimoji="1" sz="1600">
                <a:solidFill>
                  <a:schemeClr val="tx1"/>
                </a:solidFill>
                <a:latin typeface="Century Schoolbook" panose="02040604050505020304" pitchFamily="18" charset="0"/>
                <a:ea typeface="+mn-ea"/>
              </a:defRPr>
            </a:lvl4pPr>
            <a:lvl5pPr marL="20574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Century Schoolbook" panose="02040604050505020304" pitchFamily="18" charset="0"/>
                <a:ea typeface="+mn-ea"/>
              </a:defRPr>
            </a:lvl5pPr>
            <a:lvl6pPr marL="25146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6pPr>
            <a:lvl7pPr marL="29718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7pPr>
            <a:lvl8pPr marL="34290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8pPr>
            <a:lvl9pPr marL="38862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9pPr>
          </a:lstStyle>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a:t>
            </a:r>
            <a:r>
              <a:rPr lang="en-US" altLang="ko-KR" sz="1600" dirty="0" err="1">
                <a:solidFill>
                  <a:schemeClr val="dk1"/>
                </a:solidFill>
                <a:latin typeface="+mn-lt"/>
              </a:rPr>
              <a:t>DOCTYPE</a:t>
            </a:r>
            <a:r>
              <a:rPr lang="en-US" altLang="ko-KR" sz="1600" dirty="0">
                <a:solidFill>
                  <a:schemeClr val="dk1"/>
                </a:solidFill>
                <a:latin typeface="+mn-lt"/>
              </a:rPr>
              <a:t> html&gt;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&lt;html&gt;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&lt;head&gt;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&lt;style&gt;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body {</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a:t>
            </a:r>
            <a:r>
              <a:rPr lang="en-US" altLang="ko-KR" sz="1600" dirty="0">
                <a:solidFill>
                  <a:srgbClr val="FF0000"/>
                </a:solidFill>
                <a:latin typeface="+mn-lt"/>
              </a:rPr>
              <a:t>background-image: </a:t>
            </a:r>
            <a:r>
              <a:rPr lang="en-US" altLang="ko-KR" sz="1600" dirty="0" err="1">
                <a:solidFill>
                  <a:srgbClr val="0000FF"/>
                </a:solidFill>
                <a:latin typeface="+mn-lt"/>
              </a:rPr>
              <a:t>url</a:t>
            </a:r>
            <a:r>
              <a:rPr lang="en-US" altLang="ko-KR" sz="1600" dirty="0">
                <a:solidFill>
                  <a:srgbClr val="0000FF"/>
                </a:solidFill>
                <a:latin typeface="+mn-lt"/>
              </a:rPr>
              <a:t>('back.jpg');</a:t>
            </a:r>
          </a:p>
          <a:p>
            <a:pPr marL="0" indent="0">
              <a:lnSpc>
                <a:spcPct val="110000"/>
              </a:lnSpc>
              <a:spcBef>
                <a:spcPts val="0"/>
              </a:spcBef>
              <a:spcAft>
                <a:spcPts val="0"/>
              </a:spcAft>
              <a:buNone/>
              <a:tabLst>
                <a:tab pos="254000" algn="l"/>
                <a:tab pos="254000" algn="l"/>
              </a:tabLst>
            </a:pPr>
            <a:r>
              <a:rPr lang="en-US" altLang="ko-KR" sz="1600" dirty="0">
                <a:solidFill>
                  <a:srgbClr val="0000FF"/>
                </a:solidFill>
                <a:latin typeface="+mn-lt"/>
              </a:rPr>
              <a:t>		        </a:t>
            </a:r>
            <a:r>
              <a:rPr lang="en-US" altLang="ko-KR" sz="1600" dirty="0">
                <a:solidFill>
                  <a:srgbClr val="FF0000"/>
                </a:solidFill>
                <a:latin typeface="+mn-lt"/>
              </a:rPr>
              <a:t>background-repeat:</a:t>
            </a:r>
            <a:r>
              <a:rPr lang="en-US" altLang="ko-KR" sz="1600" dirty="0">
                <a:solidFill>
                  <a:srgbClr val="0000FF"/>
                </a:solidFill>
                <a:latin typeface="+mn-lt"/>
              </a:rPr>
              <a:t> no-repeat;</a:t>
            </a:r>
          </a:p>
          <a:p>
            <a:pPr marL="0" indent="0">
              <a:lnSpc>
                <a:spcPct val="110000"/>
              </a:lnSpc>
              <a:spcBef>
                <a:spcPts val="0"/>
              </a:spcBef>
              <a:spcAft>
                <a:spcPts val="0"/>
              </a:spcAft>
              <a:buNone/>
              <a:tabLst>
                <a:tab pos="254000" algn="l"/>
                <a:tab pos="254000" algn="l"/>
              </a:tabLst>
            </a:pPr>
            <a:r>
              <a:rPr lang="en-US" altLang="ko-KR" sz="1600" dirty="0">
                <a:solidFill>
                  <a:srgbClr val="0000FF"/>
                </a:solidFill>
                <a:latin typeface="+mn-lt"/>
              </a:rPr>
              <a:t>            </a:t>
            </a:r>
            <a:r>
              <a:rPr lang="en-US" altLang="ko-KR" sz="1600" dirty="0">
                <a:solidFill>
                  <a:srgbClr val="FF0000"/>
                </a:solidFill>
                <a:latin typeface="+mn-lt"/>
              </a:rPr>
              <a:t>background-attachment:</a:t>
            </a:r>
            <a:r>
              <a:rPr lang="en-US" altLang="ko-KR" sz="1600" dirty="0">
                <a:solidFill>
                  <a:srgbClr val="0000FF"/>
                </a:solidFill>
                <a:latin typeface="+mn-lt"/>
              </a:rPr>
              <a:t> fixed;</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&lt;/style&gt;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&lt;/head&gt;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&lt;body&gt;</a:t>
            </a:r>
          </a:p>
          <a:p>
            <a:pPr marL="0" indent="0">
              <a:lnSpc>
                <a:spcPct val="110000"/>
              </a:lnSpc>
              <a:spcBef>
                <a:spcPts val="0"/>
              </a:spcBef>
              <a:spcAft>
                <a:spcPts val="0"/>
              </a:spcAft>
              <a:buNone/>
              <a:tabLst>
                <a:tab pos="254000" algn="l"/>
                <a:tab pos="254000" algn="l"/>
              </a:tabLst>
            </a:pPr>
            <a:r>
              <a:rPr lang="en-US" sz="1600" dirty="0">
                <a:solidFill>
                  <a:schemeClr val="dk1"/>
                </a:solidFill>
                <a:latin typeface="+mn-lt"/>
              </a:rPr>
              <a:t>  &lt;h1&gt;This is a heading1&lt;/h1&gt;</a:t>
            </a:r>
          </a:p>
          <a:p>
            <a:pPr marL="0" indent="0">
              <a:lnSpc>
                <a:spcPct val="110000"/>
              </a:lnSpc>
              <a:spcBef>
                <a:spcPts val="0"/>
              </a:spcBef>
              <a:spcAft>
                <a:spcPts val="0"/>
              </a:spcAft>
              <a:buNone/>
              <a:tabLst>
                <a:tab pos="254000" algn="l"/>
                <a:tab pos="254000" algn="l"/>
              </a:tabLst>
            </a:pPr>
            <a:r>
              <a:rPr lang="en-US" sz="1600" dirty="0">
                <a:solidFill>
                  <a:schemeClr val="dk1"/>
                </a:solidFill>
                <a:latin typeface="+mn-lt"/>
              </a:rPr>
              <a:t>  &lt;p&gt;This is a paragraph&lt;/p&gt;</a:t>
            </a:r>
            <a:r>
              <a:rPr lang="en-US" altLang="ko-KR" sz="1600" dirty="0">
                <a:solidFill>
                  <a:schemeClr val="dk1"/>
                </a:solidFill>
                <a:latin typeface="+mn-lt"/>
              </a:rPr>
              <a:t>&lt;/body&gt;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&lt;/html&gt;</a:t>
            </a:r>
            <a:endParaRPr lang="ko-KR" altLang="en-US" sz="1600" dirty="0">
              <a:solidFill>
                <a:schemeClr val="dk1"/>
              </a:solidFill>
              <a:latin typeface="+mn-lt"/>
            </a:endParaRPr>
          </a:p>
        </p:txBody>
      </p:sp>
      <p:sp>
        <p:nvSpPr>
          <p:cNvPr id="7" name="내용 개체 틀 2"/>
          <p:cNvSpPr>
            <a:spLocks noGrp="1"/>
          </p:cNvSpPr>
          <p:nvPr>
            <p:ph idx="1"/>
          </p:nvPr>
        </p:nvSpPr>
        <p:spPr>
          <a:xfrm>
            <a:off x="457200" y="1196752"/>
            <a:ext cx="8229600" cy="1192644"/>
          </a:xfrm>
        </p:spPr>
        <p:txBody>
          <a:bodyPr>
            <a:normAutofit fontScale="92500" lnSpcReduction="10000"/>
          </a:bodyPr>
          <a:lstStyle/>
          <a:p>
            <a:r>
              <a:rPr lang="en-US" dirty="0"/>
              <a:t>Background </a:t>
            </a:r>
            <a:r>
              <a:rPr lang="en-US" altLang="ko-KR" dirty="0"/>
              <a:t>attachment</a:t>
            </a:r>
            <a:endParaRPr lang="en-US" dirty="0"/>
          </a:p>
          <a:p>
            <a:pPr lvl="1"/>
            <a:r>
              <a:rPr lang="en-US" dirty="0"/>
              <a:t>The </a:t>
            </a:r>
            <a:r>
              <a:rPr lang="en-US" b="1" dirty="0"/>
              <a:t>background-attachment</a:t>
            </a:r>
            <a:r>
              <a:rPr lang="en-US" dirty="0"/>
              <a:t> property specifies whether the background image should scroll or be fixed</a:t>
            </a:r>
          </a:p>
        </p:txBody>
      </p:sp>
      <p:pic>
        <p:nvPicPr>
          <p:cNvPr id="3" name="그림 2"/>
          <p:cNvPicPr>
            <a:picLocks noChangeAspect="1"/>
          </p:cNvPicPr>
          <p:nvPr/>
        </p:nvPicPr>
        <p:blipFill>
          <a:blip r:embed="rId2"/>
          <a:stretch>
            <a:fillRect/>
          </a:stretch>
        </p:blipFill>
        <p:spPr>
          <a:xfrm>
            <a:off x="4716016" y="3573016"/>
            <a:ext cx="3871283" cy="2880000"/>
          </a:xfrm>
          <a:prstGeom prst="rect">
            <a:avLst/>
          </a:prstGeom>
        </p:spPr>
      </p:pic>
    </p:spTree>
    <p:extLst>
      <p:ext uri="{BB962C8B-B14F-4D97-AF65-F5344CB8AC3E}">
        <p14:creationId xmlns:p14="http://schemas.microsoft.com/office/powerpoint/2010/main" val="30690081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a:t>
            </a:r>
            <a:r>
              <a:rPr lang="ko-KR" altLang="en-US" dirty="0"/>
              <a:t> </a:t>
            </a:r>
            <a:r>
              <a:rPr lang="en-US" altLang="ko-KR" dirty="0"/>
              <a:t>properties</a:t>
            </a:r>
            <a:endParaRPr lang="ko-KR" altLang="en-US" dirty="0"/>
          </a:p>
        </p:txBody>
      </p:sp>
      <p:sp>
        <p:nvSpPr>
          <p:cNvPr id="4" name="내용 개체 틀 2"/>
          <p:cNvSpPr txBox="1">
            <a:spLocks/>
          </p:cNvSpPr>
          <p:nvPr/>
        </p:nvSpPr>
        <p:spPr bwMode="auto">
          <a:xfrm>
            <a:off x="474662" y="2389396"/>
            <a:ext cx="8212138" cy="4135948"/>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fontAlgn="base" latinLnBrk="1">
              <a:spcBef>
                <a:spcPct val="20000"/>
              </a:spcBef>
              <a:spcAft>
                <a:spcPct val="0"/>
              </a:spcAft>
              <a:buClr>
                <a:schemeClr val="folHlink"/>
              </a:buClr>
              <a:buFont typeface="Symbol" pitchFamily="18" charset="2"/>
              <a:buChar char="·"/>
              <a:defRPr kumimoji="1" sz="2000">
                <a:solidFill>
                  <a:schemeClr val="tx1"/>
                </a:solidFill>
                <a:latin typeface="Century Schoolbook" panose="02040604050505020304" pitchFamily="18" charset="0"/>
                <a:ea typeface="+mn-ea"/>
                <a:cs typeface="+mn-cs"/>
              </a:defRPr>
            </a:lvl1pPr>
            <a:lvl2pPr marL="742950" indent="-285750" algn="l" rtl="0" fontAlgn="base" latinLnBrk="1">
              <a:spcBef>
                <a:spcPct val="20000"/>
              </a:spcBef>
              <a:spcAft>
                <a:spcPct val="0"/>
              </a:spcAft>
              <a:buClr>
                <a:schemeClr val="bg2"/>
              </a:buClr>
              <a:buFont typeface="Symbol" pitchFamily="18" charset="2"/>
              <a:buChar char="·"/>
              <a:defRPr kumimoji="1" sz="2000">
                <a:solidFill>
                  <a:schemeClr val="tx1"/>
                </a:solidFill>
                <a:latin typeface="Century Schoolbook" panose="02040604050505020304" pitchFamily="18" charset="0"/>
                <a:ea typeface="+mn-ea"/>
              </a:defRPr>
            </a:lvl2pPr>
            <a:lvl3pPr marL="1143000" indent="-228600" algn="l" rtl="0" fontAlgn="base" latinLnBrk="1">
              <a:spcBef>
                <a:spcPct val="20000"/>
              </a:spcBef>
              <a:spcAft>
                <a:spcPct val="0"/>
              </a:spcAft>
              <a:buClr>
                <a:schemeClr val="hlink"/>
              </a:buClr>
              <a:buFont typeface="Symbol" pitchFamily="18" charset="2"/>
              <a:buChar char="·"/>
              <a:defRPr kumimoji="1">
                <a:solidFill>
                  <a:schemeClr val="tx1"/>
                </a:solidFill>
                <a:latin typeface="Century Schoolbook" panose="02040604050505020304" pitchFamily="18" charset="0"/>
                <a:ea typeface="+mn-ea"/>
              </a:defRPr>
            </a:lvl3pPr>
            <a:lvl4pPr marL="1600200" indent="-228600" algn="l" rtl="0" fontAlgn="base" latinLnBrk="1">
              <a:spcBef>
                <a:spcPct val="20000"/>
              </a:spcBef>
              <a:spcAft>
                <a:spcPct val="0"/>
              </a:spcAft>
              <a:buClr>
                <a:schemeClr val="hlink"/>
              </a:buClr>
              <a:buFont typeface="Symbol" pitchFamily="18" charset="2"/>
              <a:buChar char="·"/>
              <a:defRPr kumimoji="1" sz="1600">
                <a:solidFill>
                  <a:schemeClr val="tx1"/>
                </a:solidFill>
                <a:latin typeface="Century Schoolbook" panose="02040604050505020304" pitchFamily="18" charset="0"/>
                <a:ea typeface="+mn-ea"/>
              </a:defRPr>
            </a:lvl4pPr>
            <a:lvl5pPr marL="20574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Century Schoolbook" panose="02040604050505020304" pitchFamily="18" charset="0"/>
                <a:ea typeface="+mn-ea"/>
              </a:defRPr>
            </a:lvl5pPr>
            <a:lvl6pPr marL="25146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6pPr>
            <a:lvl7pPr marL="29718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7pPr>
            <a:lvl8pPr marL="34290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8pPr>
            <a:lvl9pPr marL="38862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9pPr>
          </a:lstStyle>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a:t>
            </a:r>
            <a:r>
              <a:rPr lang="en-US" altLang="ko-KR" sz="1600" dirty="0" err="1">
                <a:solidFill>
                  <a:schemeClr val="dk1"/>
                </a:solidFill>
                <a:latin typeface="+mn-lt"/>
              </a:rPr>
              <a:t>DOCTYPE</a:t>
            </a:r>
            <a:r>
              <a:rPr lang="en-US" altLang="ko-KR" sz="1600" dirty="0">
                <a:solidFill>
                  <a:schemeClr val="dk1"/>
                </a:solidFill>
                <a:latin typeface="+mn-lt"/>
              </a:rPr>
              <a:t> html&gt;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&lt;html&gt;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&lt;head&gt;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&lt;style&gt;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body {</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a:t>
            </a:r>
            <a:r>
              <a:rPr lang="en-US" altLang="ko-KR" sz="1600" dirty="0">
                <a:solidFill>
                  <a:srgbClr val="FF0000"/>
                </a:solidFill>
                <a:latin typeface="+mn-lt"/>
              </a:rPr>
              <a:t>background-image: </a:t>
            </a:r>
            <a:r>
              <a:rPr lang="en-US" altLang="ko-KR" sz="1600" dirty="0" err="1">
                <a:solidFill>
                  <a:srgbClr val="0000FF"/>
                </a:solidFill>
                <a:latin typeface="+mn-lt"/>
              </a:rPr>
              <a:t>url</a:t>
            </a:r>
            <a:r>
              <a:rPr lang="en-US" altLang="ko-KR" sz="1600" dirty="0">
                <a:solidFill>
                  <a:srgbClr val="0000FF"/>
                </a:solidFill>
                <a:latin typeface="+mn-lt"/>
              </a:rPr>
              <a:t>('back.jpg');</a:t>
            </a:r>
          </a:p>
          <a:p>
            <a:pPr marL="0" indent="0">
              <a:lnSpc>
                <a:spcPct val="110000"/>
              </a:lnSpc>
              <a:spcBef>
                <a:spcPts val="0"/>
              </a:spcBef>
              <a:spcAft>
                <a:spcPts val="0"/>
              </a:spcAft>
              <a:buNone/>
              <a:tabLst>
                <a:tab pos="254000" algn="l"/>
                <a:tab pos="254000" algn="l"/>
              </a:tabLst>
            </a:pPr>
            <a:r>
              <a:rPr lang="en-US" altLang="ko-KR" sz="1600" dirty="0">
                <a:solidFill>
                  <a:srgbClr val="0000FF"/>
                </a:solidFill>
                <a:latin typeface="+mn-lt"/>
              </a:rPr>
              <a:t>		        </a:t>
            </a:r>
            <a:r>
              <a:rPr lang="en-US" altLang="ko-KR" sz="1600" dirty="0">
                <a:solidFill>
                  <a:srgbClr val="FF0000"/>
                </a:solidFill>
                <a:latin typeface="+mn-lt"/>
              </a:rPr>
              <a:t>background-repeat:</a:t>
            </a:r>
            <a:r>
              <a:rPr lang="en-US" altLang="ko-KR" sz="1600" dirty="0">
                <a:solidFill>
                  <a:srgbClr val="0000FF"/>
                </a:solidFill>
                <a:latin typeface="+mn-lt"/>
              </a:rPr>
              <a:t> no-repeat;</a:t>
            </a:r>
          </a:p>
          <a:p>
            <a:pPr marL="0" indent="0">
              <a:lnSpc>
                <a:spcPct val="110000"/>
              </a:lnSpc>
              <a:spcBef>
                <a:spcPts val="0"/>
              </a:spcBef>
              <a:spcAft>
                <a:spcPts val="0"/>
              </a:spcAft>
              <a:buNone/>
              <a:tabLst>
                <a:tab pos="254000" algn="l"/>
                <a:tab pos="254000" algn="l"/>
              </a:tabLst>
            </a:pPr>
            <a:r>
              <a:rPr lang="en-US" altLang="ko-KR" sz="1600" dirty="0">
                <a:solidFill>
                  <a:srgbClr val="0000FF"/>
                </a:solidFill>
                <a:latin typeface="+mn-lt"/>
              </a:rPr>
              <a:t>            </a:t>
            </a:r>
            <a:r>
              <a:rPr lang="en-US" altLang="ko-KR" sz="1600" dirty="0">
                <a:solidFill>
                  <a:srgbClr val="FF0000"/>
                </a:solidFill>
                <a:latin typeface="+mn-lt"/>
              </a:rPr>
              <a:t>background-size: </a:t>
            </a:r>
            <a:r>
              <a:rPr lang="en-US" altLang="ko-KR" sz="1600" dirty="0">
                <a:solidFill>
                  <a:srgbClr val="0000FF"/>
                </a:solidFill>
                <a:latin typeface="+mn-lt"/>
              </a:rPr>
              <a:t>100px </a:t>
            </a:r>
            <a:r>
              <a:rPr lang="en-US" altLang="ko-KR" sz="1600" dirty="0" err="1">
                <a:solidFill>
                  <a:srgbClr val="0000FF"/>
                </a:solidFill>
                <a:latin typeface="+mn-lt"/>
              </a:rPr>
              <a:t>100px</a:t>
            </a:r>
            <a:r>
              <a:rPr lang="en-US" altLang="ko-KR" sz="1600" dirty="0">
                <a:solidFill>
                  <a:srgbClr val="0000FF"/>
                </a:solidFill>
                <a:latin typeface="+mn-lt"/>
              </a:rPr>
              <a: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&lt;/style&gt;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&lt;/head&gt;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&lt;body&gt;</a:t>
            </a:r>
          </a:p>
          <a:p>
            <a:pPr marL="0" indent="0">
              <a:lnSpc>
                <a:spcPct val="110000"/>
              </a:lnSpc>
              <a:spcBef>
                <a:spcPts val="0"/>
              </a:spcBef>
              <a:spcAft>
                <a:spcPts val="0"/>
              </a:spcAft>
              <a:buNone/>
              <a:tabLst>
                <a:tab pos="254000" algn="l"/>
                <a:tab pos="254000" algn="l"/>
              </a:tabLst>
            </a:pPr>
            <a:r>
              <a:rPr lang="en-US" sz="1600" dirty="0">
                <a:solidFill>
                  <a:schemeClr val="dk1"/>
                </a:solidFill>
                <a:latin typeface="+mn-lt"/>
              </a:rPr>
              <a:t>  &lt;h1&gt;This is a heading1&lt;/h1&gt;</a:t>
            </a:r>
          </a:p>
          <a:p>
            <a:pPr marL="0" indent="0">
              <a:lnSpc>
                <a:spcPct val="110000"/>
              </a:lnSpc>
              <a:spcBef>
                <a:spcPts val="0"/>
              </a:spcBef>
              <a:spcAft>
                <a:spcPts val="0"/>
              </a:spcAft>
              <a:buNone/>
              <a:tabLst>
                <a:tab pos="254000" algn="l"/>
                <a:tab pos="254000" algn="l"/>
              </a:tabLst>
            </a:pPr>
            <a:r>
              <a:rPr lang="en-US" sz="1600" dirty="0">
                <a:solidFill>
                  <a:schemeClr val="dk1"/>
                </a:solidFill>
                <a:latin typeface="+mn-lt"/>
              </a:rPr>
              <a:t>  &lt;p&gt;This is a paragraph&lt;/p&gt;</a:t>
            </a:r>
            <a:r>
              <a:rPr lang="en-US" altLang="ko-KR" sz="1600" dirty="0">
                <a:solidFill>
                  <a:schemeClr val="dk1"/>
                </a:solidFill>
                <a:latin typeface="+mn-lt"/>
              </a:rPr>
              <a:t>&lt;/body&gt;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&lt;/html&gt;</a:t>
            </a:r>
            <a:endParaRPr lang="ko-KR" altLang="en-US" sz="1600" dirty="0">
              <a:solidFill>
                <a:schemeClr val="dk1"/>
              </a:solidFill>
              <a:latin typeface="+mn-lt"/>
            </a:endParaRPr>
          </a:p>
        </p:txBody>
      </p:sp>
      <p:sp>
        <p:nvSpPr>
          <p:cNvPr id="7" name="내용 개체 틀 2"/>
          <p:cNvSpPr>
            <a:spLocks noGrp="1"/>
          </p:cNvSpPr>
          <p:nvPr>
            <p:ph idx="1"/>
          </p:nvPr>
        </p:nvSpPr>
        <p:spPr>
          <a:xfrm>
            <a:off x="457200" y="1196752"/>
            <a:ext cx="8229600" cy="1192644"/>
          </a:xfrm>
        </p:spPr>
        <p:txBody>
          <a:bodyPr>
            <a:normAutofit fontScale="92500" lnSpcReduction="10000"/>
          </a:bodyPr>
          <a:lstStyle/>
          <a:p>
            <a:r>
              <a:rPr lang="en-US" dirty="0"/>
              <a:t>Background </a:t>
            </a:r>
            <a:r>
              <a:rPr lang="en-US" altLang="ko-KR" dirty="0"/>
              <a:t>size</a:t>
            </a:r>
            <a:endParaRPr lang="en-US" dirty="0"/>
          </a:p>
          <a:p>
            <a:pPr lvl="1"/>
            <a:r>
              <a:rPr lang="en-US" dirty="0"/>
              <a:t>The </a:t>
            </a:r>
            <a:r>
              <a:rPr lang="en-US" b="1" dirty="0"/>
              <a:t>background-size</a:t>
            </a:r>
            <a:r>
              <a:rPr lang="en-US" dirty="0"/>
              <a:t> property specifies the size of the background images</a:t>
            </a:r>
          </a:p>
        </p:txBody>
      </p:sp>
      <p:pic>
        <p:nvPicPr>
          <p:cNvPr id="5" name="그림 4"/>
          <p:cNvPicPr>
            <a:picLocks noChangeAspect="1"/>
          </p:cNvPicPr>
          <p:nvPr/>
        </p:nvPicPr>
        <p:blipFill>
          <a:blip r:embed="rId2"/>
          <a:stretch>
            <a:fillRect/>
          </a:stretch>
        </p:blipFill>
        <p:spPr>
          <a:xfrm>
            <a:off x="4716016" y="3573336"/>
            <a:ext cx="3863415" cy="2880000"/>
          </a:xfrm>
          <a:prstGeom prst="rect">
            <a:avLst/>
          </a:prstGeom>
        </p:spPr>
      </p:pic>
    </p:spTree>
    <p:extLst>
      <p:ext uri="{BB962C8B-B14F-4D97-AF65-F5344CB8AC3E}">
        <p14:creationId xmlns:p14="http://schemas.microsoft.com/office/powerpoint/2010/main" val="4771266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a:t>
            </a:r>
            <a:r>
              <a:rPr lang="ko-KR" altLang="en-US" dirty="0"/>
              <a:t> </a:t>
            </a:r>
            <a:r>
              <a:rPr lang="en-US" altLang="ko-KR" dirty="0"/>
              <a:t>properties</a:t>
            </a:r>
            <a:endParaRPr lang="en-US" dirty="0"/>
          </a:p>
        </p:txBody>
      </p:sp>
      <p:sp>
        <p:nvSpPr>
          <p:cNvPr id="3" name="내용 개체 틀 2"/>
          <p:cNvSpPr>
            <a:spLocks noGrp="1"/>
          </p:cNvSpPr>
          <p:nvPr>
            <p:ph idx="1"/>
          </p:nvPr>
        </p:nvSpPr>
        <p:spPr/>
        <p:txBody>
          <a:bodyPr/>
          <a:lstStyle/>
          <a:p>
            <a:r>
              <a:rPr lang="en-US" altLang="ko-KR" dirty="0"/>
              <a:t>Background position</a:t>
            </a:r>
          </a:p>
          <a:p>
            <a:pPr lvl="1"/>
            <a:r>
              <a:rPr lang="en-US" dirty="0"/>
              <a:t>The </a:t>
            </a:r>
            <a:r>
              <a:rPr lang="en-US" b="1" dirty="0"/>
              <a:t>background-position</a:t>
            </a:r>
            <a:r>
              <a:rPr lang="en-US" dirty="0"/>
              <a:t> property sets the starting position of a background image</a:t>
            </a:r>
          </a:p>
        </p:txBody>
      </p:sp>
      <p:sp>
        <p:nvSpPr>
          <p:cNvPr id="4" name="내용 개체 틀 2"/>
          <p:cNvSpPr txBox="1">
            <a:spLocks/>
          </p:cNvSpPr>
          <p:nvPr/>
        </p:nvSpPr>
        <p:spPr bwMode="auto">
          <a:xfrm>
            <a:off x="464318" y="2605420"/>
            <a:ext cx="8212138" cy="4135948"/>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fontAlgn="base" latinLnBrk="1">
              <a:spcBef>
                <a:spcPct val="20000"/>
              </a:spcBef>
              <a:spcAft>
                <a:spcPct val="0"/>
              </a:spcAft>
              <a:buClr>
                <a:schemeClr val="folHlink"/>
              </a:buClr>
              <a:buFont typeface="Symbol" pitchFamily="18" charset="2"/>
              <a:buChar char="·"/>
              <a:defRPr kumimoji="1" sz="2000">
                <a:solidFill>
                  <a:schemeClr val="tx1"/>
                </a:solidFill>
                <a:latin typeface="Century Schoolbook" panose="02040604050505020304" pitchFamily="18" charset="0"/>
                <a:ea typeface="+mn-ea"/>
                <a:cs typeface="+mn-cs"/>
              </a:defRPr>
            </a:lvl1pPr>
            <a:lvl2pPr marL="742950" indent="-285750" algn="l" rtl="0" fontAlgn="base" latinLnBrk="1">
              <a:spcBef>
                <a:spcPct val="20000"/>
              </a:spcBef>
              <a:spcAft>
                <a:spcPct val="0"/>
              </a:spcAft>
              <a:buClr>
                <a:schemeClr val="bg2"/>
              </a:buClr>
              <a:buFont typeface="Symbol" pitchFamily="18" charset="2"/>
              <a:buChar char="·"/>
              <a:defRPr kumimoji="1" sz="2000">
                <a:solidFill>
                  <a:schemeClr val="tx1"/>
                </a:solidFill>
                <a:latin typeface="Century Schoolbook" panose="02040604050505020304" pitchFamily="18" charset="0"/>
                <a:ea typeface="+mn-ea"/>
              </a:defRPr>
            </a:lvl2pPr>
            <a:lvl3pPr marL="1143000" indent="-228600" algn="l" rtl="0" fontAlgn="base" latinLnBrk="1">
              <a:spcBef>
                <a:spcPct val="20000"/>
              </a:spcBef>
              <a:spcAft>
                <a:spcPct val="0"/>
              </a:spcAft>
              <a:buClr>
                <a:schemeClr val="hlink"/>
              </a:buClr>
              <a:buFont typeface="Symbol" pitchFamily="18" charset="2"/>
              <a:buChar char="·"/>
              <a:defRPr kumimoji="1">
                <a:solidFill>
                  <a:schemeClr val="tx1"/>
                </a:solidFill>
                <a:latin typeface="Century Schoolbook" panose="02040604050505020304" pitchFamily="18" charset="0"/>
                <a:ea typeface="+mn-ea"/>
              </a:defRPr>
            </a:lvl3pPr>
            <a:lvl4pPr marL="1600200" indent="-228600" algn="l" rtl="0" fontAlgn="base" latinLnBrk="1">
              <a:spcBef>
                <a:spcPct val="20000"/>
              </a:spcBef>
              <a:spcAft>
                <a:spcPct val="0"/>
              </a:spcAft>
              <a:buClr>
                <a:schemeClr val="hlink"/>
              </a:buClr>
              <a:buFont typeface="Symbol" pitchFamily="18" charset="2"/>
              <a:buChar char="·"/>
              <a:defRPr kumimoji="1" sz="1600">
                <a:solidFill>
                  <a:schemeClr val="tx1"/>
                </a:solidFill>
                <a:latin typeface="Century Schoolbook" panose="02040604050505020304" pitchFamily="18" charset="0"/>
                <a:ea typeface="+mn-ea"/>
              </a:defRPr>
            </a:lvl4pPr>
            <a:lvl5pPr marL="20574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Century Schoolbook" panose="02040604050505020304" pitchFamily="18" charset="0"/>
                <a:ea typeface="+mn-ea"/>
              </a:defRPr>
            </a:lvl5pPr>
            <a:lvl6pPr marL="25146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6pPr>
            <a:lvl7pPr marL="29718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7pPr>
            <a:lvl8pPr marL="34290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8pPr>
            <a:lvl9pPr marL="38862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9pPr>
          </a:lstStyle>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a:t>
            </a:r>
            <a:r>
              <a:rPr lang="en-US" altLang="ko-KR" sz="1600" dirty="0" err="1">
                <a:solidFill>
                  <a:schemeClr val="dk1"/>
                </a:solidFill>
                <a:latin typeface="+mn-lt"/>
              </a:rPr>
              <a:t>DOCTYPE</a:t>
            </a:r>
            <a:r>
              <a:rPr lang="en-US" altLang="ko-KR" sz="1600" dirty="0">
                <a:solidFill>
                  <a:schemeClr val="dk1"/>
                </a:solidFill>
                <a:latin typeface="+mn-lt"/>
              </a:rPr>
              <a:t> html&gt;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&lt;html&gt;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&lt;style&gt;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body {</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a:t>
            </a:r>
            <a:r>
              <a:rPr lang="en-US" altLang="ko-KR" sz="1600" dirty="0">
                <a:solidFill>
                  <a:srgbClr val="FF0000"/>
                </a:solidFill>
                <a:latin typeface="+mn-lt"/>
              </a:rPr>
              <a:t>background-image: </a:t>
            </a:r>
            <a:r>
              <a:rPr lang="en-US" altLang="ko-KR" sz="1600" dirty="0" err="1">
                <a:solidFill>
                  <a:srgbClr val="0000FF"/>
                </a:solidFill>
                <a:latin typeface="+mn-lt"/>
              </a:rPr>
              <a:t>url</a:t>
            </a:r>
            <a:r>
              <a:rPr lang="en-US" altLang="ko-KR" sz="1600" dirty="0">
                <a:solidFill>
                  <a:srgbClr val="0000FF"/>
                </a:solidFill>
                <a:latin typeface="+mn-lt"/>
              </a:rPr>
              <a:t>('back.jpg');</a:t>
            </a:r>
          </a:p>
          <a:p>
            <a:pPr marL="0" indent="0">
              <a:lnSpc>
                <a:spcPct val="110000"/>
              </a:lnSpc>
              <a:spcBef>
                <a:spcPts val="0"/>
              </a:spcBef>
              <a:spcAft>
                <a:spcPts val="0"/>
              </a:spcAft>
              <a:buNone/>
              <a:tabLst>
                <a:tab pos="254000" algn="l"/>
                <a:tab pos="254000" algn="l"/>
              </a:tabLst>
            </a:pPr>
            <a:r>
              <a:rPr lang="en-US" altLang="ko-KR" sz="1600" dirty="0">
                <a:solidFill>
                  <a:srgbClr val="0000FF"/>
                </a:solidFill>
                <a:latin typeface="+mn-lt"/>
              </a:rPr>
              <a:t>		         </a:t>
            </a:r>
            <a:r>
              <a:rPr lang="en-US" altLang="ko-KR" sz="1600" dirty="0">
                <a:solidFill>
                  <a:srgbClr val="FF0000"/>
                </a:solidFill>
                <a:latin typeface="+mn-lt"/>
              </a:rPr>
              <a:t>background-repeat: </a:t>
            </a:r>
            <a:r>
              <a:rPr lang="en-US" altLang="ko-KR" sz="1600" dirty="0">
                <a:solidFill>
                  <a:srgbClr val="0000FF"/>
                </a:solidFill>
                <a:latin typeface="+mn-lt"/>
              </a:rPr>
              <a:t>no-repeat;</a:t>
            </a:r>
          </a:p>
          <a:p>
            <a:pPr marL="0" indent="0">
              <a:lnSpc>
                <a:spcPct val="110000"/>
              </a:lnSpc>
              <a:spcBef>
                <a:spcPts val="0"/>
              </a:spcBef>
              <a:spcAft>
                <a:spcPts val="0"/>
              </a:spcAft>
              <a:buNone/>
              <a:tabLst>
                <a:tab pos="254000" algn="l"/>
                <a:tab pos="254000" algn="l"/>
              </a:tabLst>
            </a:pPr>
            <a:r>
              <a:rPr lang="en-US" altLang="ko-KR" sz="1600" dirty="0">
                <a:solidFill>
                  <a:srgbClr val="0000FF"/>
                </a:solidFill>
                <a:latin typeface="+mn-lt"/>
              </a:rPr>
              <a:t>			</a:t>
            </a:r>
            <a:r>
              <a:rPr lang="en-US" altLang="ko-KR" sz="1600" dirty="0">
                <a:solidFill>
                  <a:srgbClr val="FF0000"/>
                </a:solidFill>
                <a:latin typeface="+mn-lt"/>
              </a:rPr>
              <a:t>background-attachment:</a:t>
            </a:r>
            <a:r>
              <a:rPr lang="en-US" altLang="ko-KR" sz="1600" dirty="0">
                <a:solidFill>
                  <a:srgbClr val="0000FF"/>
                </a:solidFill>
                <a:latin typeface="+mn-lt"/>
              </a:rPr>
              <a:t> fixed;</a:t>
            </a:r>
          </a:p>
          <a:p>
            <a:pPr marL="0" indent="0">
              <a:lnSpc>
                <a:spcPct val="110000"/>
              </a:lnSpc>
              <a:spcBef>
                <a:spcPts val="0"/>
              </a:spcBef>
              <a:spcAft>
                <a:spcPts val="0"/>
              </a:spcAft>
              <a:buNone/>
              <a:tabLst>
                <a:tab pos="254000" algn="l"/>
                <a:tab pos="254000" algn="l"/>
              </a:tabLst>
            </a:pPr>
            <a:r>
              <a:rPr lang="en-US" altLang="ko-KR" sz="1600" dirty="0">
                <a:solidFill>
                  <a:srgbClr val="0000FF"/>
                </a:solidFill>
                <a:latin typeface="+mn-lt"/>
              </a:rPr>
              <a:t>			</a:t>
            </a:r>
            <a:r>
              <a:rPr lang="en-US" altLang="ko-KR" sz="1600" dirty="0">
                <a:solidFill>
                  <a:srgbClr val="FF0000"/>
                </a:solidFill>
                <a:latin typeface="+mn-lt"/>
              </a:rPr>
              <a:t>background-position: </a:t>
            </a:r>
            <a:r>
              <a:rPr lang="en-US" altLang="ko-KR" sz="1600" dirty="0">
                <a:solidFill>
                  <a:srgbClr val="0000FF"/>
                </a:solidFill>
                <a:latin typeface="+mn-lt"/>
              </a:rPr>
              <a:t>center; </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&lt;/style&gt;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&lt;/head&gt;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&lt;body&gt;</a:t>
            </a:r>
          </a:p>
          <a:p>
            <a:pPr marL="0" indent="0">
              <a:lnSpc>
                <a:spcPct val="110000"/>
              </a:lnSpc>
              <a:spcBef>
                <a:spcPts val="0"/>
              </a:spcBef>
              <a:spcAft>
                <a:spcPts val="0"/>
              </a:spcAft>
              <a:buNone/>
              <a:tabLst>
                <a:tab pos="254000" algn="l"/>
                <a:tab pos="254000" algn="l"/>
              </a:tabLst>
            </a:pPr>
            <a:r>
              <a:rPr lang="en-US" sz="1600" dirty="0">
                <a:solidFill>
                  <a:schemeClr val="dk1"/>
                </a:solidFill>
                <a:latin typeface="+mn-lt"/>
              </a:rPr>
              <a:t>  &lt;h1&gt;This is a heading1&lt;/h1&gt;</a:t>
            </a:r>
          </a:p>
          <a:p>
            <a:pPr marL="0" indent="0">
              <a:lnSpc>
                <a:spcPct val="110000"/>
              </a:lnSpc>
              <a:spcBef>
                <a:spcPts val="0"/>
              </a:spcBef>
              <a:spcAft>
                <a:spcPts val="0"/>
              </a:spcAft>
              <a:buNone/>
              <a:tabLst>
                <a:tab pos="254000" algn="l"/>
                <a:tab pos="254000" algn="l"/>
              </a:tabLst>
            </a:pPr>
            <a:r>
              <a:rPr lang="en-US" sz="1600" dirty="0">
                <a:solidFill>
                  <a:schemeClr val="dk1"/>
                </a:solidFill>
                <a:latin typeface="+mn-lt"/>
              </a:rPr>
              <a:t>  &lt;p&gt;This is a paragraph&lt;/p&gt;</a:t>
            </a:r>
            <a:r>
              <a:rPr lang="en-US" altLang="ko-KR" sz="1600" dirty="0">
                <a:solidFill>
                  <a:schemeClr val="dk1"/>
                </a:solidFill>
                <a:latin typeface="+mn-lt"/>
              </a:rPr>
              <a:t>&lt;/body&gt;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&lt;/html&gt;</a:t>
            </a:r>
            <a:endParaRPr lang="ko-KR" altLang="en-US" sz="1600" dirty="0">
              <a:solidFill>
                <a:schemeClr val="dk1"/>
              </a:solidFill>
              <a:latin typeface="+mn-lt"/>
            </a:endParaRPr>
          </a:p>
        </p:txBody>
      </p:sp>
      <p:pic>
        <p:nvPicPr>
          <p:cNvPr id="5" name="그림 4"/>
          <p:cNvPicPr>
            <a:picLocks noChangeAspect="1"/>
          </p:cNvPicPr>
          <p:nvPr/>
        </p:nvPicPr>
        <p:blipFill>
          <a:blip r:embed="rId2"/>
          <a:stretch>
            <a:fillRect/>
          </a:stretch>
        </p:blipFill>
        <p:spPr>
          <a:xfrm>
            <a:off x="5076056" y="3692929"/>
            <a:ext cx="3540819" cy="3037950"/>
          </a:xfrm>
          <a:prstGeom prst="rect">
            <a:avLst/>
          </a:prstGeom>
        </p:spPr>
      </p:pic>
    </p:spTree>
    <p:extLst>
      <p:ext uri="{BB962C8B-B14F-4D97-AF65-F5344CB8AC3E}">
        <p14:creationId xmlns:p14="http://schemas.microsoft.com/office/powerpoint/2010/main" val="36616881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a:t>
            </a:r>
            <a:r>
              <a:rPr lang="ko-KR" altLang="en-US" dirty="0"/>
              <a:t> </a:t>
            </a:r>
            <a:r>
              <a:rPr lang="en-US" altLang="ko-KR" dirty="0"/>
              <a:t>properties</a:t>
            </a:r>
            <a:endParaRPr lang="ko-KR" altLang="en-US" dirty="0"/>
          </a:p>
        </p:txBody>
      </p:sp>
      <p:graphicFrame>
        <p:nvGraphicFramePr>
          <p:cNvPr id="4" name="내용 개체 틀 3"/>
          <p:cNvGraphicFramePr>
            <a:graphicFrameLocks noGrp="1"/>
          </p:cNvGraphicFramePr>
          <p:nvPr>
            <p:ph idx="1"/>
            <p:extLst>
              <p:ext uri="{D42A27DB-BD31-4B8C-83A1-F6EECF244321}">
                <p14:modId xmlns:p14="http://schemas.microsoft.com/office/powerpoint/2010/main" val="2856822991"/>
              </p:ext>
            </p:extLst>
          </p:nvPr>
        </p:nvGraphicFramePr>
        <p:xfrm>
          <a:off x="827584" y="2348880"/>
          <a:ext cx="7704856" cy="3744420"/>
        </p:xfrm>
        <a:graphic>
          <a:graphicData uri="http://schemas.openxmlformats.org/drawingml/2006/table">
            <a:tbl>
              <a:tblPr>
                <a:tableStyleId>{69CF1AB2-1976-4502-BF36-3FF5EA218861}</a:tableStyleId>
              </a:tblPr>
              <a:tblGrid>
                <a:gridCol w="1661231">
                  <a:extLst>
                    <a:ext uri="{9D8B030D-6E8A-4147-A177-3AD203B41FA5}">
                      <a16:colId xmlns:a16="http://schemas.microsoft.com/office/drawing/2014/main" val="20000"/>
                    </a:ext>
                  </a:extLst>
                </a:gridCol>
                <a:gridCol w="6043625">
                  <a:extLst>
                    <a:ext uri="{9D8B030D-6E8A-4147-A177-3AD203B41FA5}">
                      <a16:colId xmlns:a16="http://schemas.microsoft.com/office/drawing/2014/main" val="20001"/>
                    </a:ext>
                  </a:extLst>
                </a:gridCol>
              </a:tblGrid>
              <a:tr h="374442">
                <a:tc>
                  <a:txBody>
                    <a:bodyPr/>
                    <a:lstStyle/>
                    <a:p>
                      <a:pPr marL="0" marR="0" indent="0" algn="ctr" fontAlgn="base" latinLnBrk="1">
                        <a:lnSpc>
                          <a:spcPct val="120000"/>
                        </a:lnSpc>
                        <a:spcBef>
                          <a:spcPts val="0"/>
                        </a:spcBef>
                        <a:spcAft>
                          <a:spcPts val="0"/>
                        </a:spcAft>
                      </a:pPr>
                      <a:r>
                        <a:rPr lang="en-US" altLang="ko-KR" sz="1400" kern="0" spc="0" dirty="0">
                          <a:effectLst/>
                        </a:rPr>
                        <a:t>Property</a:t>
                      </a:r>
                      <a:endParaRPr lang="ko-KR" altLang="en-US" sz="1400" b="1" kern="0" spc="0" dirty="0">
                        <a:solidFill>
                          <a:srgbClr val="000000"/>
                        </a:solidFill>
                        <a:effectLst/>
                        <a:latin typeface="Trebuchet MS" panose="020B0603020202020204" pitchFamily="34" charset="0"/>
                      </a:endParaRPr>
                    </a:p>
                  </a:txBody>
                  <a:tcPr marL="64770" marR="64770" marT="17907" marB="17907" anchor="ctr"/>
                </a:tc>
                <a:tc>
                  <a:txBody>
                    <a:bodyPr/>
                    <a:lstStyle/>
                    <a:p>
                      <a:pPr marL="0" marR="0" indent="0" algn="ctr" fontAlgn="base" latinLnBrk="1">
                        <a:lnSpc>
                          <a:spcPct val="120000"/>
                        </a:lnSpc>
                        <a:spcBef>
                          <a:spcPts val="0"/>
                        </a:spcBef>
                        <a:spcAft>
                          <a:spcPts val="0"/>
                        </a:spcAft>
                      </a:pPr>
                      <a:r>
                        <a:rPr lang="en-US" altLang="ko-KR" sz="1400" kern="0" spc="0" dirty="0">
                          <a:effectLst/>
                        </a:rPr>
                        <a:t>Description </a:t>
                      </a:r>
                      <a:endParaRPr lang="ko-KR" altLang="en-US" sz="1400" b="1" kern="0" spc="0" dirty="0">
                        <a:solidFill>
                          <a:srgbClr val="000000"/>
                        </a:solidFill>
                        <a:effectLst/>
                        <a:latin typeface="Trebuchet MS" panose="020B0603020202020204" pitchFamily="34" charset="0"/>
                      </a:endParaRPr>
                    </a:p>
                  </a:txBody>
                  <a:tcPr marL="64770" marR="64770" marT="17907" marB="17907" anchor="ctr"/>
                </a:tc>
                <a:extLst>
                  <a:ext uri="{0D108BD9-81ED-4DB2-BD59-A6C34878D82A}">
                    <a16:rowId xmlns:a16="http://schemas.microsoft.com/office/drawing/2014/main" val="10000"/>
                  </a:ext>
                </a:extLst>
              </a:tr>
              <a:tr h="374442">
                <a:tc>
                  <a:txBody>
                    <a:bodyPr/>
                    <a:lstStyle/>
                    <a:p>
                      <a:pPr marL="0" marR="0" indent="0" algn="just" fontAlgn="base" latinLnBrk="1">
                        <a:lnSpc>
                          <a:spcPct val="120000"/>
                        </a:lnSpc>
                        <a:spcBef>
                          <a:spcPts val="0"/>
                        </a:spcBef>
                        <a:spcAft>
                          <a:spcPts val="0"/>
                        </a:spcAft>
                      </a:pPr>
                      <a:r>
                        <a:rPr lang="en-US" sz="1400" kern="0" spc="0" dirty="0">
                          <a:effectLst/>
                          <a:hlinkClick r:id="rId2"/>
                        </a:rPr>
                        <a:t>color</a:t>
                      </a:r>
                      <a:endParaRPr lang="en-US" sz="1400" kern="0" spc="0" dirty="0">
                        <a:solidFill>
                          <a:srgbClr val="000000"/>
                        </a:solidFill>
                        <a:effectLst/>
                        <a:latin typeface="Trebuchet MS" panose="020B0603020202020204" pitchFamily="34" charset="0"/>
                      </a:endParaRPr>
                    </a:p>
                  </a:txBody>
                  <a:tcPr marL="64770" marR="64770" marT="17907" marB="17907" anchor="ctr"/>
                </a:tc>
                <a:tc>
                  <a:txBody>
                    <a:bodyPr/>
                    <a:lstStyle/>
                    <a:p>
                      <a:pPr marL="0" marR="0" indent="0" algn="just" fontAlgn="base" latinLnBrk="1">
                        <a:lnSpc>
                          <a:spcPct val="120000"/>
                        </a:lnSpc>
                        <a:spcBef>
                          <a:spcPts val="0"/>
                        </a:spcBef>
                        <a:spcAft>
                          <a:spcPts val="0"/>
                        </a:spcAft>
                      </a:pPr>
                      <a:r>
                        <a:rPr lang="en-US" sz="1400" dirty="0"/>
                        <a:t>Specifies the color of the text.</a:t>
                      </a:r>
                      <a:endParaRPr lang="ko-KR" altLang="en-US" sz="1400" kern="0" spc="0" dirty="0">
                        <a:solidFill>
                          <a:srgbClr val="000000"/>
                        </a:solidFill>
                        <a:effectLst/>
                        <a:latin typeface="Trebuchet MS" panose="020B0603020202020204" pitchFamily="34" charset="0"/>
                      </a:endParaRPr>
                    </a:p>
                  </a:txBody>
                  <a:tcPr marL="64770" marR="64770" marT="17907" marB="17907" anchor="ctr"/>
                </a:tc>
                <a:extLst>
                  <a:ext uri="{0D108BD9-81ED-4DB2-BD59-A6C34878D82A}">
                    <a16:rowId xmlns:a16="http://schemas.microsoft.com/office/drawing/2014/main" val="10001"/>
                  </a:ext>
                </a:extLst>
              </a:tr>
              <a:tr h="374442">
                <a:tc>
                  <a:txBody>
                    <a:bodyPr/>
                    <a:lstStyle/>
                    <a:p>
                      <a:pPr marL="0" marR="0" indent="0" algn="just" fontAlgn="base" latinLnBrk="1">
                        <a:lnSpc>
                          <a:spcPct val="120000"/>
                        </a:lnSpc>
                        <a:spcBef>
                          <a:spcPts val="0"/>
                        </a:spcBef>
                        <a:spcAft>
                          <a:spcPts val="0"/>
                        </a:spcAft>
                      </a:pPr>
                      <a:r>
                        <a:rPr lang="en-US" sz="1400" kern="0" spc="0" dirty="0">
                          <a:effectLst/>
                          <a:hlinkClick r:id="rId3"/>
                        </a:rPr>
                        <a:t>direction</a:t>
                      </a:r>
                      <a:endParaRPr lang="en-US" sz="1400" kern="0" spc="0" dirty="0">
                        <a:solidFill>
                          <a:srgbClr val="000000"/>
                        </a:solidFill>
                        <a:effectLst/>
                        <a:latin typeface="Trebuchet MS" panose="020B0603020202020204" pitchFamily="34" charset="0"/>
                      </a:endParaRPr>
                    </a:p>
                  </a:txBody>
                  <a:tcPr marL="64770" marR="64770" marT="17907" marB="17907" anchor="ctr"/>
                </a:tc>
                <a:tc>
                  <a:txBody>
                    <a:bodyPr/>
                    <a:lstStyle/>
                    <a:p>
                      <a:pPr marL="0" marR="0" indent="0" algn="just" fontAlgn="base" latinLnBrk="1">
                        <a:lnSpc>
                          <a:spcPct val="120000"/>
                        </a:lnSpc>
                        <a:spcBef>
                          <a:spcPts val="0"/>
                        </a:spcBef>
                        <a:spcAft>
                          <a:spcPts val="0"/>
                        </a:spcAft>
                      </a:pPr>
                      <a:r>
                        <a:rPr lang="en-US" sz="1400" dirty="0"/>
                        <a:t>Specifies the text direction. (Horizontal writing, vertical writing)</a:t>
                      </a:r>
                      <a:endParaRPr lang="ko-KR" altLang="en-US" sz="1400" kern="0" spc="0" dirty="0">
                        <a:solidFill>
                          <a:srgbClr val="000000"/>
                        </a:solidFill>
                        <a:effectLst/>
                        <a:latin typeface="Trebuchet MS" panose="020B0603020202020204" pitchFamily="34" charset="0"/>
                      </a:endParaRPr>
                    </a:p>
                  </a:txBody>
                  <a:tcPr marL="64770" marR="64770" marT="17907" marB="17907" anchor="ctr"/>
                </a:tc>
                <a:extLst>
                  <a:ext uri="{0D108BD9-81ED-4DB2-BD59-A6C34878D82A}">
                    <a16:rowId xmlns:a16="http://schemas.microsoft.com/office/drawing/2014/main" val="10002"/>
                  </a:ext>
                </a:extLst>
              </a:tr>
              <a:tr h="374442">
                <a:tc>
                  <a:txBody>
                    <a:bodyPr/>
                    <a:lstStyle/>
                    <a:p>
                      <a:pPr marL="0" marR="0" indent="0" algn="just" fontAlgn="base" latinLnBrk="1">
                        <a:lnSpc>
                          <a:spcPct val="120000"/>
                        </a:lnSpc>
                        <a:spcBef>
                          <a:spcPts val="0"/>
                        </a:spcBef>
                        <a:spcAft>
                          <a:spcPts val="0"/>
                        </a:spcAft>
                      </a:pPr>
                      <a:r>
                        <a:rPr lang="en-US" sz="1400" kern="0" spc="0" dirty="0">
                          <a:effectLst/>
                          <a:hlinkClick r:id="rId4"/>
                        </a:rPr>
                        <a:t>letter-spacing</a:t>
                      </a:r>
                      <a:endParaRPr lang="en-US" sz="1400" kern="0" spc="0" dirty="0">
                        <a:solidFill>
                          <a:srgbClr val="000000"/>
                        </a:solidFill>
                        <a:effectLst/>
                        <a:latin typeface="Trebuchet MS" panose="020B0603020202020204" pitchFamily="34" charset="0"/>
                      </a:endParaRPr>
                    </a:p>
                  </a:txBody>
                  <a:tcPr marL="64770" marR="64770" marT="17907" marB="17907" anchor="ctr"/>
                </a:tc>
                <a:tc>
                  <a:txBody>
                    <a:bodyPr/>
                    <a:lstStyle/>
                    <a:p>
                      <a:pPr marL="0" marR="0" indent="0" algn="just" fontAlgn="base" latinLnBrk="1">
                        <a:lnSpc>
                          <a:spcPct val="120000"/>
                        </a:lnSpc>
                        <a:spcBef>
                          <a:spcPts val="0"/>
                        </a:spcBef>
                        <a:spcAft>
                          <a:spcPts val="0"/>
                        </a:spcAft>
                      </a:pPr>
                      <a:r>
                        <a:rPr lang="en-US" sz="1400" dirty="0"/>
                        <a:t>Specify the spacing between characters.</a:t>
                      </a:r>
                      <a:endParaRPr lang="ko-KR" altLang="en-US" sz="1400" kern="0" spc="0" dirty="0">
                        <a:solidFill>
                          <a:srgbClr val="000000"/>
                        </a:solidFill>
                        <a:effectLst/>
                        <a:latin typeface="Trebuchet MS" panose="020B0603020202020204" pitchFamily="34" charset="0"/>
                      </a:endParaRPr>
                    </a:p>
                  </a:txBody>
                  <a:tcPr marL="64770" marR="64770" marT="17907" marB="17907" anchor="ctr"/>
                </a:tc>
                <a:extLst>
                  <a:ext uri="{0D108BD9-81ED-4DB2-BD59-A6C34878D82A}">
                    <a16:rowId xmlns:a16="http://schemas.microsoft.com/office/drawing/2014/main" val="10003"/>
                  </a:ext>
                </a:extLst>
              </a:tr>
              <a:tr h="374442">
                <a:tc>
                  <a:txBody>
                    <a:bodyPr/>
                    <a:lstStyle/>
                    <a:p>
                      <a:pPr marL="0" marR="0" indent="0" algn="just" fontAlgn="base" latinLnBrk="1">
                        <a:lnSpc>
                          <a:spcPct val="120000"/>
                        </a:lnSpc>
                        <a:spcBef>
                          <a:spcPts val="0"/>
                        </a:spcBef>
                        <a:spcAft>
                          <a:spcPts val="0"/>
                        </a:spcAft>
                      </a:pPr>
                      <a:r>
                        <a:rPr lang="en-US" sz="1400" kern="0" spc="0" dirty="0">
                          <a:effectLst/>
                          <a:hlinkClick r:id="rId5"/>
                        </a:rPr>
                        <a:t>line-height</a:t>
                      </a:r>
                      <a:endParaRPr lang="en-US" sz="1400" kern="0" spc="0" dirty="0">
                        <a:solidFill>
                          <a:srgbClr val="000000"/>
                        </a:solidFill>
                        <a:effectLst/>
                        <a:latin typeface="Trebuchet MS" panose="020B0603020202020204" pitchFamily="34" charset="0"/>
                      </a:endParaRPr>
                    </a:p>
                  </a:txBody>
                  <a:tcPr marL="64770" marR="64770" marT="17907" marB="17907" anchor="ctr"/>
                </a:tc>
                <a:tc>
                  <a:txBody>
                    <a:bodyPr/>
                    <a:lstStyle/>
                    <a:p>
                      <a:pPr marL="0" marR="0" indent="0" algn="just" fontAlgn="base" latinLnBrk="1">
                        <a:lnSpc>
                          <a:spcPct val="120000"/>
                        </a:lnSpc>
                        <a:spcBef>
                          <a:spcPts val="0"/>
                        </a:spcBef>
                        <a:spcAft>
                          <a:spcPts val="0"/>
                        </a:spcAft>
                      </a:pPr>
                      <a:r>
                        <a:rPr lang="en-US" sz="1400" dirty="0"/>
                        <a:t>Specifies the height of the text line</a:t>
                      </a:r>
                      <a:r>
                        <a:rPr lang="en-US" altLang="ko-KR" sz="1400" kern="0" spc="0" dirty="0">
                          <a:effectLst/>
                        </a:rPr>
                        <a:t>.</a:t>
                      </a:r>
                      <a:endParaRPr lang="ko-KR" altLang="en-US" sz="1400" kern="0" spc="0" dirty="0">
                        <a:solidFill>
                          <a:srgbClr val="000000"/>
                        </a:solidFill>
                        <a:effectLst/>
                        <a:latin typeface="Trebuchet MS" panose="020B0603020202020204" pitchFamily="34" charset="0"/>
                      </a:endParaRPr>
                    </a:p>
                  </a:txBody>
                  <a:tcPr marL="64770" marR="64770" marT="17907" marB="17907" anchor="ctr"/>
                </a:tc>
                <a:extLst>
                  <a:ext uri="{0D108BD9-81ED-4DB2-BD59-A6C34878D82A}">
                    <a16:rowId xmlns:a16="http://schemas.microsoft.com/office/drawing/2014/main" val="10004"/>
                  </a:ext>
                </a:extLst>
              </a:tr>
              <a:tr h="374442">
                <a:tc>
                  <a:txBody>
                    <a:bodyPr/>
                    <a:lstStyle/>
                    <a:p>
                      <a:pPr marL="0" marR="0" indent="0" algn="just" fontAlgn="base" latinLnBrk="1">
                        <a:lnSpc>
                          <a:spcPct val="120000"/>
                        </a:lnSpc>
                        <a:spcBef>
                          <a:spcPts val="0"/>
                        </a:spcBef>
                        <a:spcAft>
                          <a:spcPts val="0"/>
                        </a:spcAft>
                      </a:pPr>
                      <a:r>
                        <a:rPr lang="en-US" sz="1400" kern="0" spc="0" dirty="0">
                          <a:effectLst/>
                          <a:hlinkClick r:id="rId6"/>
                        </a:rPr>
                        <a:t>text-align</a:t>
                      </a:r>
                      <a:endParaRPr lang="en-US" sz="1400" kern="0" spc="0" dirty="0">
                        <a:solidFill>
                          <a:srgbClr val="000000"/>
                        </a:solidFill>
                        <a:effectLst/>
                        <a:latin typeface="Trebuchet MS" panose="020B0603020202020204" pitchFamily="34" charset="0"/>
                      </a:endParaRPr>
                    </a:p>
                  </a:txBody>
                  <a:tcPr marL="64770" marR="64770" marT="17907" marB="17907" anchor="ctr"/>
                </a:tc>
                <a:tc>
                  <a:txBody>
                    <a:bodyPr/>
                    <a:lstStyle/>
                    <a:p>
                      <a:pPr marL="0" marR="0" indent="0" algn="just" fontAlgn="base" latinLnBrk="1">
                        <a:lnSpc>
                          <a:spcPct val="120000"/>
                        </a:lnSpc>
                        <a:spcBef>
                          <a:spcPts val="0"/>
                        </a:spcBef>
                        <a:spcAft>
                          <a:spcPts val="0"/>
                        </a:spcAft>
                      </a:pPr>
                      <a:r>
                        <a:rPr lang="en-US" sz="1400" dirty="0"/>
                        <a:t>Specifies the horizontal alignment of the text.</a:t>
                      </a:r>
                      <a:endParaRPr lang="ko-KR" altLang="en-US" sz="1400" kern="0" spc="0" dirty="0">
                        <a:solidFill>
                          <a:srgbClr val="000000"/>
                        </a:solidFill>
                        <a:effectLst/>
                        <a:latin typeface="Trebuchet MS" panose="020B0603020202020204" pitchFamily="34" charset="0"/>
                      </a:endParaRPr>
                    </a:p>
                  </a:txBody>
                  <a:tcPr marL="64770" marR="64770" marT="17907" marB="17907" anchor="ctr"/>
                </a:tc>
                <a:extLst>
                  <a:ext uri="{0D108BD9-81ED-4DB2-BD59-A6C34878D82A}">
                    <a16:rowId xmlns:a16="http://schemas.microsoft.com/office/drawing/2014/main" val="10005"/>
                  </a:ext>
                </a:extLst>
              </a:tr>
              <a:tr h="374442">
                <a:tc>
                  <a:txBody>
                    <a:bodyPr/>
                    <a:lstStyle/>
                    <a:p>
                      <a:pPr marL="0" marR="0" indent="0" algn="just" fontAlgn="base" latinLnBrk="1">
                        <a:lnSpc>
                          <a:spcPct val="120000"/>
                        </a:lnSpc>
                        <a:spcBef>
                          <a:spcPts val="0"/>
                        </a:spcBef>
                        <a:spcAft>
                          <a:spcPts val="0"/>
                        </a:spcAft>
                      </a:pPr>
                      <a:r>
                        <a:rPr lang="en-US" sz="1400" kern="0" spc="0" dirty="0">
                          <a:effectLst/>
                          <a:hlinkClick r:id="rId7"/>
                        </a:rPr>
                        <a:t>text-decoration</a:t>
                      </a:r>
                      <a:endParaRPr lang="en-US" sz="1400" kern="0" spc="0" dirty="0">
                        <a:solidFill>
                          <a:srgbClr val="000000"/>
                        </a:solidFill>
                        <a:effectLst/>
                        <a:latin typeface="Trebuchet MS" panose="020B0603020202020204" pitchFamily="34" charset="0"/>
                      </a:endParaRPr>
                    </a:p>
                  </a:txBody>
                  <a:tcPr marL="64770" marR="64770" marT="17907" marB="17907" anchor="ctr"/>
                </a:tc>
                <a:tc>
                  <a:txBody>
                    <a:bodyPr/>
                    <a:lstStyle/>
                    <a:p>
                      <a:pPr marL="0" marR="0" indent="0" algn="just" fontAlgn="base" latinLnBrk="1">
                        <a:lnSpc>
                          <a:spcPct val="120000"/>
                        </a:lnSpc>
                        <a:spcBef>
                          <a:spcPts val="0"/>
                        </a:spcBef>
                        <a:spcAft>
                          <a:spcPts val="0"/>
                        </a:spcAft>
                      </a:pPr>
                      <a:r>
                        <a:rPr lang="en-US" sz="1400" dirty="0"/>
                        <a:t>Specify text decoration</a:t>
                      </a:r>
                      <a:r>
                        <a:rPr lang="en-US" altLang="ko-KR" sz="1400" kern="0" spc="0" dirty="0">
                          <a:effectLst/>
                        </a:rPr>
                        <a:t>. </a:t>
                      </a:r>
                      <a:endParaRPr lang="ko-KR" altLang="en-US" sz="1400" kern="0" spc="0" dirty="0">
                        <a:solidFill>
                          <a:srgbClr val="000000"/>
                        </a:solidFill>
                        <a:effectLst/>
                        <a:latin typeface="Trebuchet MS" panose="020B0603020202020204" pitchFamily="34" charset="0"/>
                      </a:endParaRPr>
                    </a:p>
                  </a:txBody>
                  <a:tcPr marL="64770" marR="64770" marT="17907" marB="17907" anchor="ctr"/>
                </a:tc>
                <a:extLst>
                  <a:ext uri="{0D108BD9-81ED-4DB2-BD59-A6C34878D82A}">
                    <a16:rowId xmlns:a16="http://schemas.microsoft.com/office/drawing/2014/main" val="10006"/>
                  </a:ext>
                </a:extLst>
              </a:tr>
              <a:tr h="374442">
                <a:tc>
                  <a:txBody>
                    <a:bodyPr/>
                    <a:lstStyle/>
                    <a:p>
                      <a:pPr marL="0" marR="0" indent="0" algn="just" fontAlgn="base" latinLnBrk="1">
                        <a:lnSpc>
                          <a:spcPct val="120000"/>
                        </a:lnSpc>
                        <a:spcBef>
                          <a:spcPts val="0"/>
                        </a:spcBef>
                        <a:spcAft>
                          <a:spcPts val="0"/>
                        </a:spcAft>
                      </a:pPr>
                      <a:r>
                        <a:rPr lang="en-US" sz="1400" kern="0" spc="0" dirty="0">
                          <a:effectLst/>
                          <a:hlinkClick r:id="rId8"/>
                        </a:rPr>
                        <a:t>text-indent</a:t>
                      </a:r>
                      <a:endParaRPr lang="en-US" sz="1400" kern="0" spc="0" dirty="0">
                        <a:solidFill>
                          <a:srgbClr val="000000"/>
                        </a:solidFill>
                        <a:effectLst/>
                        <a:latin typeface="Trebuchet MS" panose="020B0603020202020204" pitchFamily="34" charset="0"/>
                      </a:endParaRPr>
                    </a:p>
                  </a:txBody>
                  <a:tcPr marL="64770" marR="64770" marT="17907" marB="17907" anchor="ctr"/>
                </a:tc>
                <a:tc>
                  <a:txBody>
                    <a:bodyPr/>
                    <a:lstStyle/>
                    <a:p>
                      <a:pPr marL="0" marR="0" indent="0" algn="just" fontAlgn="base" latinLnBrk="1">
                        <a:lnSpc>
                          <a:spcPct val="120000"/>
                        </a:lnSpc>
                        <a:spcBef>
                          <a:spcPts val="0"/>
                        </a:spcBef>
                        <a:spcAft>
                          <a:spcPts val="0"/>
                        </a:spcAft>
                      </a:pPr>
                      <a:r>
                        <a:rPr lang="en-US" sz="1400" dirty="0"/>
                        <a:t>Specifies the indentation of the text.</a:t>
                      </a:r>
                      <a:endParaRPr lang="ko-KR" altLang="en-US" sz="1400" kern="0" spc="0" dirty="0">
                        <a:solidFill>
                          <a:srgbClr val="000000"/>
                        </a:solidFill>
                        <a:effectLst/>
                        <a:latin typeface="Trebuchet MS" panose="020B0603020202020204" pitchFamily="34" charset="0"/>
                      </a:endParaRPr>
                    </a:p>
                  </a:txBody>
                  <a:tcPr marL="64770" marR="64770" marT="17907" marB="17907" anchor="ctr"/>
                </a:tc>
                <a:extLst>
                  <a:ext uri="{0D108BD9-81ED-4DB2-BD59-A6C34878D82A}">
                    <a16:rowId xmlns:a16="http://schemas.microsoft.com/office/drawing/2014/main" val="10007"/>
                  </a:ext>
                </a:extLst>
              </a:tr>
              <a:tr h="374442">
                <a:tc>
                  <a:txBody>
                    <a:bodyPr/>
                    <a:lstStyle/>
                    <a:p>
                      <a:pPr marL="0" marR="0" indent="0" algn="just" defTabSz="914400" rtl="0" eaLnBrk="1" fontAlgn="base" latinLnBrk="1" hangingPunct="1">
                        <a:lnSpc>
                          <a:spcPct val="120000"/>
                        </a:lnSpc>
                        <a:spcBef>
                          <a:spcPts val="0"/>
                        </a:spcBef>
                        <a:spcAft>
                          <a:spcPts val="0"/>
                        </a:spcAft>
                      </a:pPr>
                      <a:r>
                        <a:rPr lang="en-US" sz="1400" kern="0" spc="0" dirty="0">
                          <a:effectLst/>
                        </a:rPr>
                        <a:t>text-shadow</a:t>
                      </a:r>
                      <a:endParaRPr lang="en-US" sz="1400" kern="0" spc="0" dirty="0">
                        <a:solidFill>
                          <a:schemeClr val="dk1"/>
                        </a:solidFill>
                        <a:effectLst/>
                        <a:latin typeface="+mn-lt"/>
                        <a:ea typeface="+mn-ea"/>
                        <a:cs typeface="+mn-cs"/>
                      </a:endParaRPr>
                    </a:p>
                  </a:txBody>
                  <a:tcPr marL="64770" marR="64770" marT="17907" marB="17907" anchor="ctr"/>
                </a:tc>
                <a:tc>
                  <a:txBody>
                    <a:bodyPr/>
                    <a:lstStyle/>
                    <a:p>
                      <a:pPr marL="0" marR="0" indent="0" algn="just" fontAlgn="base" latinLnBrk="1">
                        <a:lnSpc>
                          <a:spcPct val="120000"/>
                        </a:lnSpc>
                        <a:spcBef>
                          <a:spcPts val="0"/>
                        </a:spcBef>
                        <a:spcAft>
                          <a:spcPts val="0"/>
                        </a:spcAft>
                      </a:pPr>
                      <a:r>
                        <a:rPr lang="en-US" sz="1400" dirty="0"/>
                        <a:t>Specify a shadow effect</a:t>
                      </a:r>
                      <a:r>
                        <a:rPr lang="en-US" altLang="ko-KR" sz="1400" kern="0" spc="0" dirty="0">
                          <a:effectLst/>
                        </a:rPr>
                        <a:t>. </a:t>
                      </a:r>
                      <a:endParaRPr lang="ko-KR" altLang="en-US" sz="1400" kern="0" spc="0" dirty="0">
                        <a:solidFill>
                          <a:srgbClr val="000000"/>
                        </a:solidFill>
                        <a:effectLst/>
                        <a:latin typeface="Trebuchet MS" panose="020B0603020202020204" pitchFamily="34" charset="0"/>
                      </a:endParaRPr>
                    </a:p>
                  </a:txBody>
                  <a:tcPr marL="64770" marR="64770" marT="17907" marB="17907" anchor="ctr"/>
                </a:tc>
                <a:extLst>
                  <a:ext uri="{0D108BD9-81ED-4DB2-BD59-A6C34878D82A}">
                    <a16:rowId xmlns:a16="http://schemas.microsoft.com/office/drawing/2014/main" val="10008"/>
                  </a:ext>
                </a:extLst>
              </a:tr>
              <a:tr h="374442">
                <a:tc>
                  <a:txBody>
                    <a:bodyPr/>
                    <a:lstStyle/>
                    <a:p>
                      <a:pPr marL="0" marR="0" indent="0" algn="just" fontAlgn="base" latinLnBrk="1">
                        <a:lnSpc>
                          <a:spcPct val="120000"/>
                        </a:lnSpc>
                        <a:spcBef>
                          <a:spcPts val="0"/>
                        </a:spcBef>
                        <a:spcAft>
                          <a:spcPts val="0"/>
                        </a:spcAft>
                      </a:pPr>
                      <a:r>
                        <a:rPr lang="en-US" sz="1400" kern="0" spc="0" dirty="0">
                          <a:effectLst/>
                          <a:hlinkClick r:id="rId9"/>
                        </a:rPr>
                        <a:t>text-transform</a:t>
                      </a:r>
                      <a:endParaRPr lang="en-US" sz="1400" kern="0" spc="0" dirty="0">
                        <a:solidFill>
                          <a:srgbClr val="000000"/>
                        </a:solidFill>
                        <a:effectLst/>
                        <a:latin typeface="Trebuchet MS" panose="020B0603020202020204" pitchFamily="34" charset="0"/>
                      </a:endParaRPr>
                    </a:p>
                  </a:txBody>
                  <a:tcPr marL="64770" marR="64770" marT="17907" marB="17907" anchor="ctr"/>
                </a:tc>
                <a:tc>
                  <a:txBody>
                    <a:bodyPr/>
                    <a:lstStyle/>
                    <a:p>
                      <a:pPr marL="0" marR="0" indent="0" algn="just" fontAlgn="base" latinLnBrk="1">
                        <a:lnSpc>
                          <a:spcPct val="120000"/>
                        </a:lnSpc>
                        <a:spcBef>
                          <a:spcPts val="0"/>
                        </a:spcBef>
                        <a:spcAft>
                          <a:spcPts val="0"/>
                        </a:spcAft>
                      </a:pPr>
                      <a:r>
                        <a:rPr lang="en-US" sz="1400" dirty="0"/>
                        <a:t>Specifies case conversion.</a:t>
                      </a:r>
                      <a:endParaRPr lang="ko-KR" altLang="en-US" sz="1400" kern="0" spc="0" dirty="0">
                        <a:solidFill>
                          <a:srgbClr val="000000"/>
                        </a:solidFill>
                        <a:effectLst/>
                        <a:latin typeface="Trebuchet MS" panose="020B0603020202020204" pitchFamily="34" charset="0"/>
                      </a:endParaRPr>
                    </a:p>
                  </a:txBody>
                  <a:tcPr marL="64770" marR="64770" marT="17907" marB="17907" anchor="ctr"/>
                </a:tc>
                <a:extLst>
                  <a:ext uri="{0D108BD9-81ED-4DB2-BD59-A6C34878D82A}">
                    <a16:rowId xmlns:a16="http://schemas.microsoft.com/office/drawing/2014/main" val="10009"/>
                  </a:ext>
                </a:extLst>
              </a:tr>
            </a:tbl>
          </a:graphicData>
        </a:graphic>
      </p:graphicFrame>
      <p:sp>
        <p:nvSpPr>
          <p:cNvPr id="6" name="내용 개체 틀 2"/>
          <p:cNvSpPr txBox="1">
            <a:spLocks/>
          </p:cNvSpPr>
          <p:nvPr/>
        </p:nvSpPr>
        <p:spPr>
          <a:xfrm>
            <a:off x="457200" y="1196752"/>
            <a:ext cx="8229600" cy="5328592"/>
          </a:xfrm>
          <a:prstGeom prst="rect">
            <a:avLst/>
          </a:prstGeom>
        </p:spPr>
        <p:txBody>
          <a:bodyPr vert="horz" lIns="91440" tIns="45720" rIns="91440" bIns="45720" rtlCol="0">
            <a:normAutofit/>
          </a:bodyPr>
          <a:lstStyle>
            <a:lvl1pPr marL="342900" indent="-342900" algn="just" defTabSz="914400" rtl="0" eaLnBrk="1" latinLnBrk="0" hangingPunct="1">
              <a:lnSpc>
                <a:spcPct val="150000"/>
              </a:lnSpc>
              <a:spcBef>
                <a:spcPts val="0"/>
              </a:spcBef>
              <a:buFont typeface="Wingdings" pitchFamily="2" charset="2"/>
              <a:buChar char="v"/>
              <a:defRPr sz="2000" kern="1200" baseline="0">
                <a:solidFill>
                  <a:schemeClr val="tx1"/>
                </a:solidFill>
                <a:latin typeface="Tahoma" panose="020B0604030504040204" pitchFamily="34" charset="0"/>
                <a:ea typeface="맑은 고딕" panose="020B0503020000020004" pitchFamily="50" charset="-127"/>
                <a:cs typeface="+mn-cs"/>
              </a:defRPr>
            </a:lvl1pPr>
            <a:lvl2pPr marL="742950" indent="-285750" algn="just" defTabSz="914400" rtl="0" eaLnBrk="1" latinLnBrk="0" hangingPunct="1">
              <a:lnSpc>
                <a:spcPct val="150000"/>
              </a:lnSpc>
              <a:spcBef>
                <a:spcPts val="0"/>
              </a:spcBef>
              <a:buFont typeface="Wingdings" pitchFamily="2" charset="2"/>
              <a:buChar char="§"/>
              <a:defRPr sz="1800" kern="1200" baseline="0">
                <a:solidFill>
                  <a:schemeClr val="tx1"/>
                </a:solidFill>
                <a:latin typeface="Tahoma" panose="020B0604030504040204" pitchFamily="34" charset="0"/>
                <a:ea typeface="맑은 고딕" panose="020B0503020000020004" pitchFamily="50" charset="-127"/>
                <a:cs typeface="+mn-cs"/>
              </a:defRPr>
            </a:lvl2pPr>
            <a:lvl3pPr marL="1143000" indent="-228600" algn="just" defTabSz="914400" rtl="0" eaLnBrk="1" latinLnBrk="0" hangingPunct="1">
              <a:lnSpc>
                <a:spcPct val="150000"/>
              </a:lnSpc>
              <a:spcBef>
                <a:spcPts val="0"/>
              </a:spcBef>
              <a:buFont typeface="Arial" pitchFamily="34" charset="0"/>
              <a:buChar char="•"/>
              <a:defRPr sz="1800" kern="1200" baseline="0">
                <a:solidFill>
                  <a:schemeClr val="tx1"/>
                </a:solidFill>
                <a:latin typeface="Tahoma" panose="020B0604030504040204" pitchFamily="34" charset="0"/>
                <a:ea typeface="맑은 고딕" panose="020B0503020000020004" pitchFamily="50" charset="-127"/>
                <a:cs typeface="+mn-cs"/>
              </a:defRPr>
            </a:lvl3pPr>
            <a:lvl4pPr marL="1600200" indent="-228600" algn="just" defTabSz="914400" rtl="0" eaLnBrk="1" latinLnBrk="0" hangingPunct="1">
              <a:lnSpc>
                <a:spcPct val="150000"/>
              </a:lnSpc>
              <a:spcBef>
                <a:spcPts val="0"/>
              </a:spcBef>
              <a:buFont typeface="Arial" pitchFamily="34" charset="0"/>
              <a:buChar char="–"/>
              <a:defRPr sz="1600" kern="1200" baseline="0">
                <a:solidFill>
                  <a:schemeClr val="tx1"/>
                </a:solidFill>
                <a:latin typeface="Tahoma" panose="020B0604030504040204" pitchFamily="34" charset="0"/>
                <a:ea typeface="맑은 고딕" panose="020B0503020000020004" pitchFamily="50" charset="-127"/>
                <a:cs typeface="+mn-cs"/>
              </a:defRPr>
            </a:lvl4pPr>
            <a:lvl5pPr marL="2057400" indent="-228600" algn="just" defTabSz="914400" rtl="0" eaLnBrk="1" latinLnBrk="0" hangingPunct="1">
              <a:lnSpc>
                <a:spcPct val="150000"/>
              </a:lnSpc>
              <a:spcBef>
                <a:spcPts val="0"/>
              </a:spcBef>
              <a:buFont typeface="Arial" pitchFamily="34" charset="0"/>
              <a:buChar char="»"/>
              <a:defRPr sz="1600" kern="1200" baseline="0">
                <a:solidFill>
                  <a:schemeClr val="tx1"/>
                </a:solidFill>
                <a:latin typeface="Tahoma" panose="020B0604030504040204" pitchFamily="34" charset="0"/>
                <a:ea typeface="맑은 고딕" panose="020B0503020000020004" pitchFamily="50" charset="-127"/>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t>CSS text</a:t>
            </a:r>
          </a:p>
          <a:p>
            <a:pPr lvl="1"/>
            <a:r>
              <a:rPr lang="en-US" altLang="ko-KR" dirty="0"/>
              <a:t>Used to define the various effects for text</a:t>
            </a:r>
          </a:p>
        </p:txBody>
      </p:sp>
    </p:spTree>
    <p:extLst>
      <p:ext uri="{BB962C8B-B14F-4D97-AF65-F5344CB8AC3E}">
        <p14:creationId xmlns:p14="http://schemas.microsoft.com/office/powerpoint/2010/main" val="2473880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 Basics</a:t>
            </a:r>
            <a:endParaRPr lang="ko-KR" altLang="en-US" dirty="0"/>
          </a:p>
        </p:txBody>
      </p:sp>
      <p:sp>
        <p:nvSpPr>
          <p:cNvPr id="3" name="내용 개체 틀 2"/>
          <p:cNvSpPr>
            <a:spLocks noGrp="1"/>
          </p:cNvSpPr>
          <p:nvPr>
            <p:ph idx="1"/>
          </p:nvPr>
        </p:nvSpPr>
        <p:spPr/>
        <p:txBody>
          <a:bodyPr/>
          <a:lstStyle/>
          <a:p>
            <a:r>
              <a:rPr lang="en-US" altLang="ko-KR" dirty="0"/>
              <a:t>Web Development</a:t>
            </a:r>
          </a:p>
          <a:p>
            <a:pPr lvl="1"/>
            <a:r>
              <a:rPr lang="en-US" altLang="ko-KR" dirty="0"/>
              <a:t>Website structure -&gt; HTML</a:t>
            </a:r>
          </a:p>
          <a:p>
            <a:pPr lvl="1"/>
            <a:r>
              <a:rPr lang="en-US" altLang="ko-KR" dirty="0"/>
              <a:t>Website style -&gt;CSS</a:t>
            </a:r>
            <a:endParaRPr lang="ko-KR" altLang="en-US" dirty="0"/>
          </a:p>
        </p:txBody>
      </p:sp>
      <p:pic>
        <p:nvPicPr>
          <p:cNvPr id="4" name="그림 3"/>
          <p:cNvPicPr>
            <a:picLocks noChangeAspect="1"/>
          </p:cNvPicPr>
          <p:nvPr/>
        </p:nvPicPr>
        <p:blipFill>
          <a:blip r:embed="rId3"/>
          <a:stretch>
            <a:fillRect/>
          </a:stretch>
        </p:blipFill>
        <p:spPr>
          <a:xfrm>
            <a:off x="1676400" y="3068960"/>
            <a:ext cx="5791200" cy="2905125"/>
          </a:xfrm>
          <a:prstGeom prst="rect">
            <a:avLst/>
          </a:prstGeom>
        </p:spPr>
      </p:pic>
      <p:sp>
        <p:nvSpPr>
          <p:cNvPr id="5" name="직사각형 4"/>
          <p:cNvSpPr/>
          <p:nvPr/>
        </p:nvSpPr>
        <p:spPr>
          <a:xfrm>
            <a:off x="1547664" y="3068960"/>
            <a:ext cx="2160240" cy="2905125"/>
          </a:xfrm>
          <a:prstGeom prst="rect">
            <a:avLst/>
          </a:prstGeom>
          <a:solidFill>
            <a:schemeClr val="accent2">
              <a:alpha val="5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159333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a:t>
            </a:r>
            <a:r>
              <a:rPr lang="ko-KR" altLang="en-US" dirty="0"/>
              <a:t> </a:t>
            </a:r>
            <a:r>
              <a:rPr lang="en-US" altLang="ko-KR" dirty="0"/>
              <a:t>properties</a:t>
            </a:r>
            <a:endParaRPr lang="ko-KR" altLang="en-US" dirty="0"/>
          </a:p>
        </p:txBody>
      </p:sp>
      <p:sp>
        <p:nvSpPr>
          <p:cNvPr id="4" name="내용 개체 틀 2"/>
          <p:cNvSpPr txBox="1">
            <a:spLocks/>
          </p:cNvSpPr>
          <p:nvPr/>
        </p:nvSpPr>
        <p:spPr bwMode="auto">
          <a:xfrm>
            <a:off x="457200" y="2369591"/>
            <a:ext cx="8229600" cy="4371777"/>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fontAlgn="base" latinLnBrk="1">
              <a:spcBef>
                <a:spcPct val="20000"/>
              </a:spcBef>
              <a:spcAft>
                <a:spcPct val="0"/>
              </a:spcAft>
              <a:buClr>
                <a:schemeClr val="folHlink"/>
              </a:buClr>
              <a:buFont typeface="Symbol" pitchFamily="18" charset="2"/>
              <a:buChar char="·"/>
              <a:defRPr kumimoji="1" sz="2000">
                <a:solidFill>
                  <a:schemeClr val="tx1"/>
                </a:solidFill>
                <a:latin typeface="Century Schoolbook" panose="02040604050505020304" pitchFamily="18" charset="0"/>
                <a:ea typeface="+mn-ea"/>
                <a:cs typeface="+mn-cs"/>
              </a:defRPr>
            </a:lvl1pPr>
            <a:lvl2pPr marL="742950" indent="-285750" algn="l" rtl="0" fontAlgn="base" latinLnBrk="1">
              <a:spcBef>
                <a:spcPct val="20000"/>
              </a:spcBef>
              <a:spcAft>
                <a:spcPct val="0"/>
              </a:spcAft>
              <a:buClr>
                <a:schemeClr val="bg2"/>
              </a:buClr>
              <a:buFont typeface="Symbol" pitchFamily="18" charset="2"/>
              <a:buChar char="·"/>
              <a:defRPr kumimoji="1" sz="2000">
                <a:solidFill>
                  <a:schemeClr val="tx1"/>
                </a:solidFill>
                <a:latin typeface="Century Schoolbook" panose="02040604050505020304" pitchFamily="18" charset="0"/>
                <a:ea typeface="+mn-ea"/>
              </a:defRPr>
            </a:lvl2pPr>
            <a:lvl3pPr marL="1143000" indent="-228600" algn="l" rtl="0" fontAlgn="base" latinLnBrk="1">
              <a:spcBef>
                <a:spcPct val="20000"/>
              </a:spcBef>
              <a:spcAft>
                <a:spcPct val="0"/>
              </a:spcAft>
              <a:buClr>
                <a:schemeClr val="hlink"/>
              </a:buClr>
              <a:buFont typeface="Symbol" pitchFamily="18" charset="2"/>
              <a:buChar char="·"/>
              <a:defRPr kumimoji="1">
                <a:solidFill>
                  <a:schemeClr val="tx1"/>
                </a:solidFill>
                <a:latin typeface="Century Schoolbook" panose="02040604050505020304" pitchFamily="18" charset="0"/>
                <a:ea typeface="+mn-ea"/>
              </a:defRPr>
            </a:lvl3pPr>
            <a:lvl4pPr marL="1600200" indent="-228600" algn="l" rtl="0" fontAlgn="base" latinLnBrk="1">
              <a:spcBef>
                <a:spcPct val="20000"/>
              </a:spcBef>
              <a:spcAft>
                <a:spcPct val="0"/>
              </a:spcAft>
              <a:buClr>
                <a:schemeClr val="hlink"/>
              </a:buClr>
              <a:buFont typeface="Symbol" pitchFamily="18" charset="2"/>
              <a:buChar char="·"/>
              <a:defRPr kumimoji="1" sz="1600">
                <a:solidFill>
                  <a:schemeClr val="tx1"/>
                </a:solidFill>
                <a:latin typeface="Century Schoolbook" panose="02040604050505020304" pitchFamily="18" charset="0"/>
                <a:ea typeface="+mn-ea"/>
              </a:defRPr>
            </a:lvl4pPr>
            <a:lvl5pPr marL="20574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Century Schoolbook" panose="02040604050505020304" pitchFamily="18" charset="0"/>
                <a:ea typeface="+mn-ea"/>
              </a:defRPr>
            </a:lvl5pPr>
            <a:lvl6pPr marL="25146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6pPr>
            <a:lvl7pPr marL="29718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7pPr>
            <a:lvl8pPr marL="34290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8pPr>
            <a:lvl9pPr marL="38862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9pPr>
          </a:lstStyle>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a:t>
            </a:r>
            <a:r>
              <a:rPr lang="en-US" altLang="ko-KR" sz="1600" dirty="0" err="1">
                <a:solidFill>
                  <a:schemeClr val="dk1"/>
                </a:solidFill>
                <a:latin typeface="+mn-lt"/>
              </a:rPr>
              <a:t>DOCTYPE</a:t>
            </a:r>
            <a:r>
              <a:rPr lang="en-US" altLang="ko-KR" sz="1600" dirty="0">
                <a:solidFill>
                  <a:schemeClr val="dk1"/>
                </a:solidFill>
                <a:latin typeface="+mn-lt"/>
              </a:rPr>
              <a:t> html&gt;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&lt;html&gt;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&lt;head&gt;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&lt;style&gt;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h1 {          </a:t>
            </a:r>
            <a:r>
              <a:rPr lang="en-US" altLang="ko-KR" sz="1600" dirty="0">
                <a:solidFill>
                  <a:srgbClr val="FF0000"/>
                </a:solidFill>
                <a:latin typeface="+mn-lt"/>
              </a:rPr>
              <a:t>text-align: </a:t>
            </a:r>
            <a:r>
              <a:rPr lang="en-US" altLang="ko-KR" sz="1600" dirty="0">
                <a:solidFill>
                  <a:srgbClr val="0000FF"/>
                </a:solidFill>
                <a:latin typeface="+mn-lt"/>
              </a:rPr>
              <a:t>center;</a:t>
            </a:r>
            <a:r>
              <a:rPr lang="en-US" altLang="ko-KR" sz="1600" dirty="0">
                <a:solidFill>
                  <a:schemeClr val="dk1"/>
                </a:solidFill>
                <a:latin typeface="+mn-lt"/>
              </a:rPr>
              <a:t>       </a:t>
            </a:r>
            <a:r>
              <a:rPr lang="en-US" altLang="ko-KR" sz="1600" dirty="0">
                <a:solidFill>
                  <a:srgbClr val="FF0000"/>
                </a:solidFill>
                <a:latin typeface="+mn-lt"/>
              </a:rPr>
              <a:t>color:</a:t>
            </a:r>
            <a:r>
              <a:rPr lang="en-US" altLang="ko-KR" sz="1600" dirty="0">
                <a:solidFill>
                  <a:schemeClr val="dk1"/>
                </a:solidFill>
                <a:latin typeface="+mn-lt"/>
              </a:rPr>
              <a:t> </a:t>
            </a:r>
            <a:r>
              <a:rPr lang="en-US" altLang="ko-KR" sz="1600" dirty="0">
                <a:solidFill>
                  <a:srgbClr val="0000FF"/>
                </a:solidFill>
                <a:latin typeface="+mn-lt"/>
              </a:rPr>
              <a:t>red;</a:t>
            </a:r>
            <a:r>
              <a:rPr lang="en-US" altLang="ko-KR" sz="1600" dirty="0">
                <a:solidFill>
                  <a:schemeClr val="dk1"/>
                </a:solidFill>
                <a:latin typeface="+mn-lt"/>
              </a:rPr>
              <a:t>         }  // center alignment</a:t>
            </a:r>
            <a:endParaRPr lang="ko-KR" altLang="en-US" sz="1600" dirty="0">
              <a:solidFill>
                <a:schemeClr val="dk1"/>
              </a:solidFill>
              <a:latin typeface="+mn-lt"/>
            </a:endParaRPr>
          </a:p>
          <a:p>
            <a:pPr marL="0" indent="0">
              <a:lnSpc>
                <a:spcPct val="110000"/>
              </a:lnSpc>
              <a:spcBef>
                <a:spcPts val="0"/>
              </a:spcBef>
              <a:spcAft>
                <a:spcPts val="0"/>
              </a:spcAft>
              <a:buNone/>
              <a:tabLst>
                <a:tab pos="254000" algn="l"/>
                <a:tab pos="254000" algn="l"/>
              </a:tabLst>
            </a:pPr>
            <a:r>
              <a:rPr lang="ko-KR" altLang="en-US" sz="1600" dirty="0">
                <a:solidFill>
                  <a:schemeClr val="dk1"/>
                </a:solidFill>
                <a:latin typeface="+mn-lt"/>
              </a:rPr>
              <a:t>        </a:t>
            </a:r>
            <a:r>
              <a:rPr lang="en-US" altLang="ko-KR" sz="1600" dirty="0" err="1">
                <a:solidFill>
                  <a:schemeClr val="dk1"/>
                </a:solidFill>
                <a:latin typeface="+mn-lt"/>
              </a:rPr>
              <a:t>p.date</a:t>
            </a:r>
            <a:r>
              <a:rPr lang="en-US" altLang="ko-KR" sz="1600" dirty="0">
                <a:solidFill>
                  <a:schemeClr val="dk1"/>
                </a:solidFill>
                <a:latin typeface="+mn-lt"/>
              </a:rPr>
              <a:t> {      </a:t>
            </a:r>
            <a:r>
              <a:rPr lang="en-US" altLang="ko-KR" sz="1600" dirty="0">
                <a:solidFill>
                  <a:srgbClr val="FF0000"/>
                </a:solidFill>
                <a:latin typeface="+mn-lt"/>
              </a:rPr>
              <a:t>text-align: </a:t>
            </a:r>
            <a:r>
              <a:rPr lang="en-US" altLang="ko-KR" sz="1600" dirty="0">
                <a:solidFill>
                  <a:srgbClr val="0000FF"/>
                </a:solidFill>
                <a:latin typeface="+mn-lt"/>
              </a:rPr>
              <a:t>right;</a:t>
            </a:r>
            <a:r>
              <a:rPr lang="en-US" altLang="ko-KR" sz="1600" dirty="0">
                <a:solidFill>
                  <a:schemeClr val="dk1"/>
                </a:solidFill>
                <a:latin typeface="+mn-lt"/>
              </a:rPr>
              <a:t>        </a:t>
            </a:r>
            <a:r>
              <a:rPr lang="en-US" altLang="ko-KR" sz="1600" dirty="0">
                <a:solidFill>
                  <a:srgbClr val="FF0000"/>
                </a:solidFill>
                <a:latin typeface="+mn-lt"/>
              </a:rPr>
              <a:t>color: </a:t>
            </a:r>
            <a:r>
              <a:rPr lang="en-US" altLang="ko-KR" sz="1600" dirty="0">
                <a:solidFill>
                  <a:srgbClr val="0000FF"/>
                </a:solidFill>
                <a:latin typeface="+mn-lt"/>
              </a:rPr>
              <a:t>indigo;</a:t>
            </a:r>
            <a:r>
              <a:rPr lang="en-US" altLang="ko-KR" sz="1600" dirty="0">
                <a:solidFill>
                  <a:schemeClr val="dk1"/>
                </a:solidFill>
                <a:latin typeface="+mn-lt"/>
              </a:rPr>
              <a:t>     }  // right alignment</a:t>
            </a:r>
            <a:endParaRPr lang="ko-KR" altLang="en-US" sz="1600" dirty="0">
              <a:solidFill>
                <a:schemeClr val="dk1"/>
              </a:solidFill>
              <a:latin typeface="+mn-lt"/>
            </a:endParaRPr>
          </a:p>
          <a:p>
            <a:pPr marL="0" indent="0">
              <a:lnSpc>
                <a:spcPct val="110000"/>
              </a:lnSpc>
              <a:spcBef>
                <a:spcPts val="0"/>
              </a:spcBef>
              <a:spcAft>
                <a:spcPts val="0"/>
              </a:spcAft>
              <a:buNone/>
              <a:tabLst>
                <a:tab pos="254000" algn="l"/>
                <a:tab pos="254000" algn="l"/>
              </a:tabLst>
            </a:pPr>
            <a:r>
              <a:rPr lang="ko-KR" altLang="en-US" sz="1600" dirty="0">
                <a:solidFill>
                  <a:schemeClr val="dk1"/>
                </a:solidFill>
                <a:latin typeface="+mn-lt"/>
              </a:rPr>
              <a:t>        </a:t>
            </a:r>
            <a:r>
              <a:rPr lang="en-US" altLang="ko-KR" sz="1600" dirty="0" err="1">
                <a:solidFill>
                  <a:schemeClr val="dk1"/>
                </a:solidFill>
                <a:latin typeface="+mn-lt"/>
              </a:rPr>
              <a:t>p.poet</a:t>
            </a:r>
            <a:r>
              <a:rPr lang="en-US" altLang="ko-KR" sz="1600" dirty="0">
                <a:solidFill>
                  <a:schemeClr val="dk1"/>
                </a:solidFill>
                <a:latin typeface="+mn-lt"/>
              </a:rPr>
              <a:t> {      </a:t>
            </a:r>
            <a:r>
              <a:rPr lang="en-US" altLang="ko-KR" sz="1600" dirty="0">
                <a:solidFill>
                  <a:srgbClr val="FF0000"/>
                </a:solidFill>
                <a:latin typeface="+mn-lt"/>
              </a:rPr>
              <a:t>text-align: </a:t>
            </a:r>
            <a:r>
              <a:rPr lang="en-US" altLang="ko-KR" sz="1600" dirty="0">
                <a:solidFill>
                  <a:srgbClr val="0000FF"/>
                </a:solidFill>
                <a:latin typeface="+mn-lt"/>
              </a:rPr>
              <a:t>justify;</a:t>
            </a:r>
            <a:r>
              <a:rPr lang="en-US" altLang="ko-KR" sz="1600" dirty="0">
                <a:solidFill>
                  <a:schemeClr val="dk1"/>
                </a:solidFill>
                <a:latin typeface="+mn-lt"/>
              </a:rPr>
              <a:t>      </a:t>
            </a:r>
            <a:r>
              <a:rPr lang="en-US" altLang="ko-KR" sz="1600" dirty="0">
                <a:solidFill>
                  <a:srgbClr val="FF0000"/>
                </a:solidFill>
                <a:latin typeface="+mn-lt"/>
              </a:rPr>
              <a:t>color:</a:t>
            </a:r>
            <a:r>
              <a:rPr lang="en-US" altLang="ko-KR" sz="1600" dirty="0">
                <a:solidFill>
                  <a:schemeClr val="dk1"/>
                </a:solidFill>
                <a:latin typeface="+mn-lt"/>
              </a:rPr>
              <a:t> </a:t>
            </a:r>
            <a:r>
              <a:rPr lang="en-US" altLang="ko-KR" sz="1600" dirty="0">
                <a:solidFill>
                  <a:srgbClr val="0000FF"/>
                </a:solidFill>
                <a:latin typeface="+mn-lt"/>
              </a:rPr>
              <a:t>blue;</a:t>
            </a:r>
            <a:r>
              <a:rPr lang="en-US" altLang="ko-KR" sz="1600" dirty="0">
                <a:solidFill>
                  <a:schemeClr val="dk1"/>
                </a:solidFill>
                <a:latin typeface="+mn-lt"/>
              </a:rPr>
              <a:t>        }  // left alignment</a:t>
            </a:r>
            <a:endParaRPr lang="ko-KR" altLang="en-US" sz="1600" dirty="0">
              <a:solidFill>
                <a:schemeClr val="dk1"/>
              </a:solidFill>
              <a:latin typeface="+mn-lt"/>
            </a:endParaRPr>
          </a:p>
          <a:p>
            <a:pPr marL="0" indent="0">
              <a:lnSpc>
                <a:spcPct val="110000"/>
              </a:lnSpc>
              <a:spcBef>
                <a:spcPts val="0"/>
              </a:spcBef>
              <a:spcAft>
                <a:spcPts val="0"/>
              </a:spcAft>
              <a:buNone/>
              <a:tabLst>
                <a:tab pos="254000" algn="l"/>
                <a:tab pos="254000" algn="l"/>
              </a:tabLst>
            </a:pPr>
            <a:r>
              <a:rPr lang="ko-KR" altLang="en-US" sz="1600" dirty="0">
                <a:solidFill>
                  <a:schemeClr val="dk1"/>
                </a:solidFill>
                <a:latin typeface="+mn-lt"/>
              </a:rPr>
              <a:t>    </a:t>
            </a:r>
            <a:r>
              <a:rPr lang="en-US" altLang="ko-KR" sz="1600" dirty="0">
                <a:solidFill>
                  <a:schemeClr val="dk1"/>
                </a:solidFill>
                <a:latin typeface="+mn-lt"/>
              </a:rPr>
              <a:t>&lt;/style&gt;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&lt;/head&gt;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&lt;body&gt;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&lt;h1&gt;CSS </a:t>
            </a:r>
            <a:r>
              <a:rPr lang="en-US" sz="1600" dirty="0">
                <a:solidFill>
                  <a:schemeClr val="dk1"/>
                </a:solidFill>
                <a:latin typeface="+mn-lt"/>
              </a:rPr>
              <a:t>Text alignment example </a:t>
            </a:r>
            <a:r>
              <a:rPr lang="en-US" altLang="ko-KR" sz="1600" dirty="0">
                <a:solidFill>
                  <a:schemeClr val="dk1"/>
                </a:solidFill>
                <a:latin typeface="+mn-lt"/>
              </a:rPr>
              <a:t>&lt;/h1&gt;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&lt;p class="date"&gt;September 1, 2013</a:t>
            </a:r>
            <a:r>
              <a:rPr lang="ko-KR" altLang="en-US" sz="1600" dirty="0">
                <a:solidFill>
                  <a:schemeClr val="dk1"/>
                </a:solidFill>
                <a:latin typeface="+mn-lt"/>
              </a:rPr>
              <a:t> </a:t>
            </a:r>
            <a:r>
              <a:rPr lang="en-US" altLang="ko-KR" sz="1600" dirty="0">
                <a:solidFill>
                  <a:schemeClr val="dk1"/>
                </a:solidFill>
                <a:latin typeface="+mn-lt"/>
              </a:rPr>
              <a:t>&lt;/p&gt;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&lt;p class="poet"&gt;</a:t>
            </a:r>
            <a:r>
              <a:rPr lang="en-US" sz="1600" dirty="0">
                <a:solidFill>
                  <a:schemeClr val="dk1"/>
                </a:solidFill>
                <a:latin typeface="+mn-lt"/>
              </a:rPr>
              <a:t>Do not be sad or angry even if life is deceiving you.</a:t>
            </a:r>
            <a:r>
              <a:rPr lang="en-US" altLang="ko-KR" sz="1600" dirty="0">
                <a:solidFill>
                  <a:schemeClr val="dk1"/>
                </a:solidFill>
                <a:latin typeface="+mn-lt"/>
              </a:rPr>
              <a:t>...&lt;/p&gt;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&lt;p&gt;&lt;</a:t>
            </a:r>
            <a:r>
              <a:rPr lang="en-US" altLang="ko-KR" sz="1600" dirty="0" err="1">
                <a:solidFill>
                  <a:schemeClr val="dk1"/>
                </a:solidFill>
                <a:latin typeface="+mn-lt"/>
              </a:rPr>
              <a:t>em</a:t>
            </a:r>
            <a:r>
              <a:rPr lang="en-US" altLang="ko-KR" sz="1600" dirty="0">
                <a:solidFill>
                  <a:schemeClr val="dk1"/>
                </a:solidFill>
                <a:latin typeface="+mn-lt"/>
              </a:rPr>
              <a:t>&gt;</a:t>
            </a:r>
            <a:r>
              <a:rPr lang="en-US" sz="1600" dirty="0">
                <a:solidFill>
                  <a:schemeClr val="dk1"/>
                </a:solidFill>
                <a:latin typeface="+mn-lt"/>
              </a:rPr>
              <a:t> The poem of Pushkin </a:t>
            </a:r>
            <a:r>
              <a:rPr lang="en-US" altLang="ko-KR" sz="1600" dirty="0">
                <a:solidFill>
                  <a:schemeClr val="dk1"/>
                </a:solidFill>
                <a:latin typeface="+mn-lt"/>
              </a:rPr>
              <a:t>&lt;/</a:t>
            </a:r>
            <a:r>
              <a:rPr lang="en-US" altLang="ko-KR" sz="1600" dirty="0" err="1">
                <a:solidFill>
                  <a:schemeClr val="dk1"/>
                </a:solidFill>
                <a:latin typeface="+mn-lt"/>
              </a:rPr>
              <a:t>em</a:t>
            </a:r>
            <a:r>
              <a:rPr lang="en-US" altLang="ko-KR" sz="1600" dirty="0">
                <a:solidFill>
                  <a:schemeClr val="dk1"/>
                </a:solidFill>
                <a:latin typeface="+mn-lt"/>
              </a:rPr>
              <a:t>&gt; &lt;/p&gt;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&lt;/body&gt;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&lt;/html&gt;</a:t>
            </a:r>
            <a:endParaRPr lang="ko-KR" altLang="en-US" sz="1600" dirty="0">
              <a:solidFill>
                <a:schemeClr val="dk1"/>
              </a:solidFill>
              <a:latin typeface="+mn-lt"/>
            </a:endParaRPr>
          </a:p>
        </p:txBody>
      </p:sp>
      <p:sp>
        <p:nvSpPr>
          <p:cNvPr id="7" name="내용 개체 틀 2"/>
          <p:cNvSpPr txBox="1">
            <a:spLocks/>
          </p:cNvSpPr>
          <p:nvPr/>
        </p:nvSpPr>
        <p:spPr>
          <a:xfrm>
            <a:off x="457200" y="1196752"/>
            <a:ext cx="8229600" cy="5328592"/>
          </a:xfrm>
          <a:prstGeom prst="rect">
            <a:avLst/>
          </a:prstGeom>
        </p:spPr>
        <p:txBody>
          <a:bodyPr vert="horz" lIns="91440" tIns="45720" rIns="91440" bIns="45720" rtlCol="0">
            <a:normAutofit/>
          </a:bodyPr>
          <a:lstStyle>
            <a:lvl1pPr marL="342900" indent="-342900" algn="just" defTabSz="914400" rtl="0" eaLnBrk="1" latinLnBrk="0" hangingPunct="1">
              <a:lnSpc>
                <a:spcPct val="150000"/>
              </a:lnSpc>
              <a:spcBef>
                <a:spcPts val="0"/>
              </a:spcBef>
              <a:buFont typeface="Wingdings" pitchFamily="2" charset="2"/>
              <a:buChar char="v"/>
              <a:defRPr sz="2000" kern="1200" baseline="0">
                <a:solidFill>
                  <a:schemeClr val="tx1"/>
                </a:solidFill>
                <a:latin typeface="Tahoma" panose="020B0604030504040204" pitchFamily="34" charset="0"/>
                <a:ea typeface="맑은 고딕" panose="020B0503020000020004" pitchFamily="50" charset="-127"/>
                <a:cs typeface="+mn-cs"/>
              </a:defRPr>
            </a:lvl1pPr>
            <a:lvl2pPr marL="742950" indent="-285750" algn="just" defTabSz="914400" rtl="0" eaLnBrk="1" latinLnBrk="0" hangingPunct="1">
              <a:lnSpc>
                <a:spcPct val="150000"/>
              </a:lnSpc>
              <a:spcBef>
                <a:spcPts val="0"/>
              </a:spcBef>
              <a:buFont typeface="Wingdings" pitchFamily="2" charset="2"/>
              <a:buChar char="§"/>
              <a:defRPr sz="1800" kern="1200" baseline="0">
                <a:solidFill>
                  <a:schemeClr val="tx1"/>
                </a:solidFill>
                <a:latin typeface="Tahoma" panose="020B0604030504040204" pitchFamily="34" charset="0"/>
                <a:ea typeface="맑은 고딕" panose="020B0503020000020004" pitchFamily="50" charset="-127"/>
                <a:cs typeface="+mn-cs"/>
              </a:defRPr>
            </a:lvl2pPr>
            <a:lvl3pPr marL="1143000" indent="-228600" algn="just" defTabSz="914400" rtl="0" eaLnBrk="1" latinLnBrk="0" hangingPunct="1">
              <a:lnSpc>
                <a:spcPct val="150000"/>
              </a:lnSpc>
              <a:spcBef>
                <a:spcPts val="0"/>
              </a:spcBef>
              <a:buFont typeface="Arial" pitchFamily="34" charset="0"/>
              <a:buChar char="•"/>
              <a:defRPr sz="1800" kern="1200" baseline="0">
                <a:solidFill>
                  <a:schemeClr val="tx1"/>
                </a:solidFill>
                <a:latin typeface="Tahoma" panose="020B0604030504040204" pitchFamily="34" charset="0"/>
                <a:ea typeface="맑은 고딕" panose="020B0503020000020004" pitchFamily="50" charset="-127"/>
                <a:cs typeface="+mn-cs"/>
              </a:defRPr>
            </a:lvl3pPr>
            <a:lvl4pPr marL="1600200" indent="-228600" algn="just" defTabSz="914400" rtl="0" eaLnBrk="1" latinLnBrk="0" hangingPunct="1">
              <a:lnSpc>
                <a:spcPct val="150000"/>
              </a:lnSpc>
              <a:spcBef>
                <a:spcPts val="0"/>
              </a:spcBef>
              <a:buFont typeface="Arial" pitchFamily="34" charset="0"/>
              <a:buChar char="–"/>
              <a:defRPr sz="1600" kern="1200" baseline="0">
                <a:solidFill>
                  <a:schemeClr val="tx1"/>
                </a:solidFill>
                <a:latin typeface="Tahoma" panose="020B0604030504040204" pitchFamily="34" charset="0"/>
                <a:ea typeface="맑은 고딕" panose="020B0503020000020004" pitchFamily="50" charset="-127"/>
                <a:cs typeface="+mn-cs"/>
              </a:defRPr>
            </a:lvl4pPr>
            <a:lvl5pPr marL="2057400" indent="-228600" algn="just" defTabSz="914400" rtl="0" eaLnBrk="1" latinLnBrk="0" hangingPunct="1">
              <a:lnSpc>
                <a:spcPct val="150000"/>
              </a:lnSpc>
              <a:spcBef>
                <a:spcPts val="0"/>
              </a:spcBef>
              <a:buFont typeface="Arial" pitchFamily="34" charset="0"/>
              <a:buChar char="»"/>
              <a:defRPr sz="1600" kern="1200" baseline="0">
                <a:solidFill>
                  <a:schemeClr val="tx1"/>
                </a:solidFill>
                <a:latin typeface="Tahoma" panose="020B0604030504040204" pitchFamily="34" charset="0"/>
                <a:ea typeface="맑은 고딕" panose="020B0503020000020004" pitchFamily="50" charset="-127"/>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t>Text alignment</a:t>
            </a:r>
          </a:p>
          <a:p>
            <a:pPr lvl="1"/>
            <a:r>
              <a:rPr lang="en-US" altLang="ko-KR" b="0" i="0" dirty="0">
                <a:solidFill>
                  <a:srgbClr val="444444"/>
                </a:solidFill>
                <a:effectLst/>
                <a:latin typeface="RIDI Batang"/>
              </a:rPr>
              <a:t>justify : </a:t>
            </a:r>
            <a:r>
              <a:rPr lang="ko-KR" altLang="en-US" b="0" i="0" dirty="0">
                <a:solidFill>
                  <a:srgbClr val="444444"/>
                </a:solidFill>
                <a:effectLst/>
                <a:latin typeface="RIDI Batang"/>
              </a:rPr>
              <a:t>양쪽 정렬</a:t>
            </a:r>
          </a:p>
          <a:p>
            <a:pPr lvl="1"/>
            <a:endParaRPr lang="en-US" altLang="ko-KR" dirty="0"/>
          </a:p>
        </p:txBody>
      </p:sp>
      <p:pic>
        <p:nvPicPr>
          <p:cNvPr id="6" name="그림 5"/>
          <p:cNvPicPr>
            <a:picLocks noChangeAspect="1"/>
          </p:cNvPicPr>
          <p:nvPr/>
        </p:nvPicPr>
        <p:blipFill>
          <a:blip r:embed="rId2"/>
          <a:stretch>
            <a:fillRect/>
          </a:stretch>
        </p:blipFill>
        <p:spPr>
          <a:xfrm>
            <a:off x="4805721" y="3861368"/>
            <a:ext cx="3855673" cy="2880000"/>
          </a:xfrm>
          <a:prstGeom prst="rect">
            <a:avLst/>
          </a:prstGeom>
        </p:spPr>
      </p:pic>
    </p:spTree>
    <p:extLst>
      <p:ext uri="{BB962C8B-B14F-4D97-AF65-F5344CB8AC3E}">
        <p14:creationId xmlns:p14="http://schemas.microsoft.com/office/powerpoint/2010/main" val="874076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a:t>
            </a:r>
            <a:r>
              <a:rPr lang="ko-KR" altLang="en-US" dirty="0"/>
              <a:t> </a:t>
            </a:r>
            <a:r>
              <a:rPr lang="en-US" altLang="ko-KR" dirty="0"/>
              <a:t>properties</a:t>
            </a:r>
            <a:endParaRPr lang="ko-KR" altLang="en-US" dirty="0"/>
          </a:p>
        </p:txBody>
      </p:sp>
      <p:sp>
        <p:nvSpPr>
          <p:cNvPr id="4" name="내용 개체 틀 2"/>
          <p:cNvSpPr txBox="1">
            <a:spLocks/>
          </p:cNvSpPr>
          <p:nvPr/>
        </p:nvSpPr>
        <p:spPr bwMode="auto">
          <a:xfrm>
            <a:off x="543657" y="2248107"/>
            <a:ext cx="8143143" cy="4425654"/>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fontAlgn="base" latinLnBrk="1">
              <a:spcBef>
                <a:spcPct val="20000"/>
              </a:spcBef>
              <a:spcAft>
                <a:spcPct val="0"/>
              </a:spcAft>
              <a:buClr>
                <a:schemeClr val="folHlink"/>
              </a:buClr>
              <a:buFont typeface="Symbol" pitchFamily="18" charset="2"/>
              <a:buChar char="·"/>
              <a:defRPr kumimoji="1" sz="2000">
                <a:solidFill>
                  <a:schemeClr val="tx1"/>
                </a:solidFill>
                <a:latin typeface="Century Schoolbook" panose="02040604050505020304" pitchFamily="18" charset="0"/>
                <a:ea typeface="+mn-ea"/>
                <a:cs typeface="+mn-cs"/>
              </a:defRPr>
            </a:lvl1pPr>
            <a:lvl2pPr marL="742950" indent="-285750" algn="l" rtl="0" fontAlgn="base" latinLnBrk="1">
              <a:spcBef>
                <a:spcPct val="20000"/>
              </a:spcBef>
              <a:spcAft>
                <a:spcPct val="0"/>
              </a:spcAft>
              <a:buClr>
                <a:schemeClr val="bg2"/>
              </a:buClr>
              <a:buFont typeface="Symbol" pitchFamily="18" charset="2"/>
              <a:buChar char="·"/>
              <a:defRPr kumimoji="1" sz="2000">
                <a:solidFill>
                  <a:schemeClr val="tx1"/>
                </a:solidFill>
                <a:latin typeface="Century Schoolbook" panose="02040604050505020304" pitchFamily="18" charset="0"/>
                <a:ea typeface="+mn-ea"/>
              </a:defRPr>
            </a:lvl2pPr>
            <a:lvl3pPr marL="1143000" indent="-228600" algn="l" rtl="0" fontAlgn="base" latinLnBrk="1">
              <a:spcBef>
                <a:spcPct val="20000"/>
              </a:spcBef>
              <a:spcAft>
                <a:spcPct val="0"/>
              </a:spcAft>
              <a:buClr>
                <a:schemeClr val="hlink"/>
              </a:buClr>
              <a:buFont typeface="Symbol" pitchFamily="18" charset="2"/>
              <a:buChar char="·"/>
              <a:defRPr kumimoji="1">
                <a:solidFill>
                  <a:schemeClr val="tx1"/>
                </a:solidFill>
                <a:latin typeface="Century Schoolbook" panose="02040604050505020304" pitchFamily="18" charset="0"/>
                <a:ea typeface="+mn-ea"/>
              </a:defRPr>
            </a:lvl3pPr>
            <a:lvl4pPr marL="1600200" indent="-228600" algn="l" rtl="0" fontAlgn="base" latinLnBrk="1">
              <a:spcBef>
                <a:spcPct val="20000"/>
              </a:spcBef>
              <a:spcAft>
                <a:spcPct val="0"/>
              </a:spcAft>
              <a:buClr>
                <a:schemeClr val="hlink"/>
              </a:buClr>
              <a:buFont typeface="Symbol" pitchFamily="18" charset="2"/>
              <a:buChar char="·"/>
              <a:defRPr kumimoji="1" sz="1600">
                <a:solidFill>
                  <a:schemeClr val="tx1"/>
                </a:solidFill>
                <a:latin typeface="Century Schoolbook" panose="02040604050505020304" pitchFamily="18" charset="0"/>
                <a:ea typeface="+mn-ea"/>
              </a:defRPr>
            </a:lvl4pPr>
            <a:lvl5pPr marL="20574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Century Schoolbook" panose="02040604050505020304" pitchFamily="18" charset="0"/>
                <a:ea typeface="+mn-ea"/>
              </a:defRPr>
            </a:lvl5pPr>
            <a:lvl6pPr marL="25146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6pPr>
            <a:lvl7pPr marL="29718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7pPr>
            <a:lvl8pPr marL="34290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8pPr>
            <a:lvl9pPr marL="38862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9pPr>
          </a:lstStyle>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a:t>
            </a:r>
            <a:r>
              <a:rPr lang="en-US" altLang="ko-KR" sz="1600" dirty="0" err="1">
                <a:solidFill>
                  <a:schemeClr val="dk1"/>
                </a:solidFill>
                <a:latin typeface="+mn-lt"/>
              </a:rPr>
              <a:t>DOCTYPE</a:t>
            </a:r>
            <a:r>
              <a:rPr lang="en-US" altLang="ko-KR" sz="1600" dirty="0">
                <a:solidFill>
                  <a:schemeClr val="dk1"/>
                </a:solidFill>
                <a:latin typeface="+mn-lt"/>
              </a:rPr>
              <a:t> html&gt;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&lt;html&gt;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&lt;head&gt;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&lt;style&gt;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h1 { </a:t>
            </a:r>
            <a:r>
              <a:rPr lang="en-US" altLang="ko-KR" sz="1600" dirty="0">
                <a:solidFill>
                  <a:srgbClr val="FF0000"/>
                </a:solidFill>
                <a:latin typeface="+mn-lt"/>
              </a:rPr>
              <a:t>text-decoration-line:</a:t>
            </a:r>
            <a:r>
              <a:rPr lang="en-US" altLang="ko-KR" sz="1600" dirty="0">
                <a:solidFill>
                  <a:schemeClr val="dk1"/>
                </a:solidFill>
                <a:latin typeface="+mn-lt"/>
              </a:rPr>
              <a:t> </a:t>
            </a:r>
            <a:r>
              <a:rPr lang="en-US" altLang="ko-KR" sz="1600" dirty="0" err="1">
                <a:solidFill>
                  <a:srgbClr val="0000FF"/>
                </a:solidFill>
                <a:latin typeface="+mn-lt"/>
              </a:rPr>
              <a:t>overline</a:t>
            </a:r>
            <a:r>
              <a:rPr lang="en-US" altLang="ko-KR" sz="1600" dirty="0">
                <a:solidFill>
                  <a:srgbClr val="0000FF"/>
                </a:solidFill>
                <a:latin typeface="+mn-lt"/>
              </a:rPr>
              <a:t>;</a:t>
            </a:r>
            <a:r>
              <a:rPr lang="en-US" altLang="ko-KR" sz="1600" dirty="0">
                <a:solidFill>
                  <a:schemeClr val="dk1"/>
                </a:solidFill>
                <a:latin typeface="+mn-lt"/>
              </a:rPr>
              <a:t> }			</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h2 { </a:t>
            </a:r>
            <a:r>
              <a:rPr lang="en-US" altLang="ko-KR" sz="1600" dirty="0">
                <a:solidFill>
                  <a:srgbClr val="FF0000"/>
                </a:solidFill>
                <a:latin typeface="+mn-lt"/>
              </a:rPr>
              <a:t>text-decoration-line:</a:t>
            </a:r>
            <a:r>
              <a:rPr lang="en-US" altLang="ko-KR" sz="1600" dirty="0">
                <a:solidFill>
                  <a:schemeClr val="dk1"/>
                </a:solidFill>
                <a:latin typeface="+mn-lt"/>
              </a:rPr>
              <a:t> </a:t>
            </a:r>
            <a:r>
              <a:rPr lang="en-US" altLang="ko-KR" sz="1600" dirty="0">
                <a:solidFill>
                  <a:srgbClr val="0000FF"/>
                </a:solidFill>
                <a:latin typeface="+mn-lt"/>
              </a:rPr>
              <a:t>line-through;</a:t>
            </a:r>
            <a:r>
              <a:rPr lang="en-US" altLang="ko-KR" sz="1600" dirty="0">
                <a:solidFill>
                  <a:schemeClr val="dk1"/>
                </a:solidFill>
                <a:latin typeface="+mn-lt"/>
              </a:rPr>
              <a:t> }		</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h3 { </a:t>
            </a:r>
            <a:r>
              <a:rPr lang="en-US" altLang="ko-KR" sz="1600" dirty="0">
                <a:solidFill>
                  <a:srgbClr val="FF0000"/>
                </a:solidFill>
                <a:latin typeface="+mn-lt"/>
              </a:rPr>
              <a:t>text-decoration-line:</a:t>
            </a:r>
            <a:r>
              <a:rPr lang="en-US" altLang="ko-KR" sz="1600" dirty="0">
                <a:solidFill>
                  <a:schemeClr val="dk1"/>
                </a:solidFill>
                <a:latin typeface="+mn-lt"/>
              </a:rPr>
              <a:t> </a:t>
            </a:r>
            <a:r>
              <a:rPr lang="en-US" altLang="ko-KR" sz="1600" dirty="0">
                <a:solidFill>
                  <a:srgbClr val="0000FF"/>
                </a:solidFill>
                <a:latin typeface="+mn-lt"/>
              </a:rPr>
              <a:t>underline;</a:t>
            </a:r>
            <a:r>
              <a:rPr lang="en-US" altLang="ko-KR" sz="1600" dirty="0">
                <a:solidFill>
                  <a:schemeClr val="dk1"/>
                </a:solidFill>
                <a:latin typeface="+mn-lt"/>
              </a:rPr>
              <a:t> }			</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&lt;/style&gt;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&lt;/head&gt;</a:t>
            </a:r>
          </a:p>
          <a:p>
            <a:pPr marL="0" indent="0">
              <a:lnSpc>
                <a:spcPct val="110000"/>
              </a:lnSpc>
              <a:spcBef>
                <a:spcPts val="0"/>
              </a:spcBef>
              <a:spcAft>
                <a:spcPts val="0"/>
              </a:spcAft>
              <a:buNone/>
              <a:tabLst>
                <a:tab pos="254000" algn="l"/>
                <a:tab pos="254000" algn="l"/>
              </a:tabLst>
            </a:pPr>
            <a:endParaRPr lang="en-US" altLang="ko-KR" sz="1600" dirty="0">
              <a:solidFill>
                <a:schemeClr val="dk1"/>
              </a:solidFill>
              <a:latin typeface="+mn-lt"/>
            </a:endParaRP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&lt;body&gt;</a:t>
            </a:r>
          </a:p>
          <a:p>
            <a:pPr marL="0" indent="0">
              <a:lnSpc>
                <a:spcPct val="110000"/>
              </a:lnSpc>
              <a:spcBef>
                <a:spcPts val="0"/>
              </a:spcBef>
              <a:spcAft>
                <a:spcPts val="0"/>
              </a:spcAft>
              <a:buNone/>
              <a:tabLst>
                <a:tab pos="254000" algn="l"/>
                <a:tab pos="254000" algn="l"/>
              </a:tabLst>
            </a:pPr>
            <a:r>
              <a:rPr lang="en-US" sz="1600" dirty="0">
                <a:solidFill>
                  <a:schemeClr val="dk1"/>
                </a:solidFill>
                <a:latin typeface="+mn-lt"/>
              </a:rPr>
              <a:t>&lt;h1&gt; An example of text decoration. &lt;/ h1&gt;</a:t>
            </a:r>
            <a:br>
              <a:rPr lang="en-US" sz="1600" dirty="0">
                <a:solidFill>
                  <a:schemeClr val="dk1"/>
                </a:solidFill>
                <a:latin typeface="+mn-lt"/>
              </a:rPr>
            </a:br>
            <a:r>
              <a:rPr lang="en-US" sz="1600" dirty="0">
                <a:solidFill>
                  <a:schemeClr val="dk1"/>
                </a:solidFill>
                <a:latin typeface="+mn-lt"/>
              </a:rPr>
              <a:t>&lt;h2&gt; An example of text decoration. &lt;/ h2&gt;</a:t>
            </a:r>
            <a:br>
              <a:rPr lang="en-US" sz="1600" dirty="0">
                <a:solidFill>
                  <a:schemeClr val="dk1"/>
                </a:solidFill>
                <a:latin typeface="+mn-lt"/>
              </a:rPr>
            </a:br>
            <a:r>
              <a:rPr lang="en-US" sz="1600" dirty="0">
                <a:solidFill>
                  <a:schemeClr val="dk1"/>
                </a:solidFill>
                <a:latin typeface="+mn-lt"/>
              </a:rPr>
              <a:t>&lt;h3&gt; An example of text decoration. &lt;/ h3&gt;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&lt;/body&gt;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&lt;/html&gt;</a:t>
            </a:r>
            <a:endParaRPr lang="ko-KR" altLang="en-US" sz="1600" dirty="0">
              <a:solidFill>
                <a:schemeClr val="dk1"/>
              </a:solidFill>
              <a:latin typeface="+mn-lt"/>
            </a:endParaRPr>
          </a:p>
        </p:txBody>
      </p:sp>
      <p:sp>
        <p:nvSpPr>
          <p:cNvPr id="8" name="내용 개체 틀 2"/>
          <p:cNvSpPr txBox="1">
            <a:spLocks/>
          </p:cNvSpPr>
          <p:nvPr/>
        </p:nvSpPr>
        <p:spPr>
          <a:xfrm>
            <a:off x="457200" y="1196752"/>
            <a:ext cx="8229600" cy="5328592"/>
          </a:xfrm>
          <a:prstGeom prst="rect">
            <a:avLst/>
          </a:prstGeom>
        </p:spPr>
        <p:txBody>
          <a:bodyPr vert="horz" lIns="91440" tIns="45720" rIns="91440" bIns="45720" rtlCol="0">
            <a:normAutofit/>
          </a:bodyPr>
          <a:lstStyle>
            <a:lvl1pPr marL="342900" indent="-342900" algn="just" defTabSz="914400" rtl="0" eaLnBrk="1" latinLnBrk="0" hangingPunct="1">
              <a:lnSpc>
                <a:spcPct val="150000"/>
              </a:lnSpc>
              <a:spcBef>
                <a:spcPts val="0"/>
              </a:spcBef>
              <a:buFont typeface="Wingdings" pitchFamily="2" charset="2"/>
              <a:buChar char="v"/>
              <a:defRPr sz="2000" kern="1200" baseline="0">
                <a:solidFill>
                  <a:schemeClr val="tx1"/>
                </a:solidFill>
                <a:latin typeface="Tahoma" panose="020B0604030504040204" pitchFamily="34" charset="0"/>
                <a:ea typeface="맑은 고딕" panose="020B0503020000020004" pitchFamily="50" charset="-127"/>
                <a:cs typeface="+mn-cs"/>
              </a:defRPr>
            </a:lvl1pPr>
            <a:lvl2pPr marL="742950" indent="-285750" algn="just" defTabSz="914400" rtl="0" eaLnBrk="1" latinLnBrk="0" hangingPunct="1">
              <a:lnSpc>
                <a:spcPct val="150000"/>
              </a:lnSpc>
              <a:spcBef>
                <a:spcPts val="0"/>
              </a:spcBef>
              <a:buFont typeface="Wingdings" pitchFamily="2" charset="2"/>
              <a:buChar char="§"/>
              <a:defRPr sz="1800" kern="1200" baseline="0">
                <a:solidFill>
                  <a:schemeClr val="tx1"/>
                </a:solidFill>
                <a:latin typeface="Tahoma" panose="020B0604030504040204" pitchFamily="34" charset="0"/>
                <a:ea typeface="맑은 고딕" panose="020B0503020000020004" pitchFamily="50" charset="-127"/>
                <a:cs typeface="+mn-cs"/>
              </a:defRPr>
            </a:lvl2pPr>
            <a:lvl3pPr marL="1143000" indent="-228600" algn="just" defTabSz="914400" rtl="0" eaLnBrk="1" latinLnBrk="0" hangingPunct="1">
              <a:lnSpc>
                <a:spcPct val="150000"/>
              </a:lnSpc>
              <a:spcBef>
                <a:spcPts val="0"/>
              </a:spcBef>
              <a:buFont typeface="Arial" pitchFamily="34" charset="0"/>
              <a:buChar char="•"/>
              <a:defRPr sz="1800" kern="1200" baseline="0">
                <a:solidFill>
                  <a:schemeClr val="tx1"/>
                </a:solidFill>
                <a:latin typeface="Tahoma" panose="020B0604030504040204" pitchFamily="34" charset="0"/>
                <a:ea typeface="맑은 고딕" panose="020B0503020000020004" pitchFamily="50" charset="-127"/>
                <a:cs typeface="+mn-cs"/>
              </a:defRPr>
            </a:lvl3pPr>
            <a:lvl4pPr marL="1600200" indent="-228600" algn="just" defTabSz="914400" rtl="0" eaLnBrk="1" latinLnBrk="0" hangingPunct="1">
              <a:lnSpc>
                <a:spcPct val="150000"/>
              </a:lnSpc>
              <a:spcBef>
                <a:spcPts val="0"/>
              </a:spcBef>
              <a:buFont typeface="Arial" pitchFamily="34" charset="0"/>
              <a:buChar char="–"/>
              <a:defRPr sz="1600" kern="1200" baseline="0">
                <a:solidFill>
                  <a:schemeClr val="tx1"/>
                </a:solidFill>
                <a:latin typeface="Tahoma" panose="020B0604030504040204" pitchFamily="34" charset="0"/>
                <a:ea typeface="맑은 고딕" panose="020B0503020000020004" pitchFamily="50" charset="-127"/>
                <a:cs typeface="+mn-cs"/>
              </a:defRPr>
            </a:lvl4pPr>
            <a:lvl5pPr marL="2057400" indent="-228600" algn="just" defTabSz="914400" rtl="0" eaLnBrk="1" latinLnBrk="0" hangingPunct="1">
              <a:lnSpc>
                <a:spcPct val="150000"/>
              </a:lnSpc>
              <a:spcBef>
                <a:spcPts val="0"/>
              </a:spcBef>
              <a:buFont typeface="Arial" pitchFamily="34" charset="0"/>
              <a:buChar char="»"/>
              <a:defRPr sz="1600" kern="1200" baseline="0">
                <a:solidFill>
                  <a:schemeClr val="tx1"/>
                </a:solidFill>
                <a:latin typeface="Tahoma" panose="020B0604030504040204" pitchFamily="34" charset="0"/>
                <a:ea typeface="맑은 고딕" panose="020B0503020000020004" pitchFamily="50" charset="-127"/>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t>Text decoration</a:t>
            </a:r>
          </a:p>
          <a:p>
            <a:pPr lvl="1"/>
            <a:r>
              <a:rPr lang="en-US" altLang="ko-KR" dirty="0"/>
              <a:t>The </a:t>
            </a:r>
            <a:r>
              <a:rPr lang="en-US" altLang="ko-KR" b="1" dirty="0"/>
              <a:t>text-decoration-line</a:t>
            </a:r>
            <a:r>
              <a:rPr lang="en-US" altLang="ko-KR" dirty="0"/>
              <a:t> property adds a decoration line to text</a:t>
            </a:r>
          </a:p>
        </p:txBody>
      </p:sp>
      <p:pic>
        <p:nvPicPr>
          <p:cNvPr id="6" name="그림 5"/>
          <p:cNvPicPr>
            <a:picLocks noChangeAspect="1"/>
          </p:cNvPicPr>
          <p:nvPr/>
        </p:nvPicPr>
        <p:blipFill>
          <a:blip r:embed="rId2"/>
          <a:stretch>
            <a:fillRect/>
          </a:stretch>
        </p:blipFill>
        <p:spPr>
          <a:xfrm>
            <a:off x="4800652" y="2282857"/>
            <a:ext cx="3869092" cy="2880000"/>
          </a:xfrm>
          <a:prstGeom prst="rect">
            <a:avLst/>
          </a:prstGeom>
        </p:spPr>
      </p:pic>
    </p:spTree>
    <p:extLst>
      <p:ext uri="{BB962C8B-B14F-4D97-AF65-F5344CB8AC3E}">
        <p14:creationId xmlns:p14="http://schemas.microsoft.com/office/powerpoint/2010/main" val="31251315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a:t>
            </a:r>
            <a:r>
              <a:rPr lang="ko-KR" altLang="en-US" dirty="0"/>
              <a:t> </a:t>
            </a:r>
            <a:r>
              <a:rPr lang="en-US" altLang="ko-KR" dirty="0"/>
              <a:t>properties</a:t>
            </a:r>
            <a:endParaRPr lang="en-US" dirty="0"/>
          </a:p>
        </p:txBody>
      </p:sp>
      <p:sp>
        <p:nvSpPr>
          <p:cNvPr id="3" name="내용 개체 틀 2"/>
          <p:cNvSpPr>
            <a:spLocks noGrp="1"/>
          </p:cNvSpPr>
          <p:nvPr>
            <p:ph idx="1"/>
          </p:nvPr>
        </p:nvSpPr>
        <p:spPr/>
        <p:txBody>
          <a:bodyPr/>
          <a:lstStyle/>
          <a:p>
            <a:r>
              <a:rPr lang="en-US" altLang="ko-KR" dirty="0"/>
              <a:t>Text decoration</a:t>
            </a:r>
          </a:p>
          <a:p>
            <a:pPr lvl="1"/>
            <a:r>
              <a:rPr lang="en-US" dirty="0"/>
              <a:t>The </a:t>
            </a:r>
            <a:r>
              <a:rPr lang="en-US" b="1" dirty="0"/>
              <a:t>text-decoration</a:t>
            </a:r>
            <a:r>
              <a:rPr lang="en-US" dirty="0"/>
              <a:t> property is a shorthand property</a:t>
            </a:r>
          </a:p>
        </p:txBody>
      </p:sp>
      <p:sp>
        <p:nvSpPr>
          <p:cNvPr id="4" name="내용 개체 틀 2"/>
          <p:cNvSpPr txBox="1">
            <a:spLocks/>
          </p:cNvSpPr>
          <p:nvPr/>
        </p:nvSpPr>
        <p:spPr bwMode="auto">
          <a:xfrm>
            <a:off x="543657" y="2248107"/>
            <a:ext cx="8143143" cy="3341133"/>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fontAlgn="base" latinLnBrk="1">
              <a:spcBef>
                <a:spcPct val="20000"/>
              </a:spcBef>
              <a:spcAft>
                <a:spcPct val="0"/>
              </a:spcAft>
              <a:buClr>
                <a:schemeClr val="folHlink"/>
              </a:buClr>
              <a:buFont typeface="Symbol" pitchFamily="18" charset="2"/>
              <a:buChar char="·"/>
              <a:defRPr kumimoji="1" sz="2000">
                <a:solidFill>
                  <a:schemeClr val="tx1"/>
                </a:solidFill>
                <a:latin typeface="Century Schoolbook" panose="02040604050505020304" pitchFamily="18" charset="0"/>
                <a:ea typeface="+mn-ea"/>
                <a:cs typeface="+mn-cs"/>
              </a:defRPr>
            </a:lvl1pPr>
            <a:lvl2pPr marL="742950" indent="-285750" algn="l" rtl="0" fontAlgn="base" latinLnBrk="1">
              <a:spcBef>
                <a:spcPct val="20000"/>
              </a:spcBef>
              <a:spcAft>
                <a:spcPct val="0"/>
              </a:spcAft>
              <a:buClr>
                <a:schemeClr val="bg2"/>
              </a:buClr>
              <a:buFont typeface="Symbol" pitchFamily="18" charset="2"/>
              <a:buChar char="·"/>
              <a:defRPr kumimoji="1" sz="2000">
                <a:solidFill>
                  <a:schemeClr val="tx1"/>
                </a:solidFill>
                <a:latin typeface="Century Schoolbook" panose="02040604050505020304" pitchFamily="18" charset="0"/>
                <a:ea typeface="+mn-ea"/>
              </a:defRPr>
            </a:lvl2pPr>
            <a:lvl3pPr marL="1143000" indent="-228600" algn="l" rtl="0" fontAlgn="base" latinLnBrk="1">
              <a:spcBef>
                <a:spcPct val="20000"/>
              </a:spcBef>
              <a:spcAft>
                <a:spcPct val="0"/>
              </a:spcAft>
              <a:buClr>
                <a:schemeClr val="hlink"/>
              </a:buClr>
              <a:buFont typeface="Symbol" pitchFamily="18" charset="2"/>
              <a:buChar char="·"/>
              <a:defRPr kumimoji="1">
                <a:solidFill>
                  <a:schemeClr val="tx1"/>
                </a:solidFill>
                <a:latin typeface="Century Schoolbook" panose="02040604050505020304" pitchFamily="18" charset="0"/>
                <a:ea typeface="+mn-ea"/>
              </a:defRPr>
            </a:lvl3pPr>
            <a:lvl4pPr marL="1600200" indent="-228600" algn="l" rtl="0" fontAlgn="base" latinLnBrk="1">
              <a:spcBef>
                <a:spcPct val="20000"/>
              </a:spcBef>
              <a:spcAft>
                <a:spcPct val="0"/>
              </a:spcAft>
              <a:buClr>
                <a:schemeClr val="hlink"/>
              </a:buClr>
              <a:buFont typeface="Symbol" pitchFamily="18" charset="2"/>
              <a:buChar char="·"/>
              <a:defRPr kumimoji="1" sz="1600">
                <a:solidFill>
                  <a:schemeClr val="tx1"/>
                </a:solidFill>
                <a:latin typeface="Century Schoolbook" panose="02040604050505020304" pitchFamily="18" charset="0"/>
                <a:ea typeface="+mn-ea"/>
              </a:defRPr>
            </a:lvl4pPr>
            <a:lvl5pPr marL="20574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Century Schoolbook" panose="02040604050505020304" pitchFamily="18" charset="0"/>
                <a:ea typeface="+mn-ea"/>
              </a:defRPr>
            </a:lvl5pPr>
            <a:lvl6pPr marL="25146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6pPr>
            <a:lvl7pPr marL="29718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7pPr>
            <a:lvl8pPr marL="34290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8pPr>
            <a:lvl9pPr marL="38862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9pPr>
          </a:lstStyle>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a:t>
            </a:r>
            <a:r>
              <a:rPr lang="en-US" altLang="ko-KR" sz="1600" dirty="0" err="1">
                <a:solidFill>
                  <a:schemeClr val="dk1"/>
                </a:solidFill>
                <a:latin typeface="+mn-lt"/>
              </a:rPr>
              <a:t>DOCTYPE</a:t>
            </a:r>
            <a:r>
              <a:rPr lang="en-US" altLang="ko-KR" sz="1600" dirty="0">
                <a:solidFill>
                  <a:schemeClr val="dk1"/>
                </a:solidFill>
                <a:latin typeface="+mn-lt"/>
              </a:rPr>
              <a:t> html&gt;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&lt;html&gt;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&lt;head&gt;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&lt;style&gt;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h1 { </a:t>
            </a:r>
            <a:r>
              <a:rPr lang="en-US" altLang="ko-KR" sz="1600" dirty="0">
                <a:solidFill>
                  <a:srgbClr val="FF0000"/>
                </a:solidFill>
                <a:latin typeface="+mn-lt"/>
              </a:rPr>
              <a:t>text-decoration:</a:t>
            </a:r>
            <a:r>
              <a:rPr lang="en-US" altLang="ko-KR" sz="1600" dirty="0">
                <a:solidFill>
                  <a:schemeClr val="dk1"/>
                </a:solidFill>
                <a:latin typeface="+mn-lt"/>
              </a:rPr>
              <a:t> </a:t>
            </a:r>
            <a:r>
              <a:rPr lang="en-US" altLang="ko-KR" sz="1600" dirty="0">
                <a:solidFill>
                  <a:srgbClr val="0000FF"/>
                </a:solidFill>
                <a:latin typeface="+mn-lt"/>
              </a:rPr>
              <a:t>underline red 5px;</a:t>
            </a:r>
            <a:r>
              <a:rPr lang="en-US" altLang="ko-KR" sz="1600" dirty="0">
                <a:solidFill>
                  <a:schemeClr val="dk1"/>
                </a:solidFill>
                <a:latin typeface="+mn-lt"/>
              </a:rPr>
              <a:t> }				</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&lt;/style&gt;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&lt;/head&gt;</a:t>
            </a:r>
          </a:p>
          <a:p>
            <a:pPr marL="0" indent="0">
              <a:lnSpc>
                <a:spcPct val="110000"/>
              </a:lnSpc>
              <a:spcBef>
                <a:spcPts val="0"/>
              </a:spcBef>
              <a:spcAft>
                <a:spcPts val="0"/>
              </a:spcAft>
              <a:buNone/>
              <a:tabLst>
                <a:tab pos="254000" algn="l"/>
                <a:tab pos="254000" algn="l"/>
              </a:tabLst>
            </a:pPr>
            <a:endParaRPr lang="en-US" altLang="ko-KR" sz="1600" dirty="0">
              <a:solidFill>
                <a:schemeClr val="dk1"/>
              </a:solidFill>
              <a:latin typeface="+mn-lt"/>
            </a:endParaRP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&lt;body&gt;</a:t>
            </a:r>
          </a:p>
          <a:p>
            <a:pPr marL="0" indent="0">
              <a:lnSpc>
                <a:spcPct val="110000"/>
              </a:lnSpc>
              <a:spcBef>
                <a:spcPts val="0"/>
              </a:spcBef>
              <a:spcAft>
                <a:spcPts val="0"/>
              </a:spcAft>
              <a:buNone/>
              <a:tabLst>
                <a:tab pos="254000" algn="l"/>
                <a:tab pos="254000" algn="l"/>
              </a:tabLst>
            </a:pPr>
            <a:r>
              <a:rPr lang="en-US" sz="1600" dirty="0">
                <a:solidFill>
                  <a:schemeClr val="dk1"/>
                </a:solidFill>
                <a:latin typeface="+mn-lt"/>
              </a:rPr>
              <a:t>   &lt;h1&gt; An example of text decoration. &lt;/ h1&gt;</a:t>
            </a:r>
            <a:br>
              <a:rPr lang="en-US" sz="1600" dirty="0">
                <a:solidFill>
                  <a:schemeClr val="dk1"/>
                </a:solidFill>
                <a:latin typeface="+mn-lt"/>
              </a:rPr>
            </a:br>
            <a:r>
              <a:rPr lang="en-US" altLang="ko-KR" sz="1600" dirty="0">
                <a:solidFill>
                  <a:schemeClr val="dk1"/>
                </a:solidFill>
                <a:latin typeface="+mn-lt"/>
              </a:rPr>
              <a:t>&lt;/body&gt;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&lt;/html&gt;</a:t>
            </a:r>
            <a:endParaRPr lang="ko-KR" altLang="en-US" sz="1600" dirty="0">
              <a:solidFill>
                <a:schemeClr val="dk1"/>
              </a:solidFill>
              <a:latin typeface="+mn-lt"/>
            </a:endParaRPr>
          </a:p>
        </p:txBody>
      </p:sp>
      <p:pic>
        <p:nvPicPr>
          <p:cNvPr id="5" name="그림 4"/>
          <p:cNvPicPr>
            <a:picLocks noChangeAspect="1"/>
          </p:cNvPicPr>
          <p:nvPr/>
        </p:nvPicPr>
        <p:blipFill>
          <a:blip r:embed="rId2"/>
          <a:stretch>
            <a:fillRect/>
          </a:stretch>
        </p:blipFill>
        <p:spPr>
          <a:xfrm>
            <a:off x="5292080" y="3743106"/>
            <a:ext cx="3279603" cy="2808312"/>
          </a:xfrm>
          <a:prstGeom prst="rect">
            <a:avLst/>
          </a:prstGeom>
        </p:spPr>
      </p:pic>
    </p:spTree>
    <p:extLst>
      <p:ext uri="{BB962C8B-B14F-4D97-AF65-F5344CB8AC3E}">
        <p14:creationId xmlns:p14="http://schemas.microsoft.com/office/powerpoint/2010/main" val="30913921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a:t>
            </a:r>
            <a:r>
              <a:rPr lang="ko-KR" altLang="en-US" dirty="0"/>
              <a:t> </a:t>
            </a:r>
            <a:r>
              <a:rPr lang="en-US" altLang="ko-KR" dirty="0"/>
              <a:t>properties</a:t>
            </a:r>
            <a:endParaRPr lang="ko-KR" altLang="en-US" dirty="0"/>
          </a:p>
        </p:txBody>
      </p:sp>
      <p:sp>
        <p:nvSpPr>
          <p:cNvPr id="4" name="내용 개체 틀 2"/>
          <p:cNvSpPr txBox="1">
            <a:spLocks/>
          </p:cNvSpPr>
          <p:nvPr/>
        </p:nvSpPr>
        <p:spPr bwMode="auto">
          <a:xfrm>
            <a:off x="507994" y="2276872"/>
            <a:ext cx="8178805" cy="4391024"/>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fontAlgn="base" latinLnBrk="1">
              <a:spcBef>
                <a:spcPct val="20000"/>
              </a:spcBef>
              <a:spcAft>
                <a:spcPct val="0"/>
              </a:spcAft>
              <a:buClr>
                <a:schemeClr val="folHlink"/>
              </a:buClr>
              <a:buFont typeface="Symbol" pitchFamily="18" charset="2"/>
              <a:buChar char="·"/>
              <a:defRPr kumimoji="1" sz="2000">
                <a:solidFill>
                  <a:schemeClr val="tx1"/>
                </a:solidFill>
                <a:latin typeface="Century Schoolbook" panose="02040604050505020304" pitchFamily="18" charset="0"/>
                <a:ea typeface="+mn-ea"/>
                <a:cs typeface="+mn-cs"/>
              </a:defRPr>
            </a:lvl1pPr>
            <a:lvl2pPr marL="742950" indent="-285750" algn="l" rtl="0" fontAlgn="base" latinLnBrk="1">
              <a:spcBef>
                <a:spcPct val="20000"/>
              </a:spcBef>
              <a:spcAft>
                <a:spcPct val="0"/>
              </a:spcAft>
              <a:buClr>
                <a:schemeClr val="bg2"/>
              </a:buClr>
              <a:buFont typeface="Symbol" pitchFamily="18" charset="2"/>
              <a:buChar char="·"/>
              <a:defRPr kumimoji="1" sz="2000">
                <a:solidFill>
                  <a:schemeClr val="tx1"/>
                </a:solidFill>
                <a:latin typeface="Century Schoolbook" panose="02040604050505020304" pitchFamily="18" charset="0"/>
                <a:ea typeface="+mn-ea"/>
              </a:defRPr>
            </a:lvl2pPr>
            <a:lvl3pPr marL="1143000" indent="-228600" algn="l" rtl="0" fontAlgn="base" latinLnBrk="1">
              <a:spcBef>
                <a:spcPct val="20000"/>
              </a:spcBef>
              <a:spcAft>
                <a:spcPct val="0"/>
              </a:spcAft>
              <a:buClr>
                <a:schemeClr val="hlink"/>
              </a:buClr>
              <a:buFont typeface="Symbol" pitchFamily="18" charset="2"/>
              <a:buChar char="·"/>
              <a:defRPr kumimoji="1">
                <a:solidFill>
                  <a:schemeClr val="tx1"/>
                </a:solidFill>
                <a:latin typeface="Century Schoolbook" panose="02040604050505020304" pitchFamily="18" charset="0"/>
                <a:ea typeface="+mn-ea"/>
              </a:defRPr>
            </a:lvl3pPr>
            <a:lvl4pPr marL="1600200" indent="-228600" algn="l" rtl="0" fontAlgn="base" latinLnBrk="1">
              <a:spcBef>
                <a:spcPct val="20000"/>
              </a:spcBef>
              <a:spcAft>
                <a:spcPct val="0"/>
              </a:spcAft>
              <a:buClr>
                <a:schemeClr val="hlink"/>
              </a:buClr>
              <a:buFont typeface="Symbol" pitchFamily="18" charset="2"/>
              <a:buChar char="·"/>
              <a:defRPr kumimoji="1" sz="1600">
                <a:solidFill>
                  <a:schemeClr val="tx1"/>
                </a:solidFill>
                <a:latin typeface="Century Schoolbook" panose="02040604050505020304" pitchFamily="18" charset="0"/>
                <a:ea typeface="+mn-ea"/>
              </a:defRPr>
            </a:lvl4pPr>
            <a:lvl5pPr marL="20574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Century Schoolbook" panose="02040604050505020304" pitchFamily="18" charset="0"/>
                <a:ea typeface="+mn-ea"/>
              </a:defRPr>
            </a:lvl5pPr>
            <a:lvl6pPr marL="25146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6pPr>
            <a:lvl7pPr marL="29718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7pPr>
            <a:lvl8pPr marL="34290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8pPr>
            <a:lvl9pPr marL="38862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9pPr>
          </a:lstStyle>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a:t>
            </a:r>
            <a:r>
              <a:rPr lang="en-US" altLang="ko-KR" sz="1600" dirty="0" err="1">
                <a:solidFill>
                  <a:schemeClr val="dk1"/>
                </a:solidFill>
                <a:latin typeface="+mn-lt"/>
              </a:rPr>
              <a:t>DOCTYPE</a:t>
            </a:r>
            <a:r>
              <a:rPr lang="en-US" altLang="ko-KR" sz="1600" dirty="0">
                <a:solidFill>
                  <a:schemeClr val="dk1"/>
                </a:solidFill>
                <a:latin typeface="+mn-lt"/>
              </a:rPr>
              <a:t> html&gt;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&lt;html&gt;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&lt;head&gt;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&lt;style&gt;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a:t>
            </a:r>
            <a:r>
              <a:rPr lang="en-US" altLang="ko-KR" sz="1600" dirty="0" err="1">
                <a:solidFill>
                  <a:schemeClr val="dk1"/>
                </a:solidFill>
                <a:latin typeface="+mn-lt"/>
              </a:rPr>
              <a:t>p.upper</a:t>
            </a:r>
            <a:r>
              <a:rPr lang="en-US" altLang="ko-KR" sz="1600" dirty="0">
                <a:solidFill>
                  <a:schemeClr val="dk1"/>
                </a:solidFill>
                <a:latin typeface="+mn-lt"/>
              </a:rPr>
              <a:t> { </a:t>
            </a:r>
            <a:r>
              <a:rPr lang="en-US" altLang="ko-KR" sz="1600" dirty="0">
                <a:solidFill>
                  <a:srgbClr val="FF0000"/>
                </a:solidFill>
                <a:latin typeface="+mn-lt"/>
              </a:rPr>
              <a:t>text-transform: </a:t>
            </a:r>
            <a:r>
              <a:rPr lang="en-US" altLang="ko-KR" sz="1600" dirty="0">
                <a:solidFill>
                  <a:srgbClr val="0000FF"/>
                </a:solidFill>
                <a:latin typeface="+mn-lt"/>
              </a:rPr>
              <a:t>uppercase;</a:t>
            </a:r>
            <a:r>
              <a:rPr lang="en-US" altLang="ko-KR" sz="1600" dirty="0">
                <a:solidFill>
                  <a:schemeClr val="dk1"/>
                </a:solidFill>
                <a:latin typeface="+mn-lt"/>
              </a:rPr>
              <a:t> }</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a:t>
            </a:r>
            <a:r>
              <a:rPr lang="en-US" altLang="ko-KR" sz="1600" dirty="0" err="1">
                <a:solidFill>
                  <a:schemeClr val="dk1"/>
                </a:solidFill>
                <a:latin typeface="+mn-lt"/>
              </a:rPr>
              <a:t>p.lower</a:t>
            </a:r>
            <a:r>
              <a:rPr lang="en-US" altLang="ko-KR" sz="1600" dirty="0">
                <a:solidFill>
                  <a:schemeClr val="dk1"/>
                </a:solidFill>
                <a:latin typeface="+mn-lt"/>
              </a:rPr>
              <a:t> { </a:t>
            </a:r>
            <a:r>
              <a:rPr lang="en-US" altLang="ko-KR" sz="1600" dirty="0">
                <a:solidFill>
                  <a:srgbClr val="FF0000"/>
                </a:solidFill>
                <a:latin typeface="+mn-lt"/>
              </a:rPr>
              <a:t>text-transform: </a:t>
            </a:r>
            <a:r>
              <a:rPr lang="en-US" altLang="ko-KR" sz="1600" dirty="0">
                <a:solidFill>
                  <a:srgbClr val="0000FF"/>
                </a:solidFill>
                <a:latin typeface="+mn-lt"/>
              </a:rPr>
              <a:t>lowercase;</a:t>
            </a:r>
            <a:r>
              <a:rPr lang="en-US" altLang="ko-KR" sz="1600" dirty="0">
                <a:solidFill>
                  <a:schemeClr val="dk1"/>
                </a:solidFill>
                <a:latin typeface="+mn-lt"/>
              </a:rPr>
              <a:t> }</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a:t>
            </a:r>
            <a:r>
              <a:rPr lang="en-US" altLang="ko-KR" sz="1600" dirty="0" err="1">
                <a:solidFill>
                  <a:schemeClr val="dk1"/>
                </a:solidFill>
                <a:latin typeface="+mn-lt"/>
              </a:rPr>
              <a:t>p.capit</a:t>
            </a:r>
            <a:r>
              <a:rPr lang="en-US" altLang="ko-KR" sz="1600" dirty="0">
                <a:solidFill>
                  <a:schemeClr val="dk1"/>
                </a:solidFill>
                <a:latin typeface="+mn-lt"/>
              </a:rPr>
              <a:t> { </a:t>
            </a:r>
            <a:r>
              <a:rPr lang="en-US" altLang="ko-KR" sz="1600" dirty="0">
                <a:solidFill>
                  <a:srgbClr val="FF0000"/>
                </a:solidFill>
                <a:latin typeface="+mn-lt"/>
              </a:rPr>
              <a:t>text-transform: </a:t>
            </a:r>
            <a:r>
              <a:rPr lang="en-US" altLang="ko-KR" sz="1600" dirty="0">
                <a:solidFill>
                  <a:srgbClr val="0000FF"/>
                </a:solidFill>
                <a:latin typeface="+mn-lt"/>
              </a:rPr>
              <a:t>capitalize;</a:t>
            </a:r>
            <a:r>
              <a:rPr lang="en-US" altLang="ko-KR" sz="1600" dirty="0">
                <a:solidFill>
                  <a:schemeClr val="dk1"/>
                </a:solidFill>
                <a:latin typeface="+mn-lt"/>
              </a:rPr>
              <a:t> }</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&lt;/style&gt;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&lt;/head&gt;</a:t>
            </a:r>
          </a:p>
          <a:p>
            <a:pPr marL="0" indent="0">
              <a:lnSpc>
                <a:spcPct val="110000"/>
              </a:lnSpc>
              <a:spcBef>
                <a:spcPts val="0"/>
              </a:spcBef>
              <a:spcAft>
                <a:spcPts val="0"/>
              </a:spcAft>
              <a:buNone/>
              <a:tabLst>
                <a:tab pos="254000" algn="l"/>
                <a:tab pos="254000" algn="l"/>
              </a:tabLst>
            </a:pPr>
            <a:endParaRPr lang="en-US" altLang="ko-KR" sz="1600" dirty="0">
              <a:solidFill>
                <a:schemeClr val="dk1"/>
              </a:solidFill>
              <a:latin typeface="+mn-lt"/>
            </a:endParaRP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&lt;body&gt;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&lt;p class="upper"&gt;</a:t>
            </a:r>
            <a:r>
              <a:rPr lang="en-US" altLang="ko-KR" sz="1600" dirty="0" err="1">
                <a:solidFill>
                  <a:schemeClr val="dk1"/>
                </a:solidFill>
                <a:latin typeface="+mn-lt"/>
              </a:rPr>
              <a:t>text_transform</a:t>
            </a:r>
            <a:r>
              <a:rPr lang="en-US" altLang="ko-KR" sz="1600" dirty="0">
                <a:solidFill>
                  <a:schemeClr val="dk1"/>
                </a:solidFill>
                <a:latin typeface="+mn-lt"/>
              </a:rPr>
              <a:t> is uppercase.&lt;/p&gt;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&lt;p class="lower"&gt;</a:t>
            </a:r>
            <a:r>
              <a:rPr lang="en-US" altLang="ko-KR" sz="1600" dirty="0" err="1">
                <a:solidFill>
                  <a:schemeClr val="dk1"/>
                </a:solidFill>
                <a:latin typeface="+mn-lt"/>
              </a:rPr>
              <a:t>text_transform</a:t>
            </a:r>
            <a:r>
              <a:rPr lang="en-US" altLang="ko-KR" sz="1600" dirty="0">
                <a:solidFill>
                  <a:schemeClr val="dk1"/>
                </a:solidFill>
                <a:latin typeface="+mn-lt"/>
              </a:rPr>
              <a:t> is lowercase.&lt;/p&gt;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&lt;p class="</a:t>
            </a:r>
            <a:r>
              <a:rPr lang="en-US" altLang="ko-KR" sz="1600" dirty="0" err="1">
                <a:solidFill>
                  <a:schemeClr val="dk1"/>
                </a:solidFill>
                <a:latin typeface="+mn-lt"/>
              </a:rPr>
              <a:t>capit</a:t>
            </a:r>
            <a:r>
              <a:rPr lang="en-US" altLang="ko-KR" sz="1600" dirty="0">
                <a:solidFill>
                  <a:schemeClr val="dk1"/>
                </a:solidFill>
                <a:latin typeface="+mn-lt"/>
              </a:rPr>
              <a:t>"&gt;</a:t>
            </a:r>
            <a:r>
              <a:rPr lang="en-US" altLang="ko-KR" sz="1600" dirty="0" err="1">
                <a:solidFill>
                  <a:schemeClr val="dk1"/>
                </a:solidFill>
                <a:latin typeface="+mn-lt"/>
              </a:rPr>
              <a:t>text_transform</a:t>
            </a:r>
            <a:r>
              <a:rPr lang="en-US" altLang="ko-KR" sz="1600" dirty="0">
                <a:solidFill>
                  <a:schemeClr val="dk1"/>
                </a:solidFill>
                <a:latin typeface="+mn-lt"/>
              </a:rPr>
              <a:t> is capitalize.&lt;/p&gt;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&lt;/body&gt;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&lt;/html&gt;</a:t>
            </a:r>
            <a:endParaRPr lang="ko-KR" altLang="en-US" sz="1600" dirty="0">
              <a:solidFill>
                <a:schemeClr val="dk1"/>
              </a:solidFill>
              <a:latin typeface="+mn-lt"/>
            </a:endParaRPr>
          </a:p>
        </p:txBody>
      </p:sp>
      <p:sp>
        <p:nvSpPr>
          <p:cNvPr id="7" name="내용 개체 틀 2"/>
          <p:cNvSpPr txBox="1">
            <a:spLocks/>
          </p:cNvSpPr>
          <p:nvPr/>
        </p:nvSpPr>
        <p:spPr>
          <a:xfrm>
            <a:off x="457200" y="1196752"/>
            <a:ext cx="8229600" cy="5328592"/>
          </a:xfrm>
          <a:prstGeom prst="rect">
            <a:avLst/>
          </a:prstGeom>
        </p:spPr>
        <p:txBody>
          <a:bodyPr vert="horz" lIns="91440" tIns="45720" rIns="91440" bIns="45720" rtlCol="0">
            <a:normAutofit/>
          </a:bodyPr>
          <a:lstStyle>
            <a:lvl1pPr marL="342900" indent="-342900" algn="just" defTabSz="914400" rtl="0" eaLnBrk="1" latinLnBrk="0" hangingPunct="1">
              <a:lnSpc>
                <a:spcPct val="150000"/>
              </a:lnSpc>
              <a:spcBef>
                <a:spcPts val="0"/>
              </a:spcBef>
              <a:buFont typeface="Wingdings" pitchFamily="2" charset="2"/>
              <a:buChar char="v"/>
              <a:defRPr sz="2000" kern="1200" baseline="0">
                <a:solidFill>
                  <a:schemeClr val="tx1"/>
                </a:solidFill>
                <a:latin typeface="Tahoma" panose="020B0604030504040204" pitchFamily="34" charset="0"/>
                <a:ea typeface="맑은 고딕" panose="020B0503020000020004" pitchFamily="50" charset="-127"/>
                <a:cs typeface="+mn-cs"/>
              </a:defRPr>
            </a:lvl1pPr>
            <a:lvl2pPr marL="742950" indent="-285750" algn="just" defTabSz="914400" rtl="0" eaLnBrk="1" latinLnBrk="0" hangingPunct="1">
              <a:lnSpc>
                <a:spcPct val="150000"/>
              </a:lnSpc>
              <a:spcBef>
                <a:spcPts val="0"/>
              </a:spcBef>
              <a:buFont typeface="Wingdings" pitchFamily="2" charset="2"/>
              <a:buChar char="§"/>
              <a:defRPr sz="1800" kern="1200" baseline="0">
                <a:solidFill>
                  <a:schemeClr val="tx1"/>
                </a:solidFill>
                <a:latin typeface="Tahoma" panose="020B0604030504040204" pitchFamily="34" charset="0"/>
                <a:ea typeface="맑은 고딕" panose="020B0503020000020004" pitchFamily="50" charset="-127"/>
                <a:cs typeface="+mn-cs"/>
              </a:defRPr>
            </a:lvl2pPr>
            <a:lvl3pPr marL="1143000" indent="-228600" algn="just" defTabSz="914400" rtl="0" eaLnBrk="1" latinLnBrk="0" hangingPunct="1">
              <a:lnSpc>
                <a:spcPct val="150000"/>
              </a:lnSpc>
              <a:spcBef>
                <a:spcPts val="0"/>
              </a:spcBef>
              <a:buFont typeface="Arial" pitchFamily="34" charset="0"/>
              <a:buChar char="•"/>
              <a:defRPr sz="1800" kern="1200" baseline="0">
                <a:solidFill>
                  <a:schemeClr val="tx1"/>
                </a:solidFill>
                <a:latin typeface="Tahoma" panose="020B0604030504040204" pitchFamily="34" charset="0"/>
                <a:ea typeface="맑은 고딕" panose="020B0503020000020004" pitchFamily="50" charset="-127"/>
                <a:cs typeface="+mn-cs"/>
              </a:defRPr>
            </a:lvl3pPr>
            <a:lvl4pPr marL="1600200" indent="-228600" algn="just" defTabSz="914400" rtl="0" eaLnBrk="1" latinLnBrk="0" hangingPunct="1">
              <a:lnSpc>
                <a:spcPct val="150000"/>
              </a:lnSpc>
              <a:spcBef>
                <a:spcPts val="0"/>
              </a:spcBef>
              <a:buFont typeface="Arial" pitchFamily="34" charset="0"/>
              <a:buChar char="–"/>
              <a:defRPr sz="1600" kern="1200" baseline="0">
                <a:solidFill>
                  <a:schemeClr val="tx1"/>
                </a:solidFill>
                <a:latin typeface="Tahoma" panose="020B0604030504040204" pitchFamily="34" charset="0"/>
                <a:ea typeface="맑은 고딕" panose="020B0503020000020004" pitchFamily="50" charset="-127"/>
                <a:cs typeface="+mn-cs"/>
              </a:defRPr>
            </a:lvl4pPr>
            <a:lvl5pPr marL="2057400" indent="-228600" algn="just" defTabSz="914400" rtl="0" eaLnBrk="1" latinLnBrk="0" hangingPunct="1">
              <a:lnSpc>
                <a:spcPct val="150000"/>
              </a:lnSpc>
              <a:spcBef>
                <a:spcPts val="0"/>
              </a:spcBef>
              <a:buFont typeface="Arial" pitchFamily="34" charset="0"/>
              <a:buChar char="»"/>
              <a:defRPr sz="1600" kern="1200" baseline="0">
                <a:solidFill>
                  <a:schemeClr val="tx1"/>
                </a:solidFill>
                <a:latin typeface="Tahoma" panose="020B0604030504040204" pitchFamily="34" charset="0"/>
                <a:ea typeface="맑은 고딕" panose="020B0503020000020004" pitchFamily="50" charset="-127"/>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t>Text transformation</a:t>
            </a:r>
          </a:p>
          <a:p>
            <a:pPr lvl="1"/>
            <a:r>
              <a:rPr lang="en-US" altLang="ko-KR" dirty="0"/>
              <a:t>The </a:t>
            </a:r>
            <a:r>
              <a:rPr lang="en-US" altLang="ko-KR" b="1" dirty="0"/>
              <a:t>text-transform</a:t>
            </a:r>
            <a:r>
              <a:rPr lang="en-US" altLang="ko-KR" dirty="0"/>
              <a:t> property specifies transformations in a text</a:t>
            </a:r>
          </a:p>
        </p:txBody>
      </p:sp>
      <p:pic>
        <p:nvPicPr>
          <p:cNvPr id="6" name="그림 5"/>
          <p:cNvPicPr>
            <a:picLocks noChangeAspect="1"/>
          </p:cNvPicPr>
          <p:nvPr/>
        </p:nvPicPr>
        <p:blipFill>
          <a:blip r:embed="rId2"/>
          <a:stretch>
            <a:fillRect/>
          </a:stretch>
        </p:blipFill>
        <p:spPr>
          <a:xfrm>
            <a:off x="4716016" y="2419172"/>
            <a:ext cx="3869448" cy="2880000"/>
          </a:xfrm>
          <a:prstGeom prst="rect">
            <a:avLst/>
          </a:prstGeom>
        </p:spPr>
      </p:pic>
    </p:spTree>
    <p:extLst>
      <p:ext uri="{BB962C8B-B14F-4D97-AF65-F5344CB8AC3E}">
        <p14:creationId xmlns:p14="http://schemas.microsoft.com/office/powerpoint/2010/main" val="195507491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a:t>
            </a:r>
            <a:r>
              <a:rPr lang="ko-KR" altLang="en-US" dirty="0"/>
              <a:t> </a:t>
            </a:r>
            <a:r>
              <a:rPr lang="en-US" altLang="ko-KR" dirty="0"/>
              <a:t>properties</a:t>
            </a:r>
            <a:endParaRPr lang="en-US" dirty="0"/>
          </a:p>
        </p:txBody>
      </p:sp>
      <p:sp>
        <p:nvSpPr>
          <p:cNvPr id="3" name="내용 개체 틀 2"/>
          <p:cNvSpPr>
            <a:spLocks noGrp="1"/>
          </p:cNvSpPr>
          <p:nvPr>
            <p:ph idx="1"/>
          </p:nvPr>
        </p:nvSpPr>
        <p:spPr/>
        <p:txBody>
          <a:bodyPr/>
          <a:lstStyle/>
          <a:p>
            <a:r>
              <a:rPr lang="en-US" altLang="ko-KR" dirty="0"/>
              <a:t>Text Indent</a:t>
            </a:r>
            <a:r>
              <a:rPr lang="ko-KR" altLang="en-US" dirty="0"/>
              <a:t> </a:t>
            </a:r>
            <a:r>
              <a:rPr lang="ko-KR" altLang="en-US" sz="2000" dirty="0">
                <a:solidFill>
                  <a:schemeClr val="dk1"/>
                </a:solidFill>
                <a:latin typeface="+mn-lt"/>
              </a:rPr>
              <a:t>들여쓰기</a:t>
            </a:r>
            <a:endParaRPr lang="en-US" altLang="ko-KR" dirty="0"/>
          </a:p>
          <a:p>
            <a:pPr lvl="1"/>
            <a:r>
              <a:rPr lang="en-US" dirty="0"/>
              <a:t>The </a:t>
            </a:r>
            <a:r>
              <a:rPr lang="en-US" b="1" dirty="0"/>
              <a:t>text-indent</a:t>
            </a:r>
            <a:r>
              <a:rPr lang="en-US" dirty="0"/>
              <a:t> property </a:t>
            </a:r>
            <a:r>
              <a:rPr lang="en-US" altLang="ko-KR" dirty="0"/>
              <a:t>s</a:t>
            </a:r>
            <a:r>
              <a:rPr lang="en-US" dirty="0"/>
              <a:t>pecif</a:t>
            </a:r>
            <a:r>
              <a:rPr lang="en-US" altLang="ko-KR" dirty="0"/>
              <a:t>ies</a:t>
            </a:r>
            <a:r>
              <a:rPr lang="en-US" dirty="0"/>
              <a:t> indentation of the first line of a text</a:t>
            </a:r>
          </a:p>
        </p:txBody>
      </p:sp>
      <p:sp>
        <p:nvSpPr>
          <p:cNvPr id="4" name="내용 개체 틀 2"/>
          <p:cNvSpPr txBox="1">
            <a:spLocks/>
          </p:cNvSpPr>
          <p:nvPr/>
        </p:nvSpPr>
        <p:spPr bwMode="auto">
          <a:xfrm>
            <a:off x="507994" y="2276872"/>
            <a:ext cx="8178805" cy="4391024"/>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fontAlgn="base" latinLnBrk="1">
              <a:spcBef>
                <a:spcPct val="20000"/>
              </a:spcBef>
              <a:spcAft>
                <a:spcPct val="0"/>
              </a:spcAft>
              <a:buClr>
                <a:schemeClr val="folHlink"/>
              </a:buClr>
              <a:buFont typeface="Symbol" pitchFamily="18" charset="2"/>
              <a:buChar char="·"/>
              <a:defRPr kumimoji="1" sz="2000">
                <a:solidFill>
                  <a:schemeClr val="tx1"/>
                </a:solidFill>
                <a:latin typeface="Century Schoolbook" panose="02040604050505020304" pitchFamily="18" charset="0"/>
                <a:ea typeface="+mn-ea"/>
                <a:cs typeface="+mn-cs"/>
              </a:defRPr>
            </a:lvl1pPr>
            <a:lvl2pPr marL="742950" indent="-285750" algn="l" rtl="0" fontAlgn="base" latinLnBrk="1">
              <a:spcBef>
                <a:spcPct val="20000"/>
              </a:spcBef>
              <a:spcAft>
                <a:spcPct val="0"/>
              </a:spcAft>
              <a:buClr>
                <a:schemeClr val="bg2"/>
              </a:buClr>
              <a:buFont typeface="Symbol" pitchFamily="18" charset="2"/>
              <a:buChar char="·"/>
              <a:defRPr kumimoji="1" sz="2000">
                <a:solidFill>
                  <a:schemeClr val="tx1"/>
                </a:solidFill>
                <a:latin typeface="Century Schoolbook" panose="02040604050505020304" pitchFamily="18" charset="0"/>
                <a:ea typeface="+mn-ea"/>
              </a:defRPr>
            </a:lvl2pPr>
            <a:lvl3pPr marL="1143000" indent="-228600" algn="l" rtl="0" fontAlgn="base" latinLnBrk="1">
              <a:spcBef>
                <a:spcPct val="20000"/>
              </a:spcBef>
              <a:spcAft>
                <a:spcPct val="0"/>
              </a:spcAft>
              <a:buClr>
                <a:schemeClr val="hlink"/>
              </a:buClr>
              <a:buFont typeface="Symbol" pitchFamily="18" charset="2"/>
              <a:buChar char="·"/>
              <a:defRPr kumimoji="1">
                <a:solidFill>
                  <a:schemeClr val="tx1"/>
                </a:solidFill>
                <a:latin typeface="Century Schoolbook" panose="02040604050505020304" pitchFamily="18" charset="0"/>
                <a:ea typeface="+mn-ea"/>
              </a:defRPr>
            </a:lvl3pPr>
            <a:lvl4pPr marL="1600200" indent="-228600" algn="l" rtl="0" fontAlgn="base" latinLnBrk="1">
              <a:spcBef>
                <a:spcPct val="20000"/>
              </a:spcBef>
              <a:spcAft>
                <a:spcPct val="0"/>
              </a:spcAft>
              <a:buClr>
                <a:schemeClr val="hlink"/>
              </a:buClr>
              <a:buFont typeface="Symbol" pitchFamily="18" charset="2"/>
              <a:buChar char="·"/>
              <a:defRPr kumimoji="1" sz="1600">
                <a:solidFill>
                  <a:schemeClr val="tx1"/>
                </a:solidFill>
                <a:latin typeface="Century Schoolbook" panose="02040604050505020304" pitchFamily="18" charset="0"/>
                <a:ea typeface="+mn-ea"/>
              </a:defRPr>
            </a:lvl4pPr>
            <a:lvl5pPr marL="20574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Century Schoolbook" panose="02040604050505020304" pitchFamily="18" charset="0"/>
                <a:ea typeface="+mn-ea"/>
              </a:defRPr>
            </a:lvl5pPr>
            <a:lvl6pPr marL="25146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6pPr>
            <a:lvl7pPr marL="29718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7pPr>
            <a:lvl8pPr marL="34290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8pPr>
            <a:lvl9pPr marL="38862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9pPr>
          </a:lstStyle>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&lt;!DOCTYPE html&gt;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&lt;html&gt;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…&lt;style&gt;</a:t>
            </a:r>
          </a:p>
          <a:p>
            <a:pPr marL="400050" lvl="1"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p {</a:t>
            </a:r>
          </a:p>
          <a:p>
            <a:pPr marL="400050" lvl="1"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a:t>
            </a:r>
            <a:r>
              <a:rPr lang="en-US" altLang="ko-KR" sz="1600" dirty="0">
                <a:solidFill>
                  <a:srgbClr val="FF0000"/>
                </a:solidFill>
                <a:latin typeface="+mn-lt"/>
              </a:rPr>
              <a:t>text-indent:</a:t>
            </a:r>
            <a:r>
              <a:rPr lang="en-US" altLang="ko-KR" sz="1600" dirty="0">
                <a:solidFill>
                  <a:schemeClr val="dk1"/>
                </a:solidFill>
                <a:latin typeface="+mn-lt"/>
              </a:rPr>
              <a:t> </a:t>
            </a:r>
            <a:r>
              <a:rPr lang="en-US" altLang="ko-KR" sz="1600" dirty="0">
                <a:solidFill>
                  <a:srgbClr val="0000FF"/>
                </a:solidFill>
                <a:latin typeface="+mn-lt"/>
              </a:rPr>
              <a:t>50px</a:t>
            </a:r>
            <a:r>
              <a:rPr lang="en-US" altLang="ko-KR" sz="1600" dirty="0">
                <a:solidFill>
                  <a:schemeClr val="dk1"/>
                </a:solidFill>
                <a:latin typeface="+mn-lt"/>
              </a:rPr>
              <a:t>; </a:t>
            </a:r>
          </a:p>
          <a:p>
            <a:pPr marL="400050" lvl="1"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&lt;/style&gt;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&lt;/head&gt;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&lt;body&gt;</a:t>
            </a:r>
          </a:p>
          <a:p>
            <a:pPr marL="400050" lvl="1"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&lt;h1&gt;Using text-indent&lt;/h1&gt;</a:t>
            </a:r>
          </a:p>
          <a:p>
            <a:pPr marL="400050" lvl="1"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&lt;p&gt;In my younger and more vulnerable years my father gave me some advice that I've been turning over in my mind ever since. 'Whenever you feel like criticizing anyone,' he told me, 'just remember that all the people in this world haven't had the advantages that you've had.'&lt;/p&gt;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&lt;/body&gt;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&lt;/html&gt;</a:t>
            </a:r>
            <a:endParaRPr lang="ko-KR" altLang="en-US" sz="1600" dirty="0">
              <a:solidFill>
                <a:schemeClr val="dk1"/>
              </a:solidFill>
              <a:latin typeface="+mn-lt"/>
            </a:endParaRPr>
          </a:p>
        </p:txBody>
      </p:sp>
      <p:pic>
        <p:nvPicPr>
          <p:cNvPr id="5" name="그림 4"/>
          <p:cNvPicPr>
            <a:picLocks noChangeAspect="1"/>
          </p:cNvPicPr>
          <p:nvPr/>
        </p:nvPicPr>
        <p:blipFill>
          <a:blip r:embed="rId2"/>
          <a:stretch>
            <a:fillRect/>
          </a:stretch>
        </p:blipFill>
        <p:spPr>
          <a:xfrm>
            <a:off x="4259172" y="2564904"/>
            <a:ext cx="4220296" cy="3600400"/>
          </a:xfrm>
          <a:prstGeom prst="rect">
            <a:avLst/>
          </a:prstGeom>
        </p:spPr>
      </p:pic>
    </p:spTree>
    <p:extLst>
      <p:ext uri="{BB962C8B-B14F-4D97-AF65-F5344CB8AC3E}">
        <p14:creationId xmlns:p14="http://schemas.microsoft.com/office/powerpoint/2010/main" val="40240805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a:t>
            </a:r>
            <a:r>
              <a:rPr lang="ko-KR" altLang="en-US" dirty="0"/>
              <a:t> </a:t>
            </a:r>
            <a:r>
              <a:rPr lang="en-US" altLang="ko-KR" dirty="0"/>
              <a:t>properties</a:t>
            </a:r>
            <a:endParaRPr lang="ko-KR" altLang="en-US" dirty="0"/>
          </a:p>
        </p:txBody>
      </p:sp>
      <p:sp>
        <p:nvSpPr>
          <p:cNvPr id="4" name="내용 개체 틀 2"/>
          <p:cNvSpPr txBox="1">
            <a:spLocks/>
          </p:cNvSpPr>
          <p:nvPr/>
        </p:nvSpPr>
        <p:spPr bwMode="auto">
          <a:xfrm>
            <a:off x="678894" y="2276872"/>
            <a:ext cx="7983538" cy="3514724"/>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fontAlgn="base" latinLnBrk="1">
              <a:spcBef>
                <a:spcPct val="20000"/>
              </a:spcBef>
              <a:spcAft>
                <a:spcPct val="0"/>
              </a:spcAft>
              <a:buClr>
                <a:schemeClr val="folHlink"/>
              </a:buClr>
              <a:buFont typeface="Symbol" pitchFamily="18" charset="2"/>
              <a:buChar char="·"/>
              <a:defRPr kumimoji="1" sz="2000">
                <a:solidFill>
                  <a:schemeClr val="tx1"/>
                </a:solidFill>
                <a:latin typeface="Century Schoolbook" panose="02040604050505020304" pitchFamily="18" charset="0"/>
                <a:ea typeface="+mn-ea"/>
                <a:cs typeface="+mn-cs"/>
              </a:defRPr>
            </a:lvl1pPr>
            <a:lvl2pPr marL="742950" indent="-285750" algn="l" rtl="0" fontAlgn="base" latinLnBrk="1">
              <a:spcBef>
                <a:spcPct val="20000"/>
              </a:spcBef>
              <a:spcAft>
                <a:spcPct val="0"/>
              </a:spcAft>
              <a:buClr>
                <a:schemeClr val="bg2"/>
              </a:buClr>
              <a:buFont typeface="Symbol" pitchFamily="18" charset="2"/>
              <a:buChar char="·"/>
              <a:defRPr kumimoji="1" sz="2000">
                <a:solidFill>
                  <a:schemeClr val="tx1"/>
                </a:solidFill>
                <a:latin typeface="Century Schoolbook" panose="02040604050505020304" pitchFamily="18" charset="0"/>
                <a:ea typeface="+mn-ea"/>
              </a:defRPr>
            </a:lvl2pPr>
            <a:lvl3pPr marL="1143000" indent="-228600" algn="l" rtl="0" fontAlgn="base" latinLnBrk="1">
              <a:spcBef>
                <a:spcPct val="20000"/>
              </a:spcBef>
              <a:spcAft>
                <a:spcPct val="0"/>
              </a:spcAft>
              <a:buClr>
                <a:schemeClr val="hlink"/>
              </a:buClr>
              <a:buFont typeface="Symbol" pitchFamily="18" charset="2"/>
              <a:buChar char="·"/>
              <a:defRPr kumimoji="1">
                <a:solidFill>
                  <a:schemeClr val="tx1"/>
                </a:solidFill>
                <a:latin typeface="Century Schoolbook" panose="02040604050505020304" pitchFamily="18" charset="0"/>
                <a:ea typeface="+mn-ea"/>
              </a:defRPr>
            </a:lvl3pPr>
            <a:lvl4pPr marL="1600200" indent="-228600" algn="l" rtl="0" fontAlgn="base" latinLnBrk="1">
              <a:spcBef>
                <a:spcPct val="20000"/>
              </a:spcBef>
              <a:spcAft>
                <a:spcPct val="0"/>
              </a:spcAft>
              <a:buClr>
                <a:schemeClr val="hlink"/>
              </a:buClr>
              <a:buFont typeface="Symbol" pitchFamily="18" charset="2"/>
              <a:buChar char="·"/>
              <a:defRPr kumimoji="1" sz="1600">
                <a:solidFill>
                  <a:schemeClr val="tx1"/>
                </a:solidFill>
                <a:latin typeface="Century Schoolbook" panose="02040604050505020304" pitchFamily="18" charset="0"/>
                <a:ea typeface="+mn-ea"/>
              </a:defRPr>
            </a:lvl4pPr>
            <a:lvl5pPr marL="20574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Century Schoolbook" panose="02040604050505020304" pitchFamily="18" charset="0"/>
                <a:ea typeface="+mn-ea"/>
              </a:defRPr>
            </a:lvl5pPr>
            <a:lvl6pPr marL="25146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6pPr>
            <a:lvl7pPr marL="29718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7pPr>
            <a:lvl8pPr marL="34290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8pPr>
            <a:lvl9pPr marL="38862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9pPr>
          </a:lstStyle>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a:t>
            </a:r>
            <a:r>
              <a:rPr lang="en-US" altLang="ko-KR" sz="1600" dirty="0" err="1">
                <a:solidFill>
                  <a:schemeClr val="dk1"/>
                </a:solidFill>
                <a:latin typeface="+mn-lt"/>
              </a:rPr>
              <a:t>DOCTYPE</a:t>
            </a:r>
            <a:r>
              <a:rPr lang="en-US" altLang="ko-KR" sz="1600" dirty="0">
                <a:solidFill>
                  <a:schemeClr val="dk1"/>
                </a:solidFill>
                <a:latin typeface="+mn-lt"/>
              </a:rPr>
              <a:t> html&gt;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&lt;html&gt;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&lt;head&gt;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&lt;style&gt;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a:t>
            </a:r>
            <a:r>
              <a:rPr lang="en-US" altLang="ko-KR" sz="1600" dirty="0" err="1">
                <a:solidFill>
                  <a:schemeClr val="dk1"/>
                </a:solidFill>
                <a:latin typeface="+mn-lt"/>
              </a:rPr>
              <a:t>h1</a:t>
            </a:r>
            <a:r>
              <a:rPr lang="en-US" altLang="ko-KR" sz="1600" dirty="0">
                <a:solidFill>
                  <a:schemeClr val="dk1"/>
                </a:solidFill>
                <a:latin typeface="+mn-lt"/>
              </a:rPr>
              <a:t> {</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a:t>
            </a:r>
            <a:r>
              <a:rPr lang="en-US" altLang="ko-KR" sz="1600" dirty="0">
                <a:solidFill>
                  <a:srgbClr val="FF0000"/>
                </a:solidFill>
                <a:latin typeface="+mn-lt"/>
              </a:rPr>
              <a:t>text-shadow:</a:t>
            </a:r>
            <a:r>
              <a:rPr lang="en-US" altLang="ko-KR" sz="1600" dirty="0">
                <a:solidFill>
                  <a:schemeClr val="dk1"/>
                </a:solidFill>
                <a:latin typeface="+mn-lt"/>
              </a:rPr>
              <a:t> </a:t>
            </a:r>
            <a:r>
              <a:rPr lang="en-US" altLang="ko-KR" sz="1600" dirty="0" err="1">
                <a:solidFill>
                  <a:srgbClr val="0000FF"/>
                </a:solidFill>
                <a:latin typeface="+mn-lt"/>
              </a:rPr>
              <a:t>5px</a:t>
            </a:r>
            <a:r>
              <a:rPr lang="en-US" altLang="ko-KR" sz="1600" dirty="0">
                <a:solidFill>
                  <a:srgbClr val="0000FF"/>
                </a:solidFill>
                <a:latin typeface="+mn-lt"/>
              </a:rPr>
              <a:t> </a:t>
            </a:r>
            <a:r>
              <a:rPr lang="en-US" altLang="ko-KR" sz="1600" dirty="0" err="1">
                <a:solidFill>
                  <a:srgbClr val="0000FF"/>
                </a:solidFill>
                <a:latin typeface="+mn-lt"/>
              </a:rPr>
              <a:t>5px</a:t>
            </a:r>
            <a:r>
              <a:rPr lang="en-US" altLang="ko-KR" sz="1600" dirty="0">
                <a:solidFill>
                  <a:srgbClr val="0000FF"/>
                </a:solidFill>
                <a:latin typeface="+mn-lt"/>
              </a:rPr>
              <a:t> </a:t>
            </a:r>
            <a:r>
              <a:rPr lang="en-US" altLang="ko-KR" sz="1600" dirty="0" err="1">
                <a:solidFill>
                  <a:srgbClr val="0000FF"/>
                </a:solidFill>
                <a:latin typeface="+mn-lt"/>
              </a:rPr>
              <a:t>5px</a:t>
            </a:r>
            <a:r>
              <a:rPr lang="en-US" altLang="ko-KR" sz="1600" dirty="0">
                <a:solidFill>
                  <a:srgbClr val="0000FF"/>
                </a:solidFill>
                <a:latin typeface="+mn-lt"/>
              </a:rPr>
              <a:t> #</a:t>
            </a:r>
            <a:r>
              <a:rPr lang="en-US" altLang="ko-KR" sz="1600" dirty="0" err="1">
                <a:solidFill>
                  <a:srgbClr val="0000FF"/>
                </a:solidFill>
                <a:latin typeface="+mn-lt"/>
              </a:rPr>
              <a:t>FF0000</a:t>
            </a:r>
            <a:r>
              <a:rPr lang="en-US" altLang="ko-KR" sz="1600" dirty="0">
                <a:solidFill>
                  <a:srgbClr val="0000FF"/>
                </a:solidFill>
                <a:latin typeface="+mn-lt"/>
              </a:rPr>
              <a: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&lt;/style&gt;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&lt;/head&gt;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&lt;body&gt;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&lt;h1&gt;Text-shadow&lt;/h1&gt;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&lt;/body&gt;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&lt;/html&gt;</a:t>
            </a:r>
            <a:endParaRPr lang="ko-KR" altLang="en-US" sz="1600" dirty="0">
              <a:solidFill>
                <a:schemeClr val="dk1"/>
              </a:solidFill>
              <a:latin typeface="+mn-lt"/>
            </a:endParaRPr>
          </a:p>
        </p:txBody>
      </p:sp>
      <p:sp>
        <p:nvSpPr>
          <p:cNvPr id="3" name="Rectangle 2">
            <a:extLst>
              <a:ext uri="{FF2B5EF4-FFF2-40B4-BE49-F238E27FC236}">
                <a16:creationId xmlns:a16="http://schemas.microsoft.com/office/drawing/2014/main" id="{E8C2EA16-88FE-4E73-A269-F2D0DCE8D5B2}"/>
              </a:ext>
            </a:extLst>
          </p:cNvPr>
          <p:cNvSpPr/>
          <p:nvPr/>
        </p:nvSpPr>
        <p:spPr bwMode="auto">
          <a:xfrm>
            <a:off x="4230538" y="5942106"/>
            <a:ext cx="1696065" cy="54569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6" name="내용 개체 틀 5"/>
          <p:cNvSpPr>
            <a:spLocks noGrp="1"/>
          </p:cNvSpPr>
          <p:nvPr>
            <p:ph idx="1"/>
          </p:nvPr>
        </p:nvSpPr>
        <p:spPr>
          <a:xfrm>
            <a:off x="457200" y="1196751"/>
            <a:ext cx="8229600" cy="992907"/>
          </a:xfrm>
        </p:spPr>
        <p:txBody>
          <a:bodyPr>
            <a:normAutofit/>
          </a:bodyPr>
          <a:lstStyle/>
          <a:p>
            <a:r>
              <a:rPr lang="en-US" altLang="ko-KR" dirty="0"/>
              <a:t>Text shadow</a:t>
            </a:r>
          </a:p>
          <a:p>
            <a:pPr marL="0" indent="0">
              <a:buNone/>
            </a:pPr>
            <a:r>
              <a:rPr lang="en-US" altLang="ko-KR" dirty="0"/>
              <a:t>      - Border shadow</a:t>
            </a:r>
            <a:r>
              <a:rPr lang="ko-KR" altLang="en-US" dirty="0"/>
              <a:t>도 있음</a:t>
            </a:r>
            <a:endParaRPr lang="en-US" altLang="ko-KR" dirty="0"/>
          </a:p>
        </p:txBody>
      </p:sp>
      <p:pic>
        <p:nvPicPr>
          <p:cNvPr id="7" name="그림 6"/>
          <p:cNvPicPr>
            <a:picLocks noChangeAspect="1"/>
          </p:cNvPicPr>
          <p:nvPr/>
        </p:nvPicPr>
        <p:blipFill>
          <a:blip r:embed="rId2"/>
          <a:stretch>
            <a:fillRect/>
          </a:stretch>
        </p:blipFill>
        <p:spPr>
          <a:xfrm>
            <a:off x="5222586" y="2542953"/>
            <a:ext cx="3333750" cy="1495425"/>
          </a:xfrm>
          <a:prstGeom prst="rect">
            <a:avLst/>
          </a:prstGeom>
        </p:spPr>
      </p:pic>
      <p:pic>
        <p:nvPicPr>
          <p:cNvPr id="12" name="그림 11"/>
          <p:cNvPicPr>
            <a:picLocks noChangeAspect="1"/>
          </p:cNvPicPr>
          <p:nvPr/>
        </p:nvPicPr>
        <p:blipFill>
          <a:blip r:embed="rId3"/>
          <a:stretch>
            <a:fillRect/>
          </a:stretch>
        </p:blipFill>
        <p:spPr>
          <a:xfrm>
            <a:off x="3563888" y="4293096"/>
            <a:ext cx="4848432" cy="2331970"/>
          </a:xfrm>
          <a:prstGeom prst="rect">
            <a:avLst/>
          </a:prstGeom>
        </p:spPr>
      </p:pic>
    </p:spTree>
    <p:extLst>
      <p:ext uri="{BB962C8B-B14F-4D97-AF65-F5344CB8AC3E}">
        <p14:creationId xmlns:p14="http://schemas.microsoft.com/office/powerpoint/2010/main" val="373481805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a:t>
            </a:r>
            <a:r>
              <a:rPr lang="ko-KR" altLang="en-US" dirty="0"/>
              <a:t> </a:t>
            </a:r>
            <a:r>
              <a:rPr lang="en-US" altLang="ko-KR" dirty="0"/>
              <a:t>properties </a:t>
            </a:r>
            <a:endParaRPr lang="ko-KR" altLang="en-US" dirty="0"/>
          </a:p>
        </p:txBody>
      </p:sp>
      <p:graphicFrame>
        <p:nvGraphicFramePr>
          <p:cNvPr id="4" name="내용 개체 틀 3"/>
          <p:cNvGraphicFramePr>
            <a:graphicFrameLocks noGrp="1"/>
          </p:cNvGraphicFramePr>
          <p:nvPr>
            <p:ph idx="1"/>
            <p:extLst>
              <p:ext uri="{D42A27DB-BD31-4B8C-83A1-F6EECF244321}">
                <p14:modId xmlns:p14="http://schemas.microsoft.com/office/powerpoint/2010/main" val="3419840245"/>
              </p:ext>
            </p:extLst>
          </p:nvPr>
        </p:nvGraphicFramePr>
        <p:xfrm>
          <a:off x="988329" y="2348880"/>
          <a:ext cx="7698471" cy="1808988"/>
        </p:xfrm>
        <a:graphic>
          <a:graphicData uri="http://schemas.openxmlformats.org/drawingml/2006/table">
            <a:tbl>
              <a:tblPr>
                <a:tableStyleId>{69CF1AB2-1976-4502-BF36-3FF5EA218861}</a:tableStyleId>
              </a:tblPr>
              <a:tblGrid>
                <a:gridCol w="1559008">
                  <a:extLst>
                    <a:ext uri="{9D8B030D-6E8A-4147-A177-3AD203B41FA5}">
                      <a16:colId xmlns:a16="http://schemas.microsoft.com/office/drawing/2014/main" val="20000"/>
                    </a:ext>
                  </a:extLst>
                </a:gridCol>
                <a:gridCol w="6139463">
                  <a:extLst>
                    <a:ext uri="{9D8B030D-6E8A-4147-A177-3AD203B41FA5}">
                      <a16:colId xmlns:a16="http://schemas.microsoft.com/office/drawing/2014/main" val="20001"/>
                    </a:ext>
                  </a:extLst>
                </a:gridCol>
              </a:tblGrid>
              <a:tr h="300033">
                <a:tc>
                  <a:txBody>
                    <a:bodyPr/>
                    <a:lstStyle/>
                    <a:p>
                      <a:pPr marL="0" marR="0" indent="0" algn="ctr" fontAlgn="base" latinLnBrk="1">
                        <a:lnSpc>
                          <a:spcPct val="120000"/>
                        </a:lnSpc>
                        <a:spcBef>
                          <a:spcPts val="0"/>
                        </a:spcBef>
                        <a:spcAft>
                          <a:spcPts val="0"/>
                        </a:spcAft>
                      </a:pPr>
                      <a:r>
                        <a:rPr lang="en-US" altLang="ko-KR" sz="1600" b="1" kern="0" spc="0" dirty="0">
                          <a:effectLst/>
                        </a:rPr>
                        <a:t>Property</a:t>
                      </a:r>
                      <a:endParaRPr lang="ko-KR" altLang="en-US" sz="1600" b="1" kern="0" spc="0" dirty="0">
                        <a:solidFill>
                          <a:srgbClr val="000000"/>
                        </a:solidFill>
                        <a:effectLst/>
                        <a:latin typeface="Trebuchet MS" panose="020B0603020202020204" pitchFamily="34" charset="0"/>
                      </a:endParaRPr>
                    </a:p>
                  </a:txBody>
                  <a:tcPr marL="64770" marR="64770" marT="17907" marB="17907" anchor="ctr"/>
                </a:tc>
                <a:tc>
                  <a:txBody>
                    <a:bodyPr/>
                    <a:lstStyle/>
                    <a:p>
                      <a:pPr marL="0" marR="0" indent="0" algn="ctr" fontAlgn="base" latinLnBrk="1">
                        <a:lnSpc>
                          <a:spcPct val="120000"/>
                        </a:lnSpc>
                        <a:spcBef>
                          <a:spcPts val="0"/>
                        </a:spcBef>
                        <a:spcAft>
                          <a:spcPts val="0"/>
                        </a:spcAft>
                      </a:pPr>
                      <a:r>
                        <a:rPr lang="en-US" altLang="ko-KR" sz="1600" b="1" kern="0" spc="0" dirty="0">
                          <a:effectLst/>
                        </a:rPr>
                        <a:t>Description</a:t>
                      </a:r>
                      <a:endParaRPr lang="ko-KR" altLang="en-US" sz="1600" b="1" kern="0" spc="0" dirty="0">
                        <a:solidFill>
                          <a:srgbClr val="000000"/>
                        </a:solidFill>
                        <a:effectLst/>
                        <a:latin typeface="Trebuchet MS" panose="020B0603020202020204" pitchFamily="34" charset="0"/>
                      </a:endParaRPr>
                    </a:p>
                  </a:txBody>
                  <a:tcPr marL="64770" marR="64770" marT="17907" marB="17907" anchor="ctr"/>
                </a:tc>
                <a:extLst>
                  <a:ext uri="{0D108BD9-81ED-4DB2-BD59-A6C34878D82A}">
                    <a16:rowId xmlns:a16="http://schemas.microsoft.com/office/drawing/2014/main" val="10000"/>
                  </a:ext>
                </a:extLst>
              </a:tr>
              <a:tr h="300033">
                <a:tc>
                  <a:txBody>
                    <a:bodyPr/>
                    <a:lstStyle/>
                    <a:p>
                      <a:pPr marL="0" marR="0" indent="0" algn="just" fontAlgn="base" latinLnBrk="1">
                        <a:lnSpc>
                          <a:spcPct val="120000"/>
                        </a:lnSpc>
                        <a:spcBef>
                          <a:spcPts val="0"/>
                        </a:spcBef>
                        <a:spcAft>
                          <a:spcPts val="0"/>
                        </a:spcAft>
                      </a:pPr>
                      <a:r>
                        <a:rPr lang="en-US" sz="1600" kern="0" spc="0">
                          <a:effectLst/>
                          <a:hlinkClick r:id="rId2"/>
                        </a:rPr>
                        <a:t>font</a:t>
                      </a:r>
                      <a:endParaRPr lang="en-US" sz="1600" kern="0" spc="0">
                        <a:solidFill>
                          <a:srgbClr val="000000"/>
                        </a:solidFill>
                        <a:effectLst/>
                        <a:latin typeface="Trebuchet MS" panose="020B0603020202020204" pitchFamily="34" charset="0"/>
                      </a:endParaRPr>
                    </a:p>
                  </a:txBody>
                  <a:tcPr marL="64770" marR="64770" marT="17907" marB="17907" anchor="ctr"/>
                </a:tc>
                <a:tc>
                  <a:txBody>
                    <a:bodyPr/>
                    <a:lstStyle/>
                    <a:p>
                      <a:pPr marL="0" marR="0" indent="0" algn="just" fontAlgn="base" latinLnBrk="1">
                        <a:lnSpc>
                          <a:spcPct val="120000"/>
                        </a:lnSpc>
                        <a:spcBef>
                          <a:spcPts val="0"/>
                        </a:spcBef>
                        <a:spcAft>
                          <a:spcPts val="0"/>
                        </a:spcAft>
                      </a:pPr>
                      <a:r>
                        <a:rPr lang="en-US" sz="1600" dirty="0"/>
                        <a:t>Used to set all font attributes in one line</a:t>
                      </a:r>
                      <a:endParaRPr lang="ko-KR" altLang="en-US" sz="1600" kern="0" spc="0" dirty="0">
                        <a:solidFill>
                          <a:srgbClr val="000000"/>
                        </a:solidFill>
                        <a:effectLst/>
                        <a:latin typeface="Trebuchet MS" panose="020B0603020202020204" pitchFamily="34" charset="0"/>
                      </a:endParaRPr>
                    </a:p>
                  </a:txBody>
                  <a:tcPr marL="64770" marR="64770" marT="17907" marB="17907" anchor="ctr"/>
                </a:tc>
                <a:extLst>
                  <a:ext uri="{0D108BD9-81ED-4DB2-BD59-A6C34878D82A}">
                    <a16:rowId xmlns:a16="http://schemas.microsoft.com/office/drawing/2014/main" val="10001"/>
                  </a:ext>
                </a:extLst>
              </a:tr>
              <a:tr h="300033">
                <a:tc>
                  <a:txBody>
                    <a:bodyPr/>
                    <a:lstStyle/>
                    <a:p>
                      <a:pPr marL="0" marR="0" indent="0" algn="just" fontAlgn="base" latinLnBrk="1">
                        <a:lnSpc>
                          <a:spcPct val="120000"/>
                        </a:lnSpc>
                        <a:spcBef>
                          <a:spcPts val="0"/>
                        </a:spcBef>
                        <a:spcAft>
                          <a:spcPts val="0"/>
                        </a:spcAft>
                      </a:pPr>
                      <a:r>
                        <a:rPr lang="en-US" sz="1600" kern="0" spc="0">
                          <a:effectLst/>
                          <a:hlinkClick r:id="rId3"/>
                        </a:rPr>
                        <a:t>font-family</a:t>
                      </a:r>
                      <a:endParaRPr lang="en-US" sz="1600" kern="0" spc="0">
                        <a:solidFill>
                          <a:srgbClr val="000000"/>
                        </a:solidFill>
                        <a:effectLst/>
                        <a:latin typeface="Trebuchet MS" panose="020B0603020202020204" pitchFamily="34" charset="0"/>
                      </a:endParaRPr>
                    </a:p>
                  </a:txBody>
                  <a:tcPr marL="64770" marR="64770" marT="17907" marB="17907" anchor="ctr"/>
                </a:tc>
                <a:tc>
                  <a:txBody>
                    <a:bodyPr/>
                    <a:lstStyle/>
                    <a:p>
                      <a:pPr marL="0" marR="0" indent="0" algn="just" fontAlgn="base" latinLnBrk="1">
                        <a:lnSpc>
                          <a:spcPct val="120000"/>
                        </a:lnSpc>
                        <a:spcBef>
                          <a:spcPts val="0"/>
                        </a:spcBef>
                        <a:spcAft>
                          <a:spcPts val="0"/>
                        </a:spcAft>
                      </a:pPr>
                      <a:r>
                        <a:rPr lang="en-US" sz="1600" dirty="0"/>
                        <a:t>Font Family Settings</a:t>
                      </a:r>
                      <a:endParaRPr lang="ko-KR" altLang="en-US" sz="1600" kern="0" spc="0" dirty="0">
                        <a:solidFill>
                          <a:srgbClr val="000000"/>
                        </a:solidFill>
                        <a:effectLst/>
                        <a:latin typeface="Trebuchet MS" panose="020B0603020202020204" pitchFamily="34" charset="0"/>
                      </a:endParaRPr>
                    </a:p>
                  </a:txBody>
                  <a:tcPr marL="64770" marR="64770" marT="17907" marB="17907" anchor="ctr"/>
                </a:tc>
                <a:extLst>
                  <a:ext uri="{0D108BD9-81ED-4DB2-BD59-A6C34878D82A}">
                    <a16:rowId xmlns:a16="http://schemas.microsoft.com/office/drawing/2014/main" val="10002"/>
                  </a:ext>
                </a:extLst>
              </a:tr>
              <a:tr h="300033">
                <a:tc>
                  <a:txBody>
                    <a:bodyPr/>
                    <a:lstStyle/>
                    <a:p>
                      <a:pPr marL="0" marR="0" indent="0" algn="just" fontAlgn="base" latinLnBrk="1">
                        <a:lnSpc>
                          <a:spcPct val="120000"/>
                        </a:lnSpc>
                        <a:spcBef>
                          <a:spcPts val="0"/>
                        </a:spcBef>
                        <a:spcAft>
                          <a:spcPts val="0"/>
                        </a:spcAft>
                      </a:pPr>
                      <a:r>
                        <a:rPr lang="en-US" sz="1600" kern="0" spc="0">
                          <a:effectLst/>
                          <a:hlinkClick r:id="rId4"/>
                        </a:rPr>
                        <a:t>font-size</a:t>
                      </a:r>
                      <a:endParaRPr lang="en-US" sz="1600" kern="0" spc="0">
                        <a:solidFill>
                          <a:srgbClr val="000000"/>
                        </a:solidFill>
                        <a:effectLst/>
                        <a:latin typeface="Trebuchet MS" panose="020B0603020202020204" pitchFamily="34" charset="0"/>
                      </a:endParaRPr>
                    </a:p>
                  </a:txBody>
                  <a:tcPr marL="64770" marR="64770" marT="17907" marB="17907" anchor="ctr"/>
                </a:tc>
                <a:tc>
                  <a:txBody>
                    <a:bodyPr/>
                    <a:lstStyle/>
                    <a:p>
                      <a:pPr marL="0" marR="0" indent="0" algn="just" fontAlgn="base" latinLnBrk="1">
                        <a:lnSpc>
                          <a:spcPct val="120000"/>
                        </a:lnSpc>
                        <a:spcBef>
                          <a:spcPts val="0"/>
                        </a:spcBef>
                        <a:spcAft>
                          <a:spcPts val="0"/>
                        </a:spcAft>
                      </a:pPr>
                      <a:r>
                        <a:rPr lang="en-US" sz="1600" dirty="0"/>
                        <a:t>Set font size</a:t>
                      </a:r>
                      <a:endParaRPr lang="ko-KR" altLang="en-US" sz="1600" kern="0" spc="0" dirty="0">
                        <a:solidFill>
                          <a:srgbClr val="000000"/>
                        </a:solidFill>
                        <a:effectLst/>
                        <a:latin typeface="Trebuchet MS" panose="020B0603020202020204" pitchFamily="34" charset="0"/>
                      </a:endParaRPr>
                    </a:p>
                  </a:txBody>
                  <a:tcPr marL="64770" marR="64770" marT="17907" marB="17907" anchor="ctr"/>
                </a:tc>
                <a:extLst>
                  <a:ext uri="{0D108BD9-81ED-4DB2-BD59-A6C34878D82A}">
                    <a16:rowId xmlns:a16="http://schemas.microsoft.com/office/drawing/2014/main" val="10003"/>
                  </a:ext>
                </a:extLst>
              </a:tr>
              <a:tr h="300033">
                <a:tc>
                  <a:txBody>
                    <a:bodyPr/>
                    <a:lstStyle/>
                    <a:p>
                      <a:pPr marL="0" marR="0" indent="0" algn="just" fontAlgn="base" latinLnBrk="1">
                        <a:lnSpc>
                          <a:spcPct val="120000"/>
                        </a:lnSpc>
                        <a:spcBef>
                          <a:spcPts val="0"/>
                        </a:spcBef>
                        <a:spcAft>
                          <a:spcPts val="0"/>
                        </a:spcAft>
                      </a:pPr>
                      <a:r>
                        <a:rPr lang="en-US" sz="1600" kern="0" spc="0">
                          <a:effectLst/>
                          <a:hlinkClick r:id="rId5"/>
                        </a:rPr>
                        <a:t>font-style</a:t>
                      </a:r>
                      <a:endParaRPr lang="en-US" sz="1600" kern="0" spc="0">
                        <a:solidFill>
                          <a:srgbClr val="000000"/>
                        </a:solidFill>
                        <a:effectLst/>
                        <a:latin typeface="Trebuchet MS" panose="020B0603020202020204" pitchFamily="34" charset="0"/>
                      </a:endParaRPr>
                    </a:p>
                  </a:txBody>
                  <a:tcPr marL="64770" marR="64770" marT="17907" marB="17907" anchor="ctr"/>
                </a:tc>
                <a:tc>
                  <a:txBody>
                    <a:bodyPr/>
                    <a:lstStyle/>
                    <a:p>
                      <a:pPr marL="0" marR="0" indent="0" algn="just" fontAlgn="base" latinLnBrk="1">
                        <a:lnSpc>
                          <a:spcPct val="120000"/>
                        </a:lnSpc>
                        <a:spcBef>
                          <a:spcPts val="0"/>
                        </a:spcBef>
                        <a:spcAft>
                          <a:spcPts val="0"/>
                        </a:spcAft>
                      </a:pPr>
                      <a:r>
                        <a:rPr lang="en-US" sz="1600" dirty="0"/>
                        <a:t>Set font style</a:t>
                      </a:r>
                      <a:endParaRPr lang="ko-KR" altLang="en-US" sz="1600" kern="0" spc="0" dirty="0">
                        <a:solidFill>
                          <a:srgbClr val="000000"/>
                        </a:solidFill>
                        <a:effectLst/>
                        <a:latin typeface="Trebuchet MS" panose="020B0603020202020204" pitchFamily="34" charset="0"/>
                      </a:endParaRPr>
                    </a:p>
                  </a:txBody>
                  <a:tcPr marL="64770" marR="64770" marT="17907" marB="17907" anchor="ctr"/>
                </a:tc>
                <a:extLst>
                  <a:ext uri="{0D108BD9-81ED-4DB2-BD59-A6C34878D82A}">
                    <a16:rowId xmlns:a16="http://schemas.microsoft.com/office/drawing/2014/main" val="10004"/>
                  </a:ext>
                </a:extLst>
              </a:tr>
              <a:tr h="300033">
                <a:tc>
                  <a:txBody>
                    <a:bodyPr/>
                    <a:lstStyle/>
                    <a:p>
                      <a:pPr marL="0" marR="0" indent="0" algn="just" fontAlgn="base" latinLnBrk="1">
                        <a:lnSpc>
                          <a:spcPct val="120000"/>
                        </a:lnSpc>
                        <a:spcBef>
                          <a:spcPts val="0"/>
                        </a:spcBef>
                        <a:spcAft>
                          <a:spcPts val="0"/>
                        </a:spcAft>
                      </a:pPr>
                      <a:r>
                        <a:rPr lang="en-US" sz="1600" kern="0" spc="0" dirty="0">
                          <a:effectLst/>
                          <a:hlinkClick r:id="rId6"/>
                        </a:rPr>
                        <a:t>font-weight</a:t>
                      </a:r>
                      <a:endParaRPr lang="en-US" sz="1600" kern="0" spc="0" dirty="0">
                        <a:solidFill>
                          <a:srgbClr val="000000"/>
                        </a:solidFill>
                        <a:effectLst/>
                        <a:latin typeface="Trebuchet MS" panose="020B0603020202020204" pitchFamily="34" charset="0"/>
                      </a:endParaRPr>
                    </a:p>
                  </a:txBody>
                  <a:tcPr marL="64770" marR="64770" marT="17907" marB="17907" anchor="ctr"/>
                </a:tc>
                <a:tc>
                  <a:txBody>
                    <a:bodyPr/>
                    <a:lstStyle/>
                    <a:p>
                      <a:pPr marL="0" marR="0" indent="0" algn="just" fontAlgn="base" latinLnBrk="1">
                        <a:lnSpc>
                          <a:spcPct val="120000"/>
                        </a:lnSpc>
                        <a:spcBef>
                          <a:spcPts val="0"/>
                        </a:spcBef>
                        <a:spcAft>
                          <a:spcPts val="0"/>
                        </a:spcAft>
                      </a:pPr>
                      <a:r>
                        <a:rPr lang="en-US" sz="1600" dirty="0"/>
                        <a:t>Set whether the font is bold</a:t>
                      </a:r>
                      <a:endParaRPr lang="ko-KR" altLang="en-US" sz="1600" kern="0" spc="0" dirty="0">
                        <a:solidFill>
                          <a:srgbClr val="000000"/>
                        </a:solidFill>
                        <a:effectLst/>
                        <a:latin typeface="Trebuchet MS" panose="020B0603020202020204" pitchFamily="34" charset="0"/>
                      </a:endParaRPr>
                    </a:p>
                  </a:txBody>
                  <a:tcPr marL="64770" marR="64770" marT="17907" marB="17907" anchor="ctr"/>
                </a:tc>
                <a:extLst>
                  <a:ext uri="{0D108BD9-81ED-4DB2-BD59-A6C34878D82A}">
                    <a16:rowId xmlns:a16="http://schemas.microsoft.com/office/drawing/2014/main" val="10005"/>
                  </a:ext>
                </a:extLst>
              </a:tr>
            </a:tbl>
          </a:graphicData>
        </a:graphic>
      </p:graphicFrame>
      <p:sp>
        <p:nvSpPr>
          <p:cNvPr id="6" name="내용 개체 틀 2"/>
          <p:cNvSpPr txBox="1">
            <a:spLocks/>
          </p:cNvSpPr>
          <p:nvPr/>
        </p:nvSpPr>
        <p:spPr>
          <a:xfrm>
            <a:off x="457200" y="1196752"/>
            <a:ext cx="8229600" cy="5328592"/>
          </a:xfrm>
          <a:prstGeom prst="rect">
            <a:avLst/>
          </a:prstGeom>
        </p:spPr>
        <p:txBody>
          <a:bodyPr vert="horz" lIns="91440" tIns="45720" rIns="91440" bIns="45720" rtlCol="0">
            <a:normAutofit/>
          </a:bodyPr>
          <a:lstStyle>
            <a:lvl1pPr marL="342900" indent="-342900" algn="just" defTabSz="914400" rtl="0" eaLnBrk="1" latinLnBrk="0" hangingPunct="1">
              <a:lnSpc>
                <a:spcPct val="150000"/>
              </a:lnSpc>
              <a:spcBef>
                <a:spcPts val="0"/>
              </a:spcBef>
              <a:buFont typeface="Wingdings" pitchFamily="2" charset="2"/>
              <a:buChar char="v"/>
              <a:defRPr sz="2000" kern="1200" baseline="0">
                <a:solidFill>
                  <a:schemeClr val="tx1"/>
                </a:solidFill>
                <a:latin typeface="Tahoma" panose="020B0604030504040204" pitchFamily="34" charset="0"/>
                <a:ea typeface="맑은 고딕" panose="020B0503020000020004" pitchFamily="50" charset="-127"/>
                <a:cs typeface="+mn-cs"/>
              </a:defRPr>
            </a:lvl1pPr>
            <a:lvl2pPr marL="742950" indent="-285750" algn="just" defTabSz="914400" rtl="0" eaLnBrk="1" latinLnBrk="0" hangingPunct="1">
              <a:lnSpc>
                <a:spcPct val="150000"/>
              </a:lnSpc>
              <a:spcBef>
                <a:spcPts val="0"/>
              </a:spcBef>
              <a:buFont typeface="Wingdings" pitchFamily="2" charset="2"/>
              <a:buChar char="§"/>
              <a:defRPr sz="1800" kern="1200" baseline="0">
                <a:solidFill>
                  <a:schemeClr val="tx1"/>
                </a:solidFill>
                <a:latin typeface="Tahoma" panose="020B0604030504040204" pitchFamily="34" charset="0"/>
                <a:ea typeface="맑은 고딕" panose="020B0503020000020004" pitchFamily="50" charset="-127"/>
                <a:cs typeface="+mn-cs"/>
              </a:defRPr>
            </a:lvl2pPr>
            <a:lvl3pPr marL="1143000" indent="-228600" algn="just" defTabSz="914400" rtl="0" eaLnBrk="1" latinLnBrk="0" hangingPunct="1">
              <a:lnSpc>
                <a:spcPct val="150000"/>
              </a:lnSpc>
              <a:spcBef>
                <a:spcPts val="0"/>
              </a:spcBef>
              <a:buFont typeface="Arial" pitchFamily="34" charset="0"/>
              <a:buChar char="•"/>
              <a:defRPr sz="1800" kern="1200" baseline="0">
                <a:solidFill>
                  <a:schemeClr val="tx1"/>
                </a:solidFill>
                <a:latin typeface="Tahoma" panose="020B0604030504040204" pitchFamily="34" charset="0"/>
                <a:ea typeface="맑은 고딕" panose="020B0503020000020004" pitchFamily="50" charset="-127"/>
                <a:cs typeface="+mn-cs"/>
              </a:defRPr>
            </a:lvl3pPr>
            <a:lvl4pPr marL="1600200" indent="-228600" algn="just" defTabSz="914400" rtl="0" eaLnBrk="1" latinLnBrk="0" hangingPunct="1">
              <a:lnSpc>
                <a:spcPct val="150000"/>
              </a:lnSpc>
              <a:spcBef>
                <a:spcPts val="0"/>
              </a:spcBef>
              <a:buFont typeface="Arial" pitchFamily="34" charset="0"/>
              <a:buChar char="–"/>
              <a:defRPr sz="1600" kern="1200" baseline="0">
                <a:solidFill>
                  <a:schemeClr val="tx1"/>
                </a:solidFill>
                <a:latin typeface="Tahoma" panose="020B0604030504040204" pitchFamily="34" charset="0"/>
                <a:ea typeface="맑은 고딕" panose="020B0503020000020004" pitchFamily="50" charset="-127"/>
                <a:cs typeface="+mn-cs"/>
              </a:defRPr>
            </a:lvl4pPr>
            <a:lvl5pPr marL="2057400" indent="-228600" algn="just" defTabSz="914400" rtl="0" eaLnBrk="1" latinLnBrk="0" hangingPunct="1">
              <a:lnSpc>
                <a:spcPct val="150000"/>
              </a:lnSpc>
              <a:spcBef>
                <a:spcPts val="0"/>
              </a:spcBef>
              <a:buFont typeface="Arial" pitchFamily="34" charset="0"/>
              <a:buChar char="»"/>
              <a:defRPr sz="1600" kern="1200" baseline="0">
                <a:solidFill>
                  <a:schemeClr val="tx1"/>
                </a:solidFill>
                <a:latin typeface="Tahoma" panose="020B0604030504040204" pitchFamily="34" charset="0"/>
                <a:ea typeface="맑은 고딕" panose="020B0503020000020004" pitchFamily="50" charset="-127"/>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t>CSS font</a:t>
            </a:r>
          </a:p>
          <a:p>
            <a:pPr lvl="1"/>
            <a:r>
              <a:rPr lang="en-US" altLang="ko-KR" dirty="0"/>
              <a:t>Define the font family, boldness, size, and the style of a text.</a:t>
            </a:r>
          </a:p>
          <a:p>
            <a:pPr lvl="1"/>
            <a:endParaRPr lang="en-US" altLang="ko-KR" dirty="0"/>
          </a:p>
        </p:txBody>
      </p:sp>
      <p:pic>
        <p:nvPicPr>
          <p:cNvPr id="7" name="그림 6"/>
          <p:cNvPicPr>
            <a:picLocks noChangeAspect="1"/>
          </p:cNvPicPr>
          <p:nvPr/>
        </p:nvPicPr>
        <p:blipFill>
          <a:blip r:embed="rId7"/>
          <a:stretch>
            <a:fillRect/>
          </a:stretch>
        </p:blipFill>
        <p:spPr>
          <a:xfrm>
            <a:off x="2167500" y="4723387"/>
            <a:ext cx="5340127" cy="1746457"/>
          </a:xfrm>
          <a:prstGeom prst="rect">
            <a:avLst/>
          </a:prstGeom>
        </p:spPr>
      </p:pic>
    </p:spTree>
    <p:extLst>
      <p:ext uri="{BB962C8B-B14F-4D97-AF65-F5344CB8AC3E}">
        <p14:creationId xmlns:p14="http://schemas.microsoft.com/office/powerpoint/2010/main" val="380027887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a:t>
            </a:r>
            <a:r>
              <a:rPr lang="ko-KR" altLang="en-US" dirty="0"/>
              <a:t> </a:t>
            </a:r>
            <a:r>
              <a:rPr lang="en-US" altLang="ko-KR" dirty="0"/>
              <a:t>properties</a:t>
            </a:r>
            <a:endParaRPr lang="ko-KR" altLang="en-US" dirty="0"/>
          </a:p>
        </p:txBody>
      </p:sp>
      <p:sp>
        <p:nvSpPr>
          <p:cNvPr id="4" name="내용 개체 틀 3"/>
          <p:cNvSpPr>
            <a:spLocks noGrp="1"/>
          </p:cNvSpPr>
          <p:nvPr>
            <p:ph idx="1"/>
          </p:nvPr>
        </p:nvSpPr>
        <p:spPr/>
        <p:txBody>
          <a:bodyPr/>
          <a:lstStyle/>
          <a:p>
            <a:r>
              <a:rPr lang="en-US" dirty="0"/>
              <a:t>Font family</a:t>
            </a:r>
          </a:p>
          <a:p>
            <a:pPr lvl="1"/>
            <a:r>
              <a:rPr lang="en-US" dirty="0"/>
              <a:t>serif font has an elegant and traditional feel</a:t>
            </a:r>
          </a:p>
          <a:p>
            <a:pPr lvl="1"/>
            <a:r>
              <a:rPr lang="en-US" dirty="0"/>
              <a:t>sans-serif is clean and readable.</a:t>
            </a:r>
          </a:p>
          <a:p>
            <a:pPr lvl="1"/>
            <a:r>
              <a:rPr lang="en-US" dirty="0"/>
              <a:t>monospace typewriter font</a:t>
            </a:r>
          </a:p>
          <a:p>
            <a:pPr lvl="1"/>
            <a:r>
              <a:rPr lang="en-US" dirty="0"/>
              <a:t>the cursive and fantasy fonts are funny and stylish</a:t>
            </a:r>
            <a:endParaRPr lang="ko-KR" altLang="en-US" dirty="0"/>
          </a:p>
        </p:txBody>
      </p:sp>
      <p:pic>
        <p:nvPicPr>
          <p:cNvPr id="5" name="그림 4"/>
          <p:cNvPicPr>
            <a:picLocks noChangeAspect="1"/>
          </p:cNvPicPr>
          <p:nvPr/>
        </p:nvPicPr>
        <p:blipFill>
          <a:blip r:embed="rId2"/>
          <a:stretch>
            <a:fillRect/>
          </a:stretch>
        </p:blipFill>
        <p:spPr>
          <a:xfrm>
            <a:off x="919162" y="3645024"/>
            <a:ext cx="7305675" cy="2295525"/>
          </a:xfrm>
          <a:prstGeom prst="rect">
            <a:avLst/>
          </a:prstGeom>
        </p:spPr>
      </p:pic>
    </p:spTree>
    <p:extLst>
      <p:ext uri="{BB962C8B-B14F-4D97-AF65-F5344CB8AC3E}">
        <p14:creationId xmlns:p14="http://schemas.microsoft.com/office/powerpoint/2010/main" val="68686693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a:t>
            </a:r>
            <a:r>
              <a:rPr lang="ko-KR" altLang="en-US" dirty="0"/>
              <a:t> </a:t>
            </a:r>
            <a:r>
              <a:rPr lang="en-US" altLang="ko-KR" dirty="0"/>
              <a:t>properties</a:t>
            </a:r>
            <a:endParaRPr lang="ko-KR" altLang="en-US" dirty="0"/>
          </a:p>
        </p:txBody>
      </p:sp>
      <p:sp>
        <p:nvSpPr>
          <p:cNvPr id="3" name="내용 개체 틀 2"/>
          <p:cNvSpPr>
            <a:spLocks noGrp="1"/>
          </p:cNvSpPr>
          <p:nvPr>
            <p:ph idx="1"/>
          </p:nvPr>
        </p:nvSpPr>
        <p:spPr/>
        <p:txBody>
          <a:bodyPr/>
          <a:lstStyle/>
          <a:p>
            <a:r>
              <a:rPr lang="en-US" dirty="0"/>
              <a:t>Units of font</a:t>
            </a:r>
            <a:endParaRPr lang="en-US" altLang="ko-KR" dirty="0"/>
          </a:p>
          <a:p>
            <a:pPr lvl="1"/>
            <a:r>
              <a:rPr lang="en-US" altLang="ko-KR" dirty="0" err="1"/>
              <a:t>pt</a:t>
            </a:r>
            <a:r>
              <a:rPr lang="en-US" altLang="ko-KR" dirty="0"/>
              <a:t> – points </a:t>
            </a:r>
          </a:p>
          <a:p>
            <a:pPr lvl="1"/>
            <a:r>
              <a:rPr lang="en-US" altLang="ko-KR" dirty="0" err="1"/>
              <a:t>px</a:t>
            </a:r>
            <a:r>
              <a:rPr lang="en-US" altLang="ko-KR" dirty="0"/>
              <a:t> - pixel</a:t>
            </a:r>
          </a:p>
          <a:p>
            <a:pPr lvl="1"/>
            <a:r>
              <a:rPr lang="en-US" altLang="ko-KR" dirty="0"/>
              <a:t>% - percent</a:t>
            </a:r>
          </a:p>
          <a:p>
            <a:pPr lvl="1"/>
            <a:r>
              <a:rPr lang="en-US" altLang="ko-KR" dirty="0"/>
              <a:t>keyword – xx-small, x-small, small, medium, large, x-large, xx-large</a:t>
            </a:r>
          </a:p>
          <a:p>
            <a:pPr lvl="1"/>
            <a:r>
              <a:rPr lang="en-US" altLang="ko-KR" dirty="0" err="1"/>
              <a:t>em</a:t>
            </a:r>
            <a:r>
              <a:rPr lang="ko-KR" altLang="en-US" dirty="0"/>
              <a:t> </a:t>
            </a:r>
            <a:r>
              <a:rPr lang="en-US" altLang="ko-KR" dirty="0"/>
              <a:t>– scale</a:t>
            </a:r>
            <a:r>
              <a:rPr lang="ko-KR" altLang="en-US" dirty="0"/>
              <a:t> </a:t>
            </a:r>
            <a:r>
              <a:rPr lang="en-US" altLang="ko-KR" dirty="0"/>
              <a:t>factor</a:t>
            </a:r>
          </a:p>
          <a:p>
            <a:pPr lvl="2"/>
            <a:r>
              <a:rPr lang="en-US" altLang="ko-KR" dirty="0"/>
              <a:t>1em is equal to the 16px</a:t>
            </a:r>
          </a:p>
          <a:p>
            <a:pPr lvl="1"/>
            <a:r>
              <a:rPr lang="en-US" altLang="ko-KR" dirty="0" err="1"/>
              <a:t>vw</a:t>
            </a:r>
            <a:r>
              <a:rPr lang="en-US" altLang="ko-KR" dirty="0"/>
              <a:t> - viewport width (responsive font size)</a:t>
            </a:r>
          </a:p>
        </p:txBody>
      </p:sp>
      <p:pic>
        <p:nvPicPr>
          <p:cNvPr id="5" name="그림 4"/>
          <p:cNvPicPr>
            <a:picLocks noChangeAspect="1"/>
          </p:cNvPicPr>
          <p:nvPr/>
        </p:nvPicPr>
        <p:blipFill>
          <a:blip r:embed="rId2"/>
          <a:stretch>
            <a:fillRect/>
          </a:stretch>
        </p:blipFill>
        <p:spPr>
          <a:xfrm>
            <a:off x="2219325" y="4725144"/>
            <a:ext cx="4705350" cy="1866900"/>
          </a:xfrm>
          <a:prstGeom prst="rect">
            <a:avLst/>
          </a:prstGeom>
        </p:spPr>
      </p:pic>
    </p:spTree>
    <p:extLst>
      <p:ext uri="{BB962C8B-B14F-4D97-AF65-F5344CB8AC3E}">
        <p14:creationId xmlns:p14="http://schemas.microsoft.com/office/powerpoint/2010/main" val="69581973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a:t>
            </a:r>
            <a:r>
              <a:rPr lang="ko-KR" altLang="en-US" dirty="0"/>
              <a:t> </a:t>
            </a:r>
            <a:r>
              <a:rPr lang="en-US" altLang="ko-KR" dirty="0"/>
              <a:t>properties</a:t>
            </a:r>
            <a:endParaRPr lang="ko-KR" altLang="en-US" dirty="0"/>
          </a:p>
        </p:txBody>
      </p:sp>
      <p:sp>
        <p:nvSpPr>
          <p:cNvPr id="4" name="내용 개체 틀 2"/>
          <p:cNvSpPr txBox="1">
            <a:spLocks/>
          </p:cNvSpPr>
          <p:nvPr/>
        </p:nvSpPr>
        <p:spPr bwMode="auto">
          <a:xfrm>
            <a:off x="457200" y="2176968"/>
            <a:ext cx="8229600" cy="4350112"/>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fontAlgn="base" latinLnBrk="1">
              <a:spcBef>
                <a:spcPct val="20000"/>
              </a:spcBef>
              <a:spcAft>
                <a:spcPct val="0"/>
              </a:spcAft>
              <a:buClr>
                <a:schemeClr val="folHlink"/>
              </a:buClr>
              <a:buFont typeface="Symbol" pitchFamily="18" charset="2"/>
              <a:buChar char="·"/>
              <a:defRPr kumimoji="1" sz="2000">
                <a:solidFill>
                  <a:schemeClr val="tx1"/>
                </a:solidFill>
                <a:latin typeface="Century Schoolbook" panose="02040604050505020304" pitchFamily="18" charset="0"/>
                <a:ea typeface="+mn-ea"/>
                <a:cs typeface="+mn-cs"/>
              </a:defRPr>
            </a:lvl1pPr>
            <a:lvl2pPr marL="742950" indent="-285750" algn="l" rtl="0" fontAlgn="base" latinLnBrk="1">
              <a:spcBef>
                <a:spcPct val="20000"/>
              </a:spcBef>
              <a:spcAft>
                <a:spcPct val="0"/>
              </a:spcAft>
              <a:buClr>
                <a:schemeClr val="bg2"/>
              </a:buClr>
              <a:buFont typeface="Symbol" pitchFamily="18" charset="2"/>
              <a:buChar char="·"/>
              <a:defRPr kumimoji="1" sz="2000">
                <a:solidFill>
                  <a:schemeClr val="tx1"/>
                </a:solidFill>
                <a:latin typeface="Century Schoolbook" panose="02040604050505020304" pitchFamily="18" charset="0"/>
                <a:ea typeface="+mn-ea"/>
              </a:defRPr>
            </a:lvl2pPr>
            <a:lvl3pPr marL="1143000" indent="-228600" algn="l" rtl="0" fontAlgn="base" latinLnBrk="1">
              <a:spcBef>
                <a:spcPct val="20000"/>
              </a:spcBef>
              <a:spcAft>
                <a:spcPct val="0"/>
              </a:spcAft>
              <a:buClr>
                <a:schemeClr val="hlink"/>
              </a:buClr>
              <a:buFont typeface="Symbol" pitchFamily="18" charset="2"/>
              <a:buChar char="·"/>
              <a:defRPr kumimoji="1">
                <a:solidFill>
                  <a:schemeClr val="tx1"/>
                </a:solidFill>
                <a:latin typeface="Century Schoolbook" panose="02040604050505020304" pitchFamily="18" charset="0"/>
                <a:ea typeface="+mn-ea"/>
              </a:defRPr>
            </a:lvl3pPr>
            <a:lvl4pPr marL="1600200" indent="-228600" algn="l" rtl="0" fontAlgn="base" latinLnBrk="1">
              <a:spcBef>
                <a:spcPct val="20000"/>
              </a:spcBef>
              <a:spcAft>
                <a:spcPct val="0"/>
              </a:spcAft>
              <a:buClr>
                <a:schemeClr val="hlink"/>
              </a:buClr>
              <a:buFont typeface="Symbol" pitchFamily="18" charset="2"/>
              <a:buChar char="·"/>
              <a:defRPr kumimoji="1" sz="1600">
                <a:solidFill>
                  <a:schemeClr val="tx1"/>
                </a:solidFill>
                <a:latin typeface="Century Schoolbook" panose="02040604050505020304" pitchFamily="18" charset="0"/>
                <a:ea typeface="+mn-ea"/>
              </a:defRPr>
            </a:lvl4pPr>
            <a:lvl5pPr marL="20574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Century Schoolbook" panose="02040604050505020304" pitchFamily="18" charset="0"/>
                <a:ea typeface="+mn-ea"/>
              </a:defRPr>
            </a:lvl5pPr>
            <a:lvl6pPr marL="25146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6pPr>
            <a:lvl7pPr marL="29718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7pPr>
            <a:lvl8pPr marL="34290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8pPr>
            <a:lvl9pPr marL="38862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9pPr>
          </a:lstStyle>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&lt;!DOCTYPE html&gt;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&lt;html&gt;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&lt;head&gt;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&lt;style&gt;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body {  </a:t>
            </a:r>
            <a:r>
              <a:rPr lang="en-US" altLang="ko-KR" sz="1600" dirty="0">
                <a:solidFill>
                  <a:srgbClr val="FF0000"/>
                </a:solidFill>
                <a:latin typeface="+mn-lt"/>
              </a:rPr>
              <a:t>font-size: </a:t>
            </a:r>
            <a:r>
              <a:rPr lang="en-US" altLang="ko-KR" sz="1600" dirty="0">
                <a:solidFill>
                  <a:srgbClr val="0000FF"/>
                </a:solidFill>
                <a:latin typeface="+mn-lt"/>
              </a:rPr>
              <a:t>medium; </a:t>
            </a:r>
            <a:r>
              <a:rPr lang="en-US" altLang="ko-KR" sz="1600" dirty="0">
                <a:solidFill>
                  <a:schemeClr val="dk1"/>
                </a:solidFill>
                <a:latin typeface="+mn-lt"/>
              </a:rPr>
              <a: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p#t1 {  </a:t>
            </a:r>
            <a:r>
              <a:rPr lang="en-US" altLang="ko-KR" sz="1600" dirty="0">
                <a:solidFill>
                  <a:srgbClr val="FF0000"/>
                </a:solidFill>
                <a:latin typeface="+mn-lt"/>
              </a:rPr>
              <a:t>font-size: </a:t>
            </a:r>
            <a:r>
              <a:rPr lang="en-US" altLang="ko-KR" sz="1600" dirty="0">
                <a:solidFill>
                  <a:srgbClr val="0000FF"/>
                </a:solidFill>
                <a:latin typeface="+mn-lt"/>
              </a:rPr>
              <a:t>1.0em;  </a:t>
            </a:r>
            <a:r>
              <a:rPr lang="en-US" altLang="ko-KR" sz="1600" dirty="0">
                <a:solidFill>
                  <a:schemeClr val="dk1"/>
                </a:solidFill>
                <a:latin typeface="+mn-lt"/>
              </a:rPr>
              <a: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p#t2 {  </a:t>
            </a:r>
            <a:r>
              <a:rPr lang="en-US" altLang="ko-KR" sz="1600" dirty="0">
                <a:solidFill>
                  <a:srgbClr val="FF0000"/>
                </a:solidFill>
                <a:latin typeface="+mn-lt"/>
              </a:rPr>
              <a:t>font-size: </a:t>
            </a:r>
            <a:r>
              <a:rPr lang="en-US" altLang="ko-KR" sz="1600" dirty="0">
                <a:solidFill>
                  <a:srgbClr val="0000FF"/>
                </a:solidFill>
                <a:latin typeface="+mn-lt"/>
              </a:rPr>
              <a:t>1.5em;  </a:t>
            </a:r>
            <a:r>
              <a:rPr lang="en-US" altLang="ko-KR" sz="1600" dirty="0">
                <a:solidFill>
                  <a:schemeClr val="dk1"/>
                </a:solidFill>
                <a:latin typeface="+mn-lt"/>
              </a:rPr>
              <a: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p#t3 {  </a:t>
            </a:r>
            <a:r>
              <a:rPr lang="en-US" altLang="ko-KR" sz="1600" dirty="0">
                <a:solidFill>
                  <a:srgbClr val="FF0000"/>
                </a:solidFill>
                <a:latin typeface="+mn-lt"/>
              </a:rPr>
              <a:t>font-size: </a:t>
            </a:r>
            <a:r>
              <a:rPr lang="en-US" altLang="ko-KR" sz="1600" dirty="0">
                <a:solidFill>
                  <a:srgbClr val="0000FF"/>
                </a:solidFill>
                <a:latin typeface="+mn-lt"/>
              </a:rPr>
              <a:t>2.0em;  </a:t>
            </a:r>
            <a:r>
              <a:rPr lang="en-US" altLang="ko-KR" sz="1600" dirty="0">
                <a:solidFill>
                  <a:schemeClr val="dk1"/>
                </a:solidFill>
                <a:latin typeface="+mn-lt"/>
              </a:rPr>
              <a: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&lt;/style&gt;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&lt;/head&gt;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&lt;body&gt;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&lt;p id="</a:t>
            </a:r>
            <a:r>
              <a:rPr lang="en-US" altLang="ko-KR" sz="1600" dirty="0" err="1">
                <a:solidFill>
                  <a:schemeClr val="dk1"/>
                </a:solidFill>
                <a:latin typeface="+mn-lt"/>
              </a:rPr>
              <a:t>t1</a:t>
            </a:r>
            <a:r>
              <a:rPr lang="en-US" altLang="ko-KR" sz="1600" dirty="0">
                <a:solidFill>
                  <a:schemeClr val="dk1"/>
                </a:solidFill>
                <a:latin typeface="+mn-lt"/>
              </a:rPr>
              <a:t>"&gt;paragraph.&lt;/p&gt;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&lt;p id="</a:t>
            </a:r>
            <a:r>
              <a:rPr lang="en-US" altLang="ko-KR" sz="1600" dirty="0" err="1">
                <a:solidFill>
                  <a:schemeClr val="dk1"/>
                </a:solidFill>
                <a:latin typeface="+mn-lt"/>
              </a:rPr>
              <a:t>t2</a:t>
            </a:r>
            <a:r>
              <a:rPr lang="en-US" altLang="ko-KR" sz="1600" dirty="0">
                <a:solidFill>
                  <a:schemeClr val="dk1"/>
                </a:solidFill>
                <a:latin typeface="+mn-lt"/>
              </a:rPr>
              <a:t>"&gt;paragraph.&lt;/p&gt;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&lt;p id="</a:t>
            </a:r>
            <a:r>
              <a:rPr lang="en-US" altLang="ko-KR" sz="1600" dirty="0" err="1">
                <a:solidFill>
                  <a:schemeClr val="dk1"/>
                </a:solidFill>
                <a:latin typeface="+mn-lt"/>
              </a:rPr>
              <a:t>t3</a:t>
            </a:r>
            <a:r>
              <a:rPr lang="en-US" altLang="ko-KR" sz="1600" dirty="0">
                <a:solidFill>
                  <a:schemeClr val="dk1"/>
                </a:solidFill>
                <a:latin typeface="+mn-lt"/>
              </a:rPr>
              <a:t>"&gt;paragraph.&lt;/p&gt;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&lt;/body&gt;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&lt;/html&gt;</a:t>
            </a:r>
            <a:endParaRPr lang="ko-KR" altLang="en-US" sz="1600" dirty="0">
              <a:solidFill>
                <a:schemeClr val="dk1"/>
              </a:solidFill>
              <a:latin typeface="+mn-lt"/>
            </a:endParaRPr>
          </a:p>
        </p:txBody>
      </p:sp>
      <p:sp>
        <p:nvSpPr>
          <p:cNvPr id="6" name="내용 개체 틀 2"/>
          <p:cNvSpPr txBox="1">
            <a:spLocks/>
          </p:cNvSpPr>
          <p:nvPr/>
        </p:nvSpPr>
        <p:spPr>
          <a:xfrm>
            <a:off x="457200" y="1196752"/>
            <a:ext cx="8229600" cy="5328592"/>
          </a:xfrm>
          <a:prstGeom prst="rect">
            <a:avLst/>
          </a:prstGeom>
        </p:spPr>
        <p:txBody>
          <a:bodyPr vert="horz" lIns="91440" tIns="45720" rIns="91440" bIns="45720" rtlCol="0">
            <a:normAutofit/>
          </a:bodyPr>
          <a:lstStyle>
            <a:lvl1pPr marL="342900" indent="-342900" algn="just" defTabSz="914400" rtl="0" eaLnBrk="1" latinLnBrk="0" hangingPunct="1">
              <a:lnSpc>
                <a:spcPct val="150000"/>
              </a:lnSpc>
              <a:spcBef>
                <a:spcPts val="0"/>
              </a:spcBef>
              <a:buFont typeface="Wingdings" pitchFamily="2" charset="2"/>
              <a:buChar char="v"/>
              <a:defRPr sz="2000" kern="1200" baseline="0">
                <a:solidFill>
                  <a:schemeClr val="tx1"/>
                </a:solidFill>
                <a:latin typeface="Tahoma" panose="020B0604030504040204" pitchFamily="34" charset="0"/>
                <a:ea typeface="맑은 고딕" panose="020B0503020000020004" pitchFamily="50" charset="-127"/>
                <a:cs typeface="+mn-cs"/>
              </a:defRPr>
            </a:lvl1pPr>
            <a:lvl2pPr marL="742950" indent="-285750" algn="just" defTabSz="914400" rtl="0" eaLnBrk="1" latinLnBrk="0" hangingPunct="1">
              <a:lnSpc>
                <a:spcPct val="150000"/>
              </a:lnSpc>
              <a:spcBef>
                <a:spcPts val="0"/>
              </a:spcBef>
              <a:buFont typeface="Wingdings" pitchFamily="2" charset="2"/>
              <a:buChar char="§"/>
              <a:defRPr sz="1800" kern="1200" baseline="0">
                <a:solidFill>
                  <a:schemeClr val="tx1"/>
                </a:solidFill>
                <a:latin typeface="Tahoma" panose="020B0604030504040204" pitchFamily="34" charset="0"/>
                <a:ea typeface="맑은 고딕" panose="020B0503020000020004" pitchFamily="50" charset="-127"/>
                <a:cs typeface="+mn-cs"/>
              </a:defRPr>
            </a:lvl2pPr>
            <a:lvl3pPr marL="1143000" indent="-228600" algn="just" defTabSz="914400" rtl="0" eaLnBrk="1" latinLnBrk="0" hangingPunct="1">
              <a:lnSpc>
                <a:spcPct val="150000"/>
              </a:lnSpc>
              <a:spcBef>
                <a:spcPts val="0"/>
              </a:spcBef>
              <a:buFont typeface="Arial" pitchFamily="34" charset="0"/>
              <a:buChar char="•"/>
              <a:defRPr sz="1800" kern="1200" baseline="0">
                <a:solidFill>
                  <a:schemeClr val="tx1"/>
                </a:solidFill>
                <a:latin typeface="Tahoma" panose="020B0604030504040204" pitchFamily="34" charset="0"/>
                <a:ea typeface="맑은 고딕" panose="020B0503020000020004" pitchFamily="50" charset="-127"/>
                <a:cs typeface="+mn-cs"/>
              </a:defRPr>
            </a:lvl3pPr>
            <a:lvl4pPr marL="1600200" indent="-228600" algn="just" defTabSz="914400" rtl="0" eaLnBrk="1" latinLnBrk="0" hangingPunct="1">
              <a:lnSpc>
                <a:spcPct val="150000"/>
              </a:lnSpc>
              <a:spcBef>
                <a:spcPts val="0"/>
              </a:spcBef>
              <a:buFont typeface="Arial" pitchFamily="34" charset="0"/>
              <a:buChar char="–"/>
              <a:defRPr sz="1600" kern="1200" baseline="0">
                <a:solidFill>
                  <a:schemeClr val="tx1"/>
                </a:solidFill>
                <a:latin typeface="Tahoma" panose="020B0604030504040204" pitchFamily="34" charset="0"/>
                <a:ea typeface="맑은 고딕" panose="020B0503020000020004" pitchFamily="50" charset="-127"/>
                <a:cs typeface="+mn-cs"/>
              </a:defRPr>
            </a:lvl4pPr>
            <a:lvl5pPr marL="2057400" indent="-228600" algn="just" defTabSz="914400" rtl="0" eaLnBrk="1" latinLnBrk="0" hangingPunct="1">
              <a:lnSpc>
                <a:spcPct val="150000"/>
              </a:lnSpc>
              <a:spcBef>
                <a:spcPts val="0"/>
              </a:spcBef>
              <a:buFont typeface="Arial" pitchFamily="34" charset="0"/>
              <a:buChar char="»"/>
              <a:defRPr sz="1600" kern="1200" baseline="0">
                <a:solidFill>
                  <a:schemeClr val="tx1"/>
                </a:solidFill>
                <a:latin typeface="Tahoma" panose="020B0604030504040204" pitchFamily="34" charset="0"/>
                <a:ea typeface="맑은 고딕" panose="020B0503020000020004" pitchFamily="50" charset="-127"/>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t>Font size</a:t>
            </a:r>
          </a:p>
          <a:p>
            <a:pPr lvl="1"/>
            <a:r>
              <a:rPr lang="en-US" altLang="ko-KR" dirty="0"/>
              <a:t>Example</a:t>
            </a:r>
          </a:p>
          <a:p>
            <a:pPr lvl="1"/>
            <a:endParaRPr lang="en-US" altLang="ko-KR" dirty="0"/>
          </a:p>
        </p:txBody>
      </p:sp>
      <p:pic>
        <p:nvPicPr>
          <p:cNvPr id="3" name="그림 2"/>
          <p:cNvPicPr>
            <a:picLocks noChangeAspect="1"/>
          </p:cNvPicPr>
          <p:nvPr/>
        </p:nvPicPr>
        <p:blipFill>
          <a:blip r:embed="rId2"/>
          <a:stretch>
            <a:fillRect/>
          </a:stretch>
        </p:blipFill>
        <p:spPr>
          <a:xfrm>
            <a:off x="4355976" y="3645024"/>
            <a:ext cx="4223389" cy="2764400"/>
          </a:xfrm>
          <a:prstGeom prst="rect">
            <a:avLst/>
          </a:prstGeom>
        </p:spPr>
      </p:pic>
    </p:spTree>
    <p:extLst>
      <p:ext uri="{BB962C8B-B14F-4D97-AF65-F5344CB8AC3E}">
        <p14:creationId xmlns:p14="http://schemas.microsoft.com/office/powerpoint/2010/main" val="1968793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 Basics</a:t>
            </a:r>
            <a:endParaRPr lang="ko-KR" altLang="en-US" dirty="0"/>
          </a:p>
        </p:txBody>
      </p:sp>
      <p:sp>
        <p:nvSpPr>
          <p:cNvPr id="3" name="내용 개체 틀 2"/>
          <p:cNvSpPr>
            <a:spLocks noGrp="1"/>
          </p:cNvSpPr>
          <p:nvPr>
            <p:ph idx="1"/>
          </p:nvPr>
        </p:nvSpPr>
        <p:spPr/>
        <p:txBody>
          <a:bodyPr/>
          <a:lstStyle/>
          <a:p>
            <a:r>
              <a:rPr lang="en-US" altLang="ko-KR" dirty="0"/>
              <a:t>What is CSS? </a:t>
            </a:r>
          </a:p>
          <a:p>
            <a:pPr lvl="1"/>
            <a:r>
              <a:rPr lang="en-US" altLang="ko-KR" dirty="0"/>
              <a:t>Defines style of text</a:t>
            </a:r>
          </a:p>
          <a:p>
            <a:endParaRPr lang="ko-KR" altLang="en-US" dirty="0"/>
          </a:p>
        </p:txBody>
      </p:sp>
      <p:pic>
        <p:nvPicPr>
          <p:cNvPr id="5" name="그림 4"/>
          <p:cNvPicPr>
            <a:picLocks noChangeAspect="1"/>
          </p:cNvPicPr>
          <p:nvPr/>
        </p:nvPicPr>
        <p:blipFill>
          <a:blip r:embed="rId3"/>
          <a:stretch>
            <a:fillRect/>
          </a:stretch>
        </p:blipFill>
        <p:spPr>
          <a:xfrm>
            <a:off x="852487" y="2636912"/>
            <a:ext cx="7439025" cy="3629025"/>
          </a:xfrm>
          <a:prstGeom prst="rect">
            <a:avLst/>
          </a:prstGeom>
        </p:spPr>
      </p:pic>
    </p:spTree>
    <p:extLst>
      <p:ext uri="{BB962C8B-B14F-4D97-AF65-F5344CB8AC3E}">
        <p14:creationId xmlns:p14="http://schemas.microsoft.com/office/powerpoint/2010/main" val="43192992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a:t>
            </a:r>
            <a:r>
              <a:rPr lang="ko-KR" altLang="en-US" dirty="0"/>
              <a:t> </a:t>
            </a:r>
            <a:r>
              <a:rPr lang="en-US" altLang="ko-KR" dirty="0"/>
              <a:t>properties</a:t>
            </a:r>
            <a:endParaRPr lang="ko-KR" altLang="en-US" dirty="0"/>
          </a:p>
        </p:txBody>
      </p:sp>
      <p:sp>
        <p:nvSpPr>
          <p:cNvPr id="3" name="내용 개체 틀 2"/>
          <p:cNvSpPr>
            <a:spLocks noGrp="1"/>
          </p:cNvSpPr>
          <p:nvPr>
            <p:ph idx="1"/>
          </p:nvPr>
        </p:nvSpPr>
        <p:spPr/>
        <p:txBody>
          <a:bodyPr/>
          <a:lstStyle/>
          <a:p>
            <a:r>
              <a:rPr lang="en-US" altLang="ko-KR" dirty="0"/>
              <a:t>Font property</a:t>
            </a:r>
          </a:p>
          <a:p>
            <a:pPr lvl="1"/>
            <a:r>
              <a:rPr lang="en-US" altLang="ko-KR" dirty="0"/>
              <a:t>font-weight – boldness (normal, bold)</a:t>
            </a:r>
          </a:p>
          <a:p>
            <a:pPr lvl="1"/>
            <a:r>
              <a:rPr lang="en-US" altLang="ko-KR" dirty="0"/>
              <a:t>font-style – italic (normal, italic,  oblique)</a:t>
            </a:r>
            <a:endParaRPr lang="ko-KR" altLang="en-US" dirty="0"/>
          </a:p>
        </p:txBody>
      </p:sp>
      <p:pic>
        <p:nvPicPr>
          <p:cNvPr id="5" name="그림 4"/>
          <p:cNvPicPr>
            <a:picLocks noChangeAspect="1"/>
          </p:cNvPicPr>
          <p:nvPr/>
        </p:nvPicPr>
        <p:blipFill>
          <a:blip r:embed="rId2"/>
          <a:stretch>
            <a:fillRect/>
          </a:stretch>
        </p:blipFill>
        <p:spPr>
          <a:xfrm>
            <a:off x="1343025" y="2924944"/>
            <a:ext cx="6457950" cy="2790825"/>
          </a:xfrm>
          <a:prstGeom prst="rect">
            <a:avLst/>
          </a:prstGeom>
        </p:spPr>
      </p:pic>
    </p:spTree>
    <p:extLst>
      <p:ext uri="{BB962C8B-B14F-4D97-AF65-F5344CB8AC3E}">
        <p14:creationId xmlns:p14="http://schemas.microsoft.com/office/powerpoint/2010/main" val="206984035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a:t>
            </a:r>
            <a:r>
              <a:rPr lang="ko-KR" altLang="en-US" dirty="0"/>
              <a:t> </a:t>
            </a:r>
            <a:r>
              <a:rPr lang="en-US" altLang="ko-KR" dirty="0"/>
              <a:t>properties</a:t>
            </a:r>
            <a:endParaRPr lang="ko-KR" altLang="en-US" dirty="0"/>
          </a:p>
        </p:txBody>
      </p:sp>
      <p:graphicFrame>
        <p:nvGraphicFramePr>
          <p:cNvPr id="4" name="내용 개체 틀 3"/>
          <p:cNvGraphicFramePr>
            <a:graphicFrameLocks noGrp="1"/>
          </p:cNvGraphicFramePr>
          <p:nvPr>
            <p:ph idx="1"/>
            <p:extLst>
              <p:ext uri="{D42A27DB-BD31-4B8C-83A1-F6EECF244321}">
                <p14:modId xmlns:p14="http://schemas.microsoft.com/office/powerpoint/2010/main" val="2612978259"/>
              </p:ext>
            </p:extLst>
          </p:nvPr>
        </p:nvGraphicFramePr>
        <p:xfrm>
          <a:off x="816432" y="2492896"/>
          <a:ext cx="7859216" cy="3384373"/>
        </p:xfrm>
        <a:graphic>
          <a:graphicData uri="http://schemas.openxmlformats.org/drawingml/2006/table">
            <a:tbl>
              <a:tblPr>
                <a:tableStyleId>{69CF1AB2-1976-4502-BF36-3FF5EA218861}</a:tableStyleId>
              </a:tblPr>
              <a:tblGrid>
                <a:gridCol w="1703012">
                  <a:extLst>
                    <a:ext uri="{9D8B030D-6E8A-4147-A177-3AD203B41FA5}">
                      <a16:colId xmlns:a16="http://schemas.microsoft.com/office/drawing/2014/main" val="20000"/>
                    </a:ext>
                  </a:extLst>
                </a:gridCol>
                <a:gridCol w="6156204">
                  <a:extLst>
                    <a:ext uri="{9D8B030D-6E8A-4147-A177-3AD203B41FA5}">
                      <a16:colId xmlns:a16="http://schemas.microsoft.com/office/drawing/2014/main" val="20001"/>
                    </a:ext>
                  </a:extLst>
                </a:gridCol>
              </a:tblGrid>
              <a:tr h="423261">
                <a:tc>
                  <a:txBody>
                    <a:bodyPr/>
                    <a:lstStyle/>
                    <a:p>
                      <a:pPr marL="0" marR="0" indent="0" algn="ctr" fontAlgn="base" latinLnBrk="1">
                        <a:lnSpc>
                          <a:spcPct val="160000"/>
                        </a:lnSpc>
                        <a:spcBef>
                          <a:spcPts val="0"/>
                        </a:spcBef>
                        <a:spcAft>
                          <a:spcPts val="0"/>
                        </a:spcAft>
                      </a:pPr>
                      <a:r>
                        <a:rPr lang="en-US" altLang="ko-KR" sz="1400" b="1" kern="0" spc="0" dirty="0">
                          <a:effectLst/>
                        </a:rPr>
                        <a:t>Property</a:t>
                      </a:r>
                      <a:endParaRPr lang="ko-KR" altLang="en-US" sz="1400" b="1" kern="0" spc="0" dirty="0">
                        <a:solidFill>
                          <a:srgbClr val="000000"/>
                        </a:solidFill>
                        <a:effectLst/>
                        <a:latin typeface="Century Schoolbook" panose="02040604050505020304" pitchFamily="18" charset="0"/>
                        <a:ea typeface="+mn-ea"/>
                      </a:endParaRPr>
                    </a:p>
                  </a:txBody>
                  <a:tcPr marL="64770" marR="64770" marT="17907" marB="17907" anchor="ctr"/>
                </a:tc>
                <a:tc>
                  <a:txBody>
                    <a:bodyPr/>
                    <a:lstStyle/>
                    <a:p>
                      <a:pPr marL="0" marR="0" indent="0" algn="ctr" fontAlgn="base" latinLnBrk="1">
                        <a:lnSpc>
                          <a:spcPct val="160000"/>
                        </a:lnSpc>
                        <a:spcBef>
                          <a:spcPts val="0"/>
                        </a:spcBef>
                        <a:spcAft>
                          <a:spcPts val="0"/>
                        </a:spcAft>
                      </a:pPr>
                      <a:r>
                        <a:rPr lang="en-US" altLang="ko-KR" sz="1400" b="1" kern="0" spc="0" dirty="0">
                          <a:effectLst/>
                        </a:rPr>
                        <a:t>Description </a:t>
                      </a:r>
                      <a:endParaRPr lang="ko-KR" altLang="en-US" sz="1400" b="1" kern="0" spc="0" dirty="0">
                        <a:solidFill>
                          <a:srgbClr val="000000"/>
                        </a:solidFill>
                        <a:effectLst/>
                        <a:latin typeface="Century Schoolbook" panose="02040604050505020304" pitchFamily="18" charset="0"/>
                        <a:ea typeface="+mn-ea"/>
                      </a:endParaRPr>
                    </a:p>
                  </a:txBody>
                  <a:tcPr marL="64770" marR="64770" marT="17907" marB="17907" anchor="ctr"/>
                </a:tc>
                <a:extLst>
                  <a:ext uri="{0D108BD9-81ED-4DB2-BD59-A6C34878D82A}">
                    <a16:rowId xmlns:a16="http://schemas.microsoft.com/office/drawing/2014/main" val="10000"/>
                  </a:ext>
                </a:extLst>
              </a:tr>
              <a:tr h="423016">
                <a:tc>
                  <a:txBody>
                    <a:bodyPr/>
                    <a:lstStyle/>
                    <a:p>
                      <a:pPr marL="0" marR="0" indent="0" algn="just" fontAlgn="base" latinLnBrk="1">
                        <a:lnSpc>
                          <a:spcPct val="160000"/>
                        </a:lnSpc>
                        <a:spcBef>
                          <a:spcPts val="0"/>
                        </a:spcBef>
                        <a:spcAft>
                          <a:spcPts val="0"/>
                        </a:spcAft>
                      </a:pPr>
                      <a:r>
                        <a:rPr lang="en-US" sz="1400" u="sng" kern="0" spc="0" dirty="0">
                          <a:solidFill>
                            <a:srgbClr val="0000FF"/>
                          </a:solidFill>
                          <a:effectLst/>
                        </a:rPr>
                        <a:t>border </a:t>
                      </a:r>
                      <a:endParaRPr lang="en-US" sz="1400" u="sng" kern="0" spc="0" dirty="0">
                        <a:solidFill>
                          <a:srgbClr val="0000FF"/>
                        </a:solidFill>
                        <a:effectLst/>
                        <a:latin typeface="Century Schoolbook" panose="02040604050505020304" pitchFamily="18" charset="0"/>
                        <a:ea typeface="+mn-ea"/>
                      </a:endParaRPr>
                    </a:p>
                  </a:txBody>
                  <a:tcPr marL="64770" marR="64770" marT="17907" marB="17907" anchor="ctr"/>
                </a:tc>
                <a:tc>
                  <a:txBody>
                    <a:bodyPr/>
                    <a:lstStyle/>
                    <a:p>
                      <a:pPr marL="0" marR="0" indent="0" algn="just" fontAlgn="base" latinLnBrk="1">
                        <a:lnSpc>
                          <a:spcPct val="160000"/>
                        </a:lnSpc>
                        <a:spcBef>
                          <a:spcPts val="0"/>
                        </a:spcBef>
                        <a:spcAft>
                          <a:spcPts val="0"/>
                        </a:spcAft>
                      </a:pPr>
                      <a:r>
                        <a:rPr lang="en-US" sz="1400" dirty="0"/>
                        <a:t>Table boundary</a:t>
                      </a:r>
                      <a:endParaRPr lang="ko-KR" altLang="en-US" sz="1400" kern="0" spc="0" dirty="0">
                        <a:solidFill>
                          <a:srgbClr val="000000"/>
                        </a:solidFill>
                        <a:effectLst/>
                        <a:latin typeface="Century Schoolbook" panose="02040604050505020304" pitchFamily="18" charset="0"/>
                        <a:ea typeface="+mn-ea"/>
                      </a:endParaRPr>
                    </a:p>
                  </a:txBody>
                  <a:tcPr marL="64770" marR="64770" marT="17907" marB="17907" anchor="ctr"/>
                </a:tc>
                <a:extLst>
                  <a:ext uri="{0D108BD9-81ED-4DB2-BD59-A6C34878D82A}">
                    <a16:rowId xmlns:a16="http://schemas.microsoft.com/office/drawing/2014/main" val="10001"/>
                  </a:ext>
                </a:extLst>
              </a:tr>
              <a:tr h="423016">
                <a:tc>
                  <a:txBody>
                    <a:bodyPr/>
                    <a:lstStyle/>
                    <a:p>
                      <a:pPr marL="0" marR="0" indent="0" algn="just" fontAlgn="base" latinLnBrk="1">
                        <a:lnSpc>
                          <a:spcPct val="160000"/>
                        </a:lnSpc>
                        <a:spcBef>
                          <a:spcPts val="0"/>
                        </a:spcBef>
                        <a:spcAft>
                          <a:spcPts val="0"/>
                        </a:spcAft>
                      </a:pPr>
                      <a:r>
                        <a:rPr lang="en-US" sz="1400" u="sng" kern="0" spc="0">
                          <a:solidFill>
                            <a:srgbClr val="0000FF"/>
                          </a:solidFill>
                          <a:effectLst/>
                        </a:rPr>
                        <a:t>border-collapse </a:t>
                      </a:r>
                      <a:endParaRPr lang="en-US" sz="1400" u="sng" kern="0" spc="0">
                        <a:solidFill>
                          <a:srgbClr val="0000FF"/>
                        </a:solidFill>
                        <a:effectLst/>
                        <a:latin typeface="Century Schoolbook" panose="02040604050505020304" pitchFamily="18" charset="0"/>
                        <a:ea typeface="+mn-ea"/>
                      </a:endParaRPr>
                    </a:p>
                  </a:txBody>
                  <a:tcPr marL="64770" marR="64770" marT="17907" marB="17907" anchor="ctr"/>
                </a:tc>
                <a:tc>
                  <a:txBody>
                    <a:bodyPr/>
                    <a:lstStyle/>
                    <a:p>
                      <a:pPr marL="0" marR="0" indent="0" algn="just" fontAlgn="base" latinLnBrk="1">
                        <a:lnSpc>
                          <a:spcPct val="160000"/>
                        </a:lnSpc>
                        <a:spcBef>
                          <a:spcPts val="0"/>
                        </a:spcBef>
                        <a:spcAft>
                          <a:spcPts val="0"/>
                        </a:spcAft>
                      </a:pPr>
                      <a:r>
                        <a:rPr lang="en-US" sz="1400" dirty="0"/>
                        <a:t>Whether to merge the boundaries of neighboring cells</a:t>
                      </a:r>
                      <a:endParaRPr lang="ko-KR" altLang="en-US" sz="1400" kern="0" spc="0" dirty="0">
                        <a:solidFill>
                          <a:srgbClr val="000000"/>
                        </a:solidFill>
                        <a:effectLst/>
                        <a:latin typeface="Century Schoolbook" panose="02040604050505020304" pitchFamily="18" charset="0"/>
                        <a:ea typeface="+mn-ea"/>
                      </a:endParaRPr>
                    </a:p>
                  </a:txBody>
                  <a:tcPr marL="64770" marR="64770" marT="17907" marB="17907" anchor="ctr"/>
                </a:tc>
                <a:extLst>
                  <a:ext uri="{0D108BD9-81ED-4DB2-BD59-A6C34878D82A}">
                    <a16:rowId xmlns:a16="http://schemas.microsoft.com/office/drawing/2014/main" val="10002"/>
                  </a:ext>
                </a:extLst>
              </a:tr>
              <a:tr h="423016">
                <a:tc>
                  <a:txBody>
                    <a:bodyPr/>
                    <a:lstStyle/>
                    <a:p>
                      <a:pPr marL="0" marR="0" indent="0" algn="just" fontAlgn="base" latinLnBrk="1">
                        <a:lnSpc>
                          <a:spcPct val="160000"/>
                        </a:lnSpc>
                        <a:spcBef>
                          <a:spcPts val="0"/>
                        </a:spcBef>
                        <a:spcAft>
                          <a:spcPts val="0"/>
                        </a:spcAft>
                      </a:pPr>
                      <a:r>
                        <a:rPr lang="en-US" sz="1400" u="sng" kern="0" spc="0" dirty="0">
                          <a:solidFill>
                            <a:srgbClr val="0000FF"/>
                          </a:solidFill>
                          <a:effectLst/>
                        </a:rPr>
                        <a:t>width</a:t>
                      </a:r>
                      <a:endParaRPr lang="en-US" sz="1400" u="sng" kern="0" spc="0" dirty="0">
                        <a:solidFill>
                          <a:srgbClr val="0000FF"/>
                        </a:solidFill>
                        <a:effectLst/>
                        <a:latin typeface="Century Schoolbook" panose="02040604050505020304" pitchFamily="18" charset="0"/>
                        <a:ea typeface="+mn-ea"/>
                      </a:endParaRPr>
                    </a:p>
                  </a:txBody>
                  <a:tcPr marL="64770" marR="64770" marT="17907" marB="17907" anchor="ctr"/>
                </a:tc>
                <a:tc>
                  <a:txBody>
                    <a:bodyPr/>
                    <a:lstStyle/>
                    <a:p>
                      <a:pPr marL="0" marR="0" indent="0" algn="just" fontAlgn="base" latinLnBrk="1">
                        <a:lnSpc>
                          <a:spcPct val="160000"/>
                        </a:lnSpc>
                        <a:spcBef>
                          <a:spcPts val="0"/>
                        </a:spcBef>
                        <a:spcAft>
                          <a:spcPts val="0"/>
                        </a:spcAft>
                      </a:pPr>
                      <a:r>
                        <a:rPr lang="en-US" sz="1400" dirty="0"/>
                        <a:t>The width of the table</a:t>
                      </a:r>
                      <a:endParaRPr lang="ko-KR" altLang="en-US" sz="1400" kern="0" spc="0" dirty="0">
                        <a:solidFill>
                          <a:srgbClr val="000000"/>
                        </a:solidFill>
                        <a:effectLst/>
                        <a:latin typeface="Century Schoolbook" panose="02040604050505020304" pitchFamily="18" charset="0"/>
                        <a:ea typeface="+mn-ea"/>
                      </a:endParaRPr>
                    </a:p>
                  </a:txBody>
                  <a:tcPr marL="64770" marR="64770" marT="17907" marB="17907" anchor="ctr"/>
                </a:tc>
                <a:extLst>
                  <a:ext uri="{0D108BD9-81ED-4DB2-BD59-A6C34878D82A}">
                    <a16:rowId xmlns:a16="http://schemas.microsoft.com/office/drawing/2014/main" val="10003"/>
                  </a:ext>
                </a:extLst>
              </a:tr>
              <a:tr h="423016">
                <a:tc>
                  <a:txBody>
                    <a:bodyPr/>
                    <a:lstStyle/>
                    <a:p>
                      <a:pPr marL="0" marR="0" indent="0" algn="just" fontAlgn="base" latinLnBrk="1">
                        <a:lnSpc>
                          <a:spcPct val="160000"/>
                        </a:lnSpc>
                        <a:spcBef>
                          <a:spcPts val="0"/>
                        </a:spcBef>
                        <a:spcAft>
                          <a:spcPts val="0"/>
                        </a:spcAft>
                      </a:pPr>
                      <a:r>
                        <a:rPr lang="en-US" sz="1400" u="sng" kern="0" spc="0">
                          <a:solidFill>
                            <a:srgbClr val="0000FF"/>
                          </a:solidFill>
                          <a:effectLst/>
                        </a:rPr>
                        <a:t>height</a:t>
                      </a:r>
                      <a:endParaRPr lang="en-US" sz="1400" u="sng" kern="0" spc="0">
                        <a:solidFill>
                          <a:srgbClr val="0000FF"/>
                        </a:solidFill>
                        <a:effectLst/>
                        <a:latin typeface="Century Schoolbook" panose="02040604050505020304" pitchFamily="18" charset="0"/>
                        <a:ea typeface="+mn-ea"/>
                      </a:endParaRPr>
                    </a:p>
                  </a:txBody>
                  <a:tcPr marL="64770" marR="64770" marT="17907" marB="17907" anchor="ctr"/>
                </a:tc>
                <a:tc>
                  <a:txBody>
                    <a:bodyPr/>
                    <a:lstStyle/>
                    <a:p>
                      <a:pPr marL="0" marR="0" indent="0" algn="just" fontAlgn="base" latinLnBrk="1">
                        <a:lnSpc>
                          <a:spcPct val="160000"/>
                        </a:lnSpc>
                        <a:spcBef>
                          <a:spcPts val="0"/>
                        </a:spcBef>
                        <a:spcAft>
                          <a:spcPts val="0"/>
                        </a:spcAft>
                      </a:pPr>
                      <a:r>
                        <a:rPr lang="en-US" sz="1400" dirty="0"/>
                        <a:t>The height of the table</a:t>
                      </a:r>
                      <a:endParaRPr lang="ko-KR" altLang="en-US" sz="1400" kern="0" spc="0" dirty="0">
                        <a:solidFill>
                          <a:srgbClr val="000000"/>
                        </a:solidFill>
                        <a:effectLst/>
                        <a:latin typeface="Century Schoolbook" panose="02040604050505020304" pitchFamily="18" charset="0"/>
                        <a:ea typeface="+mn-ea"/>
                      </a:endParaRPr>
                    </a:p>
                  </a:txBody>
                  <a:tcPr marL="64770" marR="64770" marT="17907" marB="17907" anchor="ctr"/>
                </a:tc>
                <a:extLst>
                  <a:ext uri="{0D108BD9-81ED-4DB2-BD59-A6C34878D82A}">
                    <a16:rowId xmlns:a16="http://schemas.microsoft.com/office/drawing/2014/main" val="10004"/>
                  </a:ext>
                </a:extLst>
              </a:tr>
              <a:tr h="423016">
                <a:tc>
                  <a:txBody>
                    <a:bodyPr/>
                    <a:lstStyle/>
                    <a:p>
                      <a:pPr marL="0" marR="0" indent="0" algn="just" fontAlgn="base" latinLnBrk="1">
                        <a:lnSpc>
                          <a:spcPct val="160000"/>
                        </a:lnSpc>
                        <a:spcBef>
                          <a:spcPts val="0"/>
                        </a:spcBef>
                        <a:spcAft>
                          <a:spcPts val="0"/>
                        </a:spcAft>
                      </a:pPr>
                      <a:r>
                        <a:rPr lang="en-US" sz="1400" u="sng" kern="0" spc="0" dirty="0">
                          <a:solidFill>
                            <a:srgbClr val="0000FF"/>
                          </a:solidFill>
                          <a:effectLst/>
                        </a:rPr>
                        <a:t>border-spacing</a:t>
                      </a:r>
                      <a:endParaRPr lang="en-US" sz="1400" u="sng" kern="0" spc="0" dirty="0">
                        <a:solidFill>
                          <a:srgbClr val="0000FF"/>
                        </a:solidFill>
                        <a:effectLst/>
                        <a:latin typeface="Century Schoolbook" panose="02040604050505020304" pitchFamily="18" charset="0"/>
                        <a:ea typeface="+mn-ea"/>
                      </a:endParaRPr>
                    </a:p>
                  </a:txBody>
                  <a:tcPr marL="64770" marR="64770" marT="17907" marB="17907" anchor="ctr"/>
                </a:tc>
                <a:tc>
                  <a:txBody>
                    <a:bodyPr/>
                    <a:lstStyle/>
                    <a:p>
                      <a:pPr marL="0" marR="0" indent="0" algn="just" fontAlgn="base" latinLnBrk="1">
                        <a:lnSpc>
                          <a:spcPct val="160000"/>
                        </a:lnSpc>
                        <a:spcBef>
                          <a:spcPts val="0"/>
                        </a:spcBef>
                        <a:spcAft>
                          <a:spcPts val="0"/>
                        </a:spcAft>
                      </a:pPr>
                      <a:r>
                        <a:rPr lang="en-US" sz="1400" dirty="0"/>
                        <a:t>Distance between table cells</a:t>
                      </a:r>
                      <a:endParaRPr lang="ko-KR" altLang="en-US" sz="1400" kern="0" spc="0" dirty="0">
                        <a:solidFill>
                          <a:srgbClr val="000000"/>
                        </a:solidFill>
                        <a:effectLst/>
                        <a:latin typeface="Century Schoolbook" panose="02040604050505020304" pitchFamily="18" charset="0"/>
                        <a:ea typeface="+mn-ea"/>
                      </a:endParaRPr>
                    </a:p>
                  </a:txBody>
                  <a:tcPr marL="64770" marR="64770" marT="17907" marB="17907" anchor="ctr"/>
                </a:tc>
                <a:extLst>
                  <a:ext uri="{0D108BD9-81ED-4DB2-BD59-A6C34878D82A}">
                    <a16:rowId xmlns:a16="http://schemas.microsoft.com/office/drawing/2014/main" val="10005"/>
                  </a:ext>
                </a:extLst>
              </a:tr>
              <a:tr h="423016">
                <a:tc>
                  <a:txBody>
                    <a:bodyPr/>
                    <a:lstStyle/>
                    <a:p>
                      <a:pPr marL="0" marR="0" indent="0" algn="just" fontAlgn="base" latinLnBrk="1">
                        <a:lnSpc>
                          <a:spcPct val="160000"/>
                        </a:lnSpc>
                        <a:spcBef>
                          <a:spcPts val="0"/>
                        </a:spcBef>
                        <a:spcAft>
                          <a:spcPts val="0"/>
                        </a:spcAft>
                      </a:pPr>
                      <a:r>
                        <a:rPr lang="en-US" sz="1400" u="sng" kern="0" spc="0" dirty="0">
                          <a:solidFill>
                            <a:srgbClr val="0000FF"/>
                          </a:solidFill>
                          <a:effectLst/>
                        </a:rPr>
                        <a:t>empty-cells</a:t>
                      </a:r>
                      <a:endParaRPr lang="en-US" sz="1400" u="sng" kern="0" spc="0" dirty="0">
                        <a:solidFill>
                          <a:srgbClr val="0000FF"/>
                        </a:solidFill>
                        <a:effectLst/>
                        <a:latin typeface="Century Schoolbook" panose="02040604050505020304" pitchFamily="18" charset="0"/>
                        <a:ea typeface="+mn-ea"/>
                      </a:endParaRPr>
                    </a:p>
                  </a:txBody>
                  <a:tcPr marL="64770" marR="64770" marT="17907" marB="17907" anchor="ctr"/>
                </a:tc>
                <a:tc>
                  <a:txBody>
                    <a:bodyPr/>
                    <a:lstStyle/>
                    <a:p>
                      <a:pPr marL="0" marR="0" indent="0" algn="just" fontAlgn="base" latinLnBrk="1">
                        <a:lnSpc>
                          <a:spcPct val="160000"/>
                        </a:lnSpc>
                        <a:spcBef>
                          <a:spcPts val="0"/>
                        </a:spcBef>
                        <a:spcAft>
                          <a:spcPts val="0"/>
                        </a:spcAft>
                      </a:pPr>
                      <a:r>
                        <a:rPr lang="en-US" sz="1400" dirty="0"/>
                        <a:t>Whether to draw a blank cell</a:t>
                      </a:r>
                      <a:endParaRPr lang="ko-KR" altLang="en-US" sz="1400" kern="0" spc="0" dirty="0">
                        <a:solidFill>
                          <a:srgbClr val="000000"/>
                        </a:solidFill>
                        <a:effectLst/>
                        <a:latin typeface="Century Schoolbook" panose="02040604050505020304" pitchFamily="18" charset="0"/>
                        <a:ea typeface="+mn-ea"/>
                      </a:endParaRPr>
                    </a:p>
                  </a:txBody>
                  <a:tcPr marL="64770" marR="64770" marT="17907" marB="17907" anchor="ctr"/>
                </a:tc>
                <a:extLst>
                  <a:ext uri="{0D108BD9-81ED-4DB2-BD59-A6C34878D82A}">
                    <a16:rowId xmlns:a16="http://schemas.microsoft.com/office/drawing/2014/main" val="10006"/>
                  </a:ext>
                </a:extLst>
              </a:tr>
              <a:tr h="423016">
                <a:tc>
                  <a:txBody>
                    <a:bodyPr/>
                    <a:lstStyle/>
                    <a:p>
                      <a:pPr marL="0" marR="0" indent="0" algn="just" fontAlgn="base" latinLnBrk="1">
                        <a:lnSpc>
                          <a:spcPct val="160000"/>
                        </a:lnSpc>
                        <a:spcBef>
                          <a:spcPts val="0"/>
                        </a:spcBef>
                        <a:spcAft>
                          <a:spcPts val="0"/>
                        </a:spcAft>
                      </a:pPr>
                      <a:r>
                        <a:rPr lang="en-US" sz="1400" u="sng" kern="0" spc="0" dirty="0">
                          <a:solidFill>
                            <a:srgbClr val="0000FF"/>
                          </a:solidFill>
                          <a:effectLst/>
                        </a:rPr>
                        <a:t>table-align </a:t>
                      </a:r>
                      <a:endParaRPr lang="en-US" sz="1400" u="sng" kern="0" spc="0" dirty="0">
                        <a:solidFill>
                          <a:srgbClr val="0000FF"/>
                        </a:solidFill>
                        <a:effectLst/>
                        <a:latin typeface="Century Schoolbook" panose="02040604050505020304" pitchFamily="18" charset="0"/>
                        <a:ea typeface="+mn-ea"/>
                      </a:endParaRPr>
                    </a:p>
                  </a:txBody>
                  <a:tcPr marL="64770" marR="64770" marT="17907" marB="17907" anchor="ctr"/>
                </a:tc>
                <a:tc>
                  <a:txBody>
                    <a:bodyPr/>
                    <a:lstStyle/>
                    <a:p>
                      <a:pPr marL="0" marR="0" indent="0" algn="just" fontAlgn="base" latinLnBrk="1">
                        <a:lnSpc>
                          <a:spcPct val="160000"/>
                        </a:lnSpc>
                        <a:spcBef>
                          <a:spcPts val="0"/>
                        </a:spcBef>
                        <a:spcAft>
                          <a:spcPts val="0"/>
                        </a:spcAft>
                      </a:pPr>
                      <a:r>
                        <a:rPr lang="en-US" sz="1400" dirty="0"/>
                        <a:t>Alignment of table cells</a:t>
                      </a:r>
                      <a:endParaRPr lang="ko-KR" altLang="en-US" sz="1400" kern="0" spc="0" dirty="0">
                        <a:solidFill>
                          <a:srgbClr val="000000"/>
                        </a:solidFill>
                        <a:effectLst/>
                        <a:latin typeface="Century Schoolbook" panose="02040604050505020304" pitchFamily="18" charset="0"/>
                        <a:ea typeface="+mn-ea"/>
                      </a:endParaRPr>
                    </a:p>
                  </a:txBody>
                  <a:tcPr marL="64770" marR="64770" marT="17907" marB="17907" anchor="ctr"/>
                </a:tc>
                <a:extLst>
                  <a:ext uri="{0D108BD9-81ED-4DB2-BD59-A6C34878D82A}">
                    <a16:rowId xmlns:a16="http://schemas.microsoft.com/office/drawing/2014/main" val="10007"/>
                  </a:ext>
                </a:extLst>
              </a:tr>
            </a:tbl>
          </a:graphicData>
        </a:graphic>
      </p:graphicFrame>
      <p:sp>
        <p:nvSpPr>
          <p:cNvPr id="6" name="내용 개체 틀 2"/>
          <p:cNvSpPr txBox="1">
            <a:spLocks/>
          </p:cNvSpPr>
          <p:nvPr/>
        </p:nvSpPr>
        <p:spPr>
          <a:xfrm>
            <a:off x="457200" y="1196752"/>
            <a:ext cx="8229600" cy="5328592"/>
          </a:xfrm>
          <a:prstGeom prst="rect">
            <a:avLst/>
          </a:prstGeom>
        </p:spPr>
        <p:txBody>
          <a:bodyPr vert="horz" lIns="91440" tIns="45720" rIns="91440" bIns="45720" rtlCol="0">
            <a:normAutofit/>
          </a:bodyPr>
          <a:lstStyle>
            <a:lvl1pPr marL="342900" indent="-342900" algn="just" defTabSz="914400" rtl="0" eaLnBrk="1" latinLnBrk="0" hangingPunct="1">
              <a:lnSpc>
                <a:spcPct val="150000"/>
              </a:lnSpc>
              <a:spcBef>
                <a:spcPts val="0"/>
              </a:spcBef>
              <a:buFont typeface="Wingdings" pitchFamily="2" charset="2"/>
              <a:buChar char="v"/>
              <a:defRPr sz="2000" kern="1200" baseline="0">
                <a:solidFill>
                  <a:schemeClr val="tx1"/>
                </a:solidFill>
                <a:latin typeface="Tahoma" panose="020B0604030504040204" pitchFamily="34" charset="0"/>
                <a:ea typeface="맑은 고딕" panose="020B0503020000020004" pitchFamily="50" charset="-127"/>
                <a:cs typeface="+mn-cs"/>
              </a:defRPr>
            </a:lvl1pPr>
            <a:lvl2pPr marL="742950" indent="-285750" algn="just" defTabSz="914400" rtl="0" eaLnBrk="1" latinLnBrk="0" hangingPunct="1">
              <a:lnSpc>
                <a:spcPct val="150000"/>
              </a:lnSpc>
              <a:spcBef>
                <a:spcPts val="0"/>
              </a:spcBef>
              <a:buFont typeface="Wingdings" pitchFamily="2" charset="2"/>
              <a:buChar char="§"/>
              <a:defRPr sz="1800" kern="1200" baseline="0">
                <a:solidFill>
                  <a:schemeClr val="tx1"/>
                </a:solidFill>
                <a:latin typeface="Tahoma" panose="020B0604030504040204" pitchFamily="34" charset="0"/>
                <a:ea typeface="맑은 고딕" panose="020B0503020000020004" pitchFamily="50" charset="-127"/>
                <a:cs typeface="+mn-cs"/>
              </a:defRPr>
            </a:lvl2pPr>
            <a:lvl3pPr marL="1143000" indent="-228600" algn="just" defTabSz="914400" rtl="0" eaLnBrk="1" latinLnBrk="0" hangingPunct="1">
              <a:lnSpc>
                <a:spcPct val="150000"/>
              </a:lnSpc>
              <a:spcBef>
                <a:spcPts val="0"/>
              </a:spcBef>
              <a:buFont typeface="Arial" pitchFamily="34" charset="0"/>
              <a:buChar char="•"/>
              <a:defRPr sz="1800" kern="1200" baseline="0">
                <a:solidFill>
                  <a:schemeClr val="tx1"/>
                </a:solidFill>
                <a:latin typeface="Tahoma" panose="020B0604030504040204" pitchFamily="34" charset="0"/>
                <a:ea typeface="맑은 고딕" panose="020B0503020000020004" pitchFamily="50" charset="-127"/>
                <a:cs typeface="+mn-cs"/>
              </a:defRPr>
            </a:lvl3pPr>
            <a:lvl4pPr marL="1600200" indent="-228600" algn="just" defTabSz="914400" rtl="0" eaLnBrk="1" latinLnBrk="0" hangingPunct="1">
              <a:lnSpc>
                <a:spcPct val="150000"/>
              </a:lnSpc>
              <a:spcBef>
                <a:spcPts val="0"/>
              </a:spcBef>
              <a:buFont typeface="Arial" pitchFamily="34" charset="0"/>
              <a:buChar char="–"/>
              <a:defRPr sz="1600" kern="1200" baseline="0">
                <a:solidFill>
                  <a:schemeClr val="tx1"/>
                </a:solidFill>
                <a:latin typeface="Tahoma" panose="020B0604030504040204" pitchFamily="34" charset="0"/>
                <a:ea typeface="맑은 고딕" panose="020B0503020000020004" pitchFamily="50" charset="-127"/>
                <a:cs typeface="+mn-cs"/>
              </a:defRPr>
            </a:lvl4pPr>
            <a:lvl5pPr marL="2057400" indent="-228600" algn="just" defTabSz="914400" rtl="0" eaLnBrk="1" latinLnBrk="0" hangingPunct="1">
              <a:lnSpc>
                <a:spcPct val="150000"/>
              </a:lnSpc>
              <a:spcBef>
                <a:spcPts val="0"/>
              </a:spcBef>
              <a:buFont typeface="Arial" pitchFamily="34" charset="0"/>
              <a:buChar char="»"/>
              <a:defRPr sz="1600" kern="1200" baseline="0">
                <a:solidFill>
                  <a:schemeClr val="tx1"/>
                </a:solidFill>
                <a:latin typeface="Tahoma" panose="020B0604030504040204" pitchFamily="34" charset="0"/>
                <a:ea typeface="맑은 고딕" panose="020B0503020000020004" pitchFamily="50" charset="-127"/>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t>CSS table</a:t>
            </a:r>
          </a:p>
          <a:p>
            <a:pPr lvl="1"/>
            <a:r>
              <a:rPr lang="en-US" altLang="ko-KR" dirty="0"/>
              <a:t>Define the classes for decorating tables</a:t>
            </a:r>
          </a:p>
          <a:p>
            <a:pPr lvl="1"/>
            <a:endParaRPr lang="en-US" altLang="ko-KR" dirty="0"/>
          </a:p>
        </p:txBody>
      </p:sp>
    </p:spTree>
    <p:extLst>
      <p:ext uri="{BB962C8B-B14F-4D97-AF65-F5344CB8AC3E}">
        <p14:creationId xmlns:p14="http://schemas.microsoft.com/office/powerpoint/2010/main" val="324921011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a:t>
            </a:r>
            <a:r>
              <a:rPr lang="ko-KR" altLang="en-US" dirty="0"/>
              <a:t> </a:t>
            </a:r>
            <a:r>
              <a:rPr lang="en-US" altLang="ko-KR" dirty="0"/>
              <a:t>properties</a:t>
            </a:r>
            <a:endParaRPr lang="ko-KR" altLang="en-US" dirty="0"/>
          </a:p>
        </p:txBody>
      </p:sp>
      <p:sp>
        <p:nvSpPr>
          <p:cNvPr id="4" name="내용 개체 틀 2"/>
          <p:cNvSpPr txBox="1">
            <a:spLocks/>
          </p:cNvSpPr>
          <p:nvPr/>
        </p:nvSpPr>
        <p:spPr bwMode="auto">
          <a:xfrm>
            <a:off x="474662" y="1124744"/>
            <a:ext cx="8212138" cy="5413633"/>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fontAlgn="base" latinLnBrk="1">
              <a:spcBef>
                <a:spcPct val="20000"/>
              </a:spcBef>
              <a:spcAft>
                <a:spcPct val="0"/>
              </a:spcAft>
              <a:buClr>
                <a:schemeClr val="folHlink"/>
              </a:buClr>
              <a:buFont typeface="Symbol" pitchFamily="18" charset="2"/>
              <a:buChar char="·"/>
              <a:defRPr kumimoji="1" sz="2000">
                <a:solidFill>
                  <a:schemeClr val="tx1"/>
                </a:solidFill>
                <a:latin typeface="Century Schoolbook" panose="02040604050505020304" pitchFamily="18" charset="0"/>
                <a:ea typeface="+mn-ea"/>
                <a:cs typeface="+mn-cs"/>
              </a:defRPr>
            </a:lvl1pPr>
            <a:lvl2pPr marL="742950" indent="-285750" algn="l" rtl="0" fontAlgn="base" latinLnBrk="1">
              <a:spcBef>
                <a:spcPct val="20000"/>
              </a:spcBef>
              <a:spcAft>
                <a:spcPct val="0"/>
              </a:spcAft>
              <a:buClr>
                <a:schemeClr val="bg2"/>
              </a:buClr>
              <a:buFont typeface="Symbol" pitchFamily="18" charset="2"/>
              <a:buChar char="·"/>
              <a:defRPr kumimoji="1" sz="2000">
                <a:solidFill>
                  <a:schemeClr val="tx1"/>
                </a:solidFill>
                <a:latin typeface="Century Schoolbook" panose="02040604050505020304" pitchFamily="18" charset="0"/>
                <a:ea typeface="+mn-ea"/>
              </a:defRPr>
            </a:lvl2pPr>
            <a:lvl3pPr marL="1143000" indent="-228600" algn="l" rtl="0" fontAlgn="base" latinLnBrk="1">
              <a:spcBef>
                <a:spcPct val="20000"/>
              </a:spcBef>
              <a:spcAft>
                <a:spcPct val="0"/>
              </a:spcAft>
              <a:buClr>
                <a:schemeClr val="hlink"/>
              </a:buClr>
              <a:buFont typeface="Symbol" pitchFamily="18" charset="2"/>
              <a:buChar char="·"/>
              <a:defRPr kumimoji="1">
                <a:solidFill>
                  <a:schemeClr val="tx1"/>
                </a:solidFill>
                <a:latin typeface="Century Schoolbook" panose="02040604050505020304" pitchFamily="18" charset="0"/>
                <a:ea typeface="+mn-ea"/>
              </a:defRPr>
            </a:lvl3pPr>
            <a:lvl4pPr marL="1600200" indent="-228600" algn="l" rtl="0" fontAlgn="base" latinLnBrk="1">
              <a:spcBef>
                <a:spcPct val="20000"/>
              </a:spcBef>
              <a:spcAft>
                <a:spcPct val="0"/>
              </a:spcAft>
              <a:buClr>
                <a:schemeClr val="hlink"/>
              </a:buClr>
              <a:buFont typeface="Symbol" pitchFamily="18" charset="2"/>
              <a:buChar char="·"/>
              <a:defRPr kumimoji="1" sz="1600">
                <a:solidFill>
                  <a:schemeClr val="tx1"/>
                </a:solidFill>
                <a:latin typeface="Century Schoolbook" panose="02040604050505020304" pitchFamily="18" charset="0"/>
                <a:ea typeface="+mn-ea"/>
              </a:defRPr>
            </a:lvl4pPr>
            <a:lvl5pPr marL="20574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Century Schoolbook" panose="02040604050505020304" pitchFamily="18" charset="0"/>
                <a:ea typeface="+mn-ea"/>
              </a:defRPr>
            </a:lvl5pPr>
            <a:lvl6pPr marL="25146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6pPr>
            <a:lvl7pPr marL="29718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7pPr>
            <a:lvl8pPr marL="34290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8pPr>
            <a:lvl9pPr marL="38862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9pPr>
          </a:lstStyle>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&lt;!</a:t>
            </a:r>
            <a:r>
              <a:rPr lang="en-US" altLang="ko-KR" sz="1200" dirty="0" err="1">
                <a:solidFill>
                  <a:schemeClr val="dk1"/>
                </a:solidFill>
                <a:latin typeface="+mn-lt"/>
              </a:rPr>
              <a:t>DOCTYPE</a:t>
            </a:r>
            <a:r>
              <a:rPr lang="en-US" altLang="ko-KR" sz="1200" dirty="0">
                <a:solidFill>
                  <a:schemeClr val="dk1"/>
                </a:solidFill>
                <a:latin typeface="+mn-lt"/>
              </a:rPr>
              <a:t> html&gt;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&lt;html&gt;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&lt;head&gt;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&lt;style&gt;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table, td, </a:t>
            </a:r>
            <a:r>
              <a:rPr lang="en-US" altLang="ko-KR" sz="1200" dirty="0" err="1">
                <a:solidFill>
                  <a:schemeClr val="dk1"/>
                </a:solidFill>
                <a:latin typeface="+mn-lt"/>
              </a:rPr>
              <a:t>th</a:t>
            </a:r>
            <a:r>
              <a:rPr lang="en-US" altLang="ko-KR" sz="1200" dirty="0">
                <a:solidFill>
                  <a:schemeClr val="dk1"/>
                </a:solidFill>
                <a:latin typeface="+mn-lt"/>
              </a:rPr>
              <a:t> {</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a:t>
            </a:r>
            <a:r>
              <a:rPr lang="en-US" altLang="ko-KR" sz="1200" dirty="0">
                <a:solidFill>
                  <a:srgbClr val="FF0000"/>
                </a:solidFill>
                <a:latin typeface="+mn-lt"/>
              </a:rPr>
              <a:t>border:</a:t>
            </a:r>
            <a:r>
              <a:rPr lang="en-US" altLang="ko-KR" sz="1200" dirty="0">
                <a:solidFill>
                  <a:schemeClr val="dk1"/>
                </a:solidFill>
                <a:latin typeface="+mn-lt"/>
              </a:rPr>
              <a:t> </a:t>
            </a:r>
            <a:r>
              <a:rPr lang="en-US" altLang="ko-KR" sz="1200" dirty="0" err="1">
                <a:solidFill>
                  <a:srgbClr val="0000FF"/>
                </a:solidFill>
                <a:latin typeface="+mn-lt"/>
              </a:rPr>
              <a:t>1px</a:t>
            </a:r>
            <a:r>
              <a:rPr lang="en-US" altLang="ko-KR" sz="1200" dirty="0">
                <a:solidFill>
                  <a:srgbClr val="0000FF"/>
                </a:solidFill>
                <a:latin typeface="+mn-lt"/>
              </a:rPr>
              <a:t> solid blue;</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&lt;/style&gt;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&lt;/head&gt;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&lt;body&gt;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&lt;table&gt;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a:t>
            </a:r>
            <a:r>
              <a:rPr lang="en-US" altLang="ko-KR" sz="1200" dirty="0" err="1">
                <a:solidFill>
                  <a:schemeClr val="dk1"/>
                </a:solidFill>
                <a:latin typeface="+mn-lt"/>
              </a:rPr>
              <a:t>tr</a:t>
            </a:r>
            <a:r>
              <a:rPr lang="en-US" altLang="ko-KR" sz="1200" dirty="0">
                <a:solidFill>
                  <a:schemeClr val="dk1"/>
                </a:solidFill>
                <a:latin typeface="+mn-lt"/>
              </a:rPr>
              <a:t>&gt;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a:t>
            </a:r>
            <a:r>
              <a:rPr lang="en-US" altLang="ko-KR" sz="1200" dirty="0" err="1">
                <a:solidFill>
                  <a:schemeClr val="dk1"/>
                </a:solidFill>
                <a:latin typeface="+mn-lt"/>
              </a:rPr>
              <a:t>th</a:t>
            </a:r>
            <a:r>
              <a:rPr lang="en-US" altLang="ko-KR" sz="1200" dirty="0">
                <a:solidFill>
                  <a:schemeClr val="dk1"/>
                </a:solidFill>
                <a:latin typeface="+mn-lt"/>
              </a:rPr>
              <a:t>&gt;name&lt;/</a:t>
            </a:r>
            <a:r>
              <a:rPr lang="en-US" altLang="ko-KR" sz="1200" dirty="0" err="1">
                <a:solidFill>
                  <a:schemeClr val="dk1"/>
                </a:solidFill>
                <a:latin typeface="+mn-lt"/>
              </a:rPr>
              <a:t>th</a:t>
            </a:r>
            <a:r>
              <a:rPr lang="en-US" altLang="ko-KR" sz="1200" dirty="0">
                <a:solidFill>
                  <a:schemeClr val="dk1"/>
                </a:solidFill>
                <a:latin typeface="+mn-lt"/>
              </a:rPr>
              <a:t>&gt;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a:t>
            </a:r>
            <a:r>
              <a:rPr lang="en-US" altLang="ko-KR" sz="1200" dirty="0" err="1">
                <a:solidFill>
                  <a:schemeClr val="dk1"/>
                </a:solidFill>
                <a:latin typeface="+mn-lt"/>
              </a:rPr>
              <a:t>th</a:t>
            </a:r>
            <a:r>
              <a:rPr lang="en-US" altLang="ko-KR" sz="1200" dirty="0">
                <a:solidFill>
                  <a:schemeClr val="dk1"/>
                </a:solidFill>
                <a:latin typeface="+mn-lt"/>
              </a:rPr>
              <a:t>&gt;email&lt;/</a:t>
            </a:r>
            <a:r>
              <a:rPr lang="en-US" altLang="ko-KR" sz="1200" dirty="0" err="1">
                <a:solidFill>
                  <a:schemeClr val="dk1"/>
                </a:solidFill>
                <a:latin typeface="+mn-lt"/>
              </a:rPr>
              <a:t>th</a:t>
            </a:r>
            <a:r>
              <a:rPr lang="en-US" altLang="ko-KR" sz="1200" dirty="0">
                <a:solidFill>
                  <a:schemeClr val="dk1"/>
                </a:solidFill>
                <a:latin typeface="+mn-lt"/>
              </a:rPr>
              <a:t>&gt;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a:t>
            </a:r>
            <a:r>
              <a:rPr lang="en-US" altLang="ko-KR" sz="1200" dirty="0" err="1">
                <a:solidFill>
                  <a:schemeClr val="dk1"/>
                </a:solidFill>
                <a:latin typeface="+mn-lt"/>
              </a:rPr>
              <a:t>tr</a:t>
            </a:r>
            <a:r>
              <a:rPr lang="en-US" altLang="ko-KR" sz="1200" dirty="0">
                <a:solidFill>
                  <a:schemeClr val="dk1"/>
                </a:solidFill>
                <a:latin typeface="+mn-lt"/>
              </a:rPr>
              <a:t>&gt;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a:t>
            </a:r>
            <a:r>
              <a:rPr lang="en-US" altLang="ko-KR" sz="1200" dirty="0" err="1">
                <a:solidFill>
                  <a:schemeClr val="dk1"/>
                </a:solidFill>
                <a:latin typeface="+mn-lt"/>
              </a:rPr>
              <a:t>tr</a:t>
            </a:r>
            <a:r>
              <a:rPr lang="en-US" altLang="ko-KR" sz="1200" dirty="0">
                <a:solidFill>
                  <a:schemeClr val="dk1"/>
                </a:solidFill>
                <a:latin typeface="+mn-lt"/>
              </a:rPr>
              <a:t>&gt;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&lt;td&gt;Mark Twain&lt;/td&gt;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&lt;td&gt;mark@google.com&lt;/td&gt;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a:t>
            </a:r>
            <a:r>
              <a:rPr lang="en-US" altLang="ko-KR" sz="1200" dirty="0" err="1">
                <a:solidFill>
                  <a:schemeClr val="dk1"/>
                </a:solidFill>
                <a:latin typeface="+mn-lt"/>
              </a:rPr>
              <a:t>tr</a:t>
            </a:r>
            <a:r>
              <a:rPr lang="en-US" altLang="ko-KR" sz="1200" dirty="0">
                <a:solidFill>
                  <a:schemeClr val="dk1"/>
                </a:solidFill>
                <a:latin typeface="+mn-lt"/>
              </a:rPr>
              <a:t>&gt;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a:t>
            </a:r>
            <a:r>
              <a:rPr lang="en-US" altLang="ko-KR" sz="1200" dirty="0" err="1">
                <a:solidFill>
                  <a:schemeClr val="dk1"/>
                </a:solidFill>
                <a:latin typeface="+mn-lt"/>
              </a:rPr>
              <a:t>tr</a:t>
            </a:r>
            <a:r>
              <a:rPr lang="en-US" altLang="ko-KR" sz="1200" dirty="0">
                <a:solidFill>
                  <a:schemeClr val="dk1"/>
                </a:solidFill>
                <a:latin typeface="+mn-lt"/>
              </a:rPr>
              <a:t>&gt;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&lt;td&gt;Mark Young&lt;/td&gt;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&lt;td&gt;</a:t>
            </a:r>
            <a:r>
              <a:rPr lang="en-US" altLang="ko-KR" sz="1200" dirty="0" err="1">
                <a:solidFill>
                  <a:schemeClr val="dk1"/>
                </a:solidFill>
                <a:latin typeface="+mn-lt"/>
              </a:rPr>
              <a:t>young@google.com</a:t>
            </a:r>
            <a:r>
              <a:rPr lang="en-US" altLang="ko-KR" sz="1200" dirty="0">
                <a:solidFill>
                  <a:schemeClr val="dk1"/>
                </a:solidFill>
                <a:latin typeface="+mn-lt"/>
              </a:rPr>
              <a:t>&lt;/td&gt;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a:t>
            </a:r>
            <a:r>
              <a:rPr lang="en-US" altLang="ko-KR" sz="1200" dirty="0" err="1">
                <a:solidFill>
                  <a:schemeClr val="dk1"/>
                </a:solidFill>
                <a:latin typeface="+mn-lt"/>
              </a:rPr>
              <a:t>tr</a:t>
            </a:r>
            <a:r>
              <a:rPr lang="en-US" altLang="ko-KR" sz="1200" dirty="0">
                <a:solidFill>
                  <a:schemeClr val="dk1"/>
                </a:solidFill>
                <a:latin typeface="+mn-lt"/>
              </a:rPr>
              <a:t>&gt;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&lt;/table&gt;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&lt;/body&gt;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&lt;/html&gt;</a:t>
            </a:r>
            <a:endParaRPr lang="ko-KR" altLang="en-US" sz="1200" dirty="0">
              <a:solidFill>
                <a:schemeClr val="dk1"/>
              </a:solidFill>
              <a:latin typeface="+mn-lt"/>
            </a:endParaRPr>
          </a:p>
        </p:txBody>
      </p:sp>
      <p:pic>
        <p:nvPicPr>
          <p:cNvPr id="5" name="그림 4"/>
          <p:cNvPicPr>
            <a:picLocks noChangeAspect="1"/>
          </p:cNvPicPr>
          <p:nvPr/>
        </p:nvPicPr>
        <p:blipFill>
          <a:blip r:embed="rId2"/>
          <a:stretch>
            <a:fillRect/>
          </a:stretch>
        </p:blipFill>
        <p:spPr>
          <a:xfrm>
            <a:off x="3707904" y="3696430"/>
            <a:ext cx="4891378" cy="2813099"/>
          </a:xfrm>
          <a:prstGeom prst="rect">
            <a:avLst/>
          </a:prstGeom>
        </p:spPr>
      </p:pic>
    </p:spTree>
    <p:extLst>
      <p:ext uri="{BB962C8B-B14F-4D97-AF65-F5344CB8AC3E}">
        <p14:creationId xmlns:p14="http://schemas.microsoft.com/office/powerpoint/2010/main" val="258839921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a:t>
            </a:r>
            <a:r>
              <a:rPr lang="ko-KR" altLang="en-US" dirty="0"/>
              <a:t> </a:t>
            </a:r>
            <a:r>
              <a:rPr lang="en-US" altLang="ko-KR" dirty="0"/>
              <a:t>properties</a:t>
            </a:r>
            <a:endParaRPr lang="ko-KR" altLang="en-US" dirty="0"/>
          </a:p>
        </p:txBody>
      </p:sp>
      <p:sp>
        <p:nvSpPr>
          <p:cNvPr id="3" name="내용 개체 틀 2"/>
          <p:cNvSpPr>
            <a:spLocks noGrp="1"/>
          </p:cNvSpPr>
          <p:nvPr>
            <p:ph idx="1"/>
          </p:nvPr>
        </p:nvSpPr>
        <p:spPr/>
        <p:txBody>
          <a:bodyPr/>
          <a:lstStyle/>
          <a:p>
            <a:pPr lvl="0" algn="just" latinLnBrk="0"/>
            <a:r>
              <a:rPr lang="en-US" dirty="0"/>
              <a:t>Boundary integration</a:t>
            </a:r>
          </a:p>
          <a:p>
            <a:pPr lvl="1" algn="just" latinLnBrk="0"/>
            <a:r>
              <a:rPr lang="en-US" dirty="0"/>
              <a:t>collapse: td tr border </a:t>
            </a:r>
            <a:r>
              <a:rPr lang="ko-KR" altLang="en-US" dirty="0"/>
              <a:t>사의 간격을 없앤다</a:t>
            </a:r>
            <a:endParaRPr lang="en-US" dirty="0"/>
          </a:p>
        </p:txBody>
      </p:sp>
      <p:sp>
        <p:nvSpPr>
          <p:cNvPr id="4" name="내용 개체 틀 2"/>
          <p:cNvSpPr txBox="1">
            <a:spLocks/>
          </p:cNvSpPr>
          <p:nvPr/>
        </p:nvSpPr>
        <p:spPr bwMode="auto">
          <a:xfrm>
            <a:off x="683568" y="2924944"/>
            <a:ext cx="8003232" cy="3281800"/>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fontAlgn="base" latinLnBrk="1">
              <a:spcBef>
                <a:spcPct val="20000"/>
              </a:spcBef>
              <a:spcAft>
                <a:spcPct val="0"/>
              </a:spcAft>
              <a:buClr>
                <a:schemeClr val="folHlink"/>
              </a:buClr>
              <a:buFont typeface="Symbol" pitchFamily="18" charset="2"/>
              <a:buChar char="·"/>
              <a:defRPr kumimoji="1" sz="2000">
                <a:solidFill>
                  <a:schemeClr val="tx1"/>
                </a:solidFill>
                <a:latin typeface="Century Schoolbook" panose="02040604050505020304" pitchFamily="18" charset="0"/>
                <a:ea typeface="+mn-ea"/>
                <a:cs typeface="+mn-cs"/>
              </a:defRPr>
            </a:lvl1pPr>
            <a:lvl2pPr marL="742950" indent="-285750" algn="l" rtl="0" fontAlgn="base" latinLnBrk="1">
              <a:spcBef>
                <a:spcPct val="20000"/>
              </a:spcBef>
              <a:spcAft>
                <a:spcPct val="0"/>
              </a:spcAft>
              <a:buClr>
                <a:schemeClr val="bg2"/>
              </a:buClr>
              <a:buFont typeface="Symbol" pitchFamily="18" charset="2"/>
              <a:buChar char="·"/>
              <a:defRPr kumimoji="1" sz="2000">
                <a:solidFill>
                  <a:schemeClr val="tx1"/>
                </a:solidFill>
                <a:latin typeface="Century Schoolbook" panose="02040604050505020304" pitchFamily="18" charset="0"/>
                <a:ea typeface="+mn-ea"/>
              </a:defRPr>
            </a:lvl2pPr>
            <a:lvl3pPr marL="1143000" indent="-228600" algn="l" rtl="0" fontAlgn="base" latinLnBrk="1">
              <a:spcBef>
                <a:spcPct val="20000"/>
              </a:spcBef>
              <a:spcAft>
                <a:spcPct val="0"/>
              </a:spcAft>
              <a:buClr>
                <a:schemeClr val="hlink"/>
              </a:buClr>
              <a:buFont typeface="Symbol" pitchFamily="18" charset="2"/>
              <a:buChar char="·"/>
              <a:defRPr kumimoji="1">
                <a:solidFill>
                  <a:schemeClr val="tx1"/>
                </a:solidFill>
                <a:latin typeface="Century Schoolbook" panose="02040604050505020304" pitchFamily="18" charset="0"/>
                <a:ea typeface="+mn-ea"/>
              </a:defRPr>
            </a:lvl3pPr>
            <a:lvl4pPr marL="1600200" indent="-228600" algn="l" rtl="0" fontAlgn="base" latinLnBrk="1">
              <a:spcBef>
                <a:spcPct val="20000"/>
              </a:spcBef>
              <a:spcAft>
                <a:spcPct val="0"/>
              </a:spcAft>
              <a:buClr>
                <a:schemeClr val="hlink"/>
              </a:buClr>
              <a:buFont typeface="Symbol" pitchFamily="18" charset="2"/>
              <a:buChar char="·"/>
              <a:defRPr kumimoji="1" sz="1600">
                <a:solidFill>
                  <a:schemeClr val="tx1"/>
                </a:solidFill>
                <a:latin typeface="Century Schoolbook" panose="02040604050505020304" pitchFamily="18" charset="0"/>
                <a:ea typeface="+mn-ea"/>
              </a:defRPr>
            </a:lvl4pPr>
            <a:lvl5pPr marL="20574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Century Schoolbook" panose="02040604050505020304" pitchFamily="18" charset="0"/>
                <a:ea typeface="+mn-ea"/>
              </a:defRPr>
            </a:lvl5pPr>
            <a:lvl6pPr marL="25146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6pPr>
            <a:lvl7pPr marL="29718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7pPr>
            <a:lvl8pPr marL="34290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8pPr>
            <a:lvl9pPr marL="38862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9pPr>
          </a:lstStyle>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&lt;!</a:t>
            </a:r>
            <a:r>
              <a:rPr lang="en-US" altLang="ko-KR" sz="1400" dirty="0" err="1">
                <a:solidFill>
                  <a:schemeClr val="dk1"/>
                </a:solidFill>
                <a:latin typeface="+mn-lt"/>
              </a:rPr>
              <a:t>DOCTYPE</a:t>
            </a:r>
            <a:r>
              <a:rPr lang="en-US" altLang="ko-KR" sz="1400" dirty="0">
                <a:solidFill>
                  <a:schemeClr val="dk1"/>
                </a:solidFill>
                <a:latin typeface="+mn-lt"/>
              </a:rPr>
              <a:t> html&gt;</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&lt;html&gt;</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&lt;head&gt;</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    &lt;style&gt;</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    table {</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        </a:t>
            </a:r>
            <a:r>
              <a:rPr lang="en-US" altLang="ko-KR" sz="1400" dirty="0">
                <a:solidFill>
                  <a:srgbClr val="FF0000"/>
                </a:solidFill>
                <a:latin typeface="+mn-lt"/>
              </a:rPr>
              <a:t>border-collapse: </a:t>
            </a:r>
            <a:r>
              <a:rPr lang="en-US" altLang="ko-KR" sz="1400" dirty="0">
                <a:solidFill>
                  <a:srgbClr val="0000FF"/>
                </a:solidFill>
                <a:latin typeface="+mn-lt"/>
              </a:rPr>
              <a:t>collapse;</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    }</a:t>
            </a:r>
          </a:p>
          <a:p>
            <a:pPr marL="0" indent="0">
              <a:lnSpc>
                <a:spcPct val="110000"/>
              </a:lnSpc>
              <a:spcBef>
                <a:spcPts val="0"/>
              </a:spcBef>
              <a:spcAft>
                <a:spcPts val="0"/>
              </a:spcAft>
              <a:buNone/>
              <a:tabLst>
                <a:tab pos="254000" algn="l"/>
                <a:tab pos="254000" algn="l"/>
              </a:tabLst>
            </a:pPr>
            <a:endParaRPr lang="en-US" altLang="ko-KR" sz="1400" dirty="0">
              <a:solidFill>
                <a:schemeClr val="dk1"/>
              </a:solidFill>
              <a:latin typeface="+mn-lt"/>
            </a:endParaRP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    table, </a:t>
            </a:r>
            <a:r>
              <a:rPr lang="en-US" altLang="ko-KR" sz="1400" dirty="0" err="1">
                <a:solidFill>
                  <a:schemeClr val="dk1"/>
                </a:solidFill>
                <a:latin typeface="+mn-lt"/>
              </a:rPr>
              <a:t>th</a:t>
            </a:r>
            <a:r>
              <a:rPr lang="en-US" altLang="ko-KR" sz="1400" dirty="0">
                <a:solidFill>
                  <a:schemeClr val="dk1"/>
                </a:solidFill>
                <a:latin typeface="+mn-lt"/>
              </a:rPr>
              <a:t>, td {</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        </a:t>
            </a:r>
            <a:r>
              <a:rPr lang="en-US" altLang="ko-KR" sz="1400" dirty="0">
                <a:solidFill>
                  <a:srgbClr val="FF0000"/>
                </a:solidFill>
                <a:latin typeface="+mn-lt"/>
              </a:rPr>
              <a:t>border: </a:t>
            </a:r>
            <a:r>
              <a:rPr lang="en-US" altLang="ko-KR" sz="1400" dirty="0" err="1">
                <a:solidFill>
                  <a:srgbClr val="0000FF"/>
                </a:solidFill>
                <a:latin typeface="+mn-lt"/>
              </a:rPr>
              <a:t>1px</a:t>
            </a:r>
            <a:r>
              <a:rPr lang="en-US" altLang="ko-KR" sz="1400" dirty="0">
                <a:solidFill>
                  <a:srgbClr val="0000FF"/>
                </a:solidFill>
                <a:latin typeface="+mn-lt"/>
              </a:rPr>
              <a:t> solid blue;</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    }</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&lt;/style&gt;</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a:t>
            </a:r>
          </a:p>
        </p:txBody>
      </p:sp>
      <p:pic>
        <p:nvPicPr>
          <p:cNvPr id="6" name="그림 5"/>
          <p:cNvPicPr>
            <a:picLocks noChangeAspect="1"/>
          </p:cNvPicPr>
          <p:nvPr/>
        </p:nvPicPr>
        <p:blipFill>
          <a:blip r:embed="rId2"/>
          <a:stretch>
            <a:fillRect/>
          </a:stretch>
        </p:blipFill>
        <p:spPr>
          <a:xfrm>
            <a:off x="3923928" y="3356992"/>
            <a:ext cx="4652417" cy="2709182"/>
          </a:xfrm>
          <a:prstGeom prst="rect">
            <a:avLst/>
          </a:prstGeom>
        </p:spPr>
      </p:pic>
    </p:spTree>
    <p:extLst>
      <p:ext uri="{BB962C8B-B14F-4D97-AF65-F5344CB8AC3E}">
        <p14:creationId xmlns:p14="http://schemas.microsoft.com/office/powerpoint/2010/main" val="334074719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a:t>
            </a:r>
            <a:r>
              <a:rPr lang="ko-KR" altLang="en-US" dirty="0"/>
              <a:t> </a:t>
            </a:r>
            <a:r>
              <a:rPr lang="en-US" altLang="ko-KR" dirty="0"/>
              <a:t>properties</a:t>
            </a:r>
            <a:endParaRPr lang="ko-KR" altLang="en-US" dirty="0"/>
          </a:p>
        </p:txBody>
      </p:sp>
      <p:sp>
        <p:nvSpPr>
          <p:cNvPr id="3" name="내용 개체 틀 2"/>
          <p:cNvSpPr>
            <a:spLocks noGrp="1"/>
          </p:cNvSpPr>
          <p:nvPr>
            <p:ph idx="1"/>
          </p:nvPr>
        </p:nvSpPr>
        <p:spPr/>
        <p:txBody>
          <a:bodyPr/>
          <a:lstStyle/>
          <a:p>
            <a:pPr lvl="0" algn="just" latinLnBrk="0"/>
            <a:r>
              <a:rPr lang="en-US" dirty="0"/>
              <a:t>Boundary integration</a:t>
            </a:r>
          </a:p>
          <a:p>
            <a:pPr lvl="1" algn="just" latinLnBrk="0"/>
            <a:r>
              <a:rPr lang="en-US" dirty="0"/>
              <a:t>separate: Separate and display adjacent cell boundary lines together.</a:t>
            </a:r>
          </a:p>
          <a:p>
            <a:pPr lvl="1" algn="just" latinLnBrk="0"/>
            <a:r>
              <a:rPr lang="ko-KR" altLang="en-US" dirty="0"/>
              <a:t>이거 </a:t>
            </a:r>
            <a:r>
              <a:rPr lang="en-US" altLang="ko-KR" dirty="0"/>
              <a:t>default </a:t>
            </a:r>
            <a:r>
              <a:rPr lang="ko-KR" altLang="en-US" dirty="0"/>
              <a:t>값임</a:t>
            </a:r>
          </a:p>
        </p:txBody>
      </p:sp>
      <p:sp>
        <p:nvSpPr>
          <p:cNvPr id="4" name="내용 개체 틀 2"/>
          <p:cNvSpPr txBox="1">
            <a:spLocks/>
          </p:cNvSpPr>
          <p:nvPr/>
        </p:nvSpPr>
        <p:spPr bwMode="auto">
          <a:xfrm>
            <a:off x="611560" y="2708920"/>
            <a:ext cx="8075240" cy="3281800"/>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fontAlgn="base" latinLnBrk="1">
              <a:spcBef>
                <a:spcPct val="20000"/>
              </a:spcBef>
              <a:spcAft>
                <a:spcPct val="0"/>
              </a:spcAft>
              <a:buClr>
                <a:schemeClr val="folHlink"/>
              </a:buClr>
              <a:buFont typeface="Symbol" pitchFamily="18" charset="2"/>
              <a:buChar char="·"/>
              <a:defRPr kumimoji="1" sz="2000">
                <a:solidFill>
                  <a:schemeClr val="tx1"/>
                </a:solidFill>
                <a:latin typeface="Century Schoolbook" panose="02040604050505020304" pitchFamily="18" charset="0"/>
                <a:ea typeface="+mn-ea"/>
                <a:cs typeface="+mn-cs"/>
              </a:defRPr>
            </a:lvl1pPr>
            <a:lvl2pPr marL="742950" indent="-285750" algn="l" rtl="0" fontAlgn="base" latinLnBrk="1">
              <a:spcBef>
                <a:spcPct val="20000"/>
              </a:spcBef>
              <a:spcAft>
                <a:spcPct val="0"/>
              </a:spcAft>
              <a:buClr>
                <a:schemeClr val="bg2"/>
              </a:buClr>
              <a:buFont typeface="Symbol" pitchFamily="18" charset="2"/>
              <a:buChar char="·"/>
              <a:defRPr kumimoji="1" sz="2000">
                <a:solidFill>
                  <a:schemeClr val="tx1"/>
                </a:solidFill>
                <a:latin typeface="Century Schoolbook" panose="02040604050505020304" pitchFamily="18" charset="0"/>
                <a:ea typeface="+mn-ea"/>
              </a:defRPr>
            </a:lvl2pPr>
            <a:lvl3pPr marL="1143000" indent="-228600" algn="l" rtl="0" fontAlgn="base" latinLnBrk="1">
              <a:spcBef>
                <a:spcPct val="20000"/>
              </a:spcBef>
              <a:spcAft>
                <a:spcPct val="0"/>
              </a:spcAft>
              <a:buClr>
                <a:schemeClr val="hlink"/>
              </a:buClr>
              <a:buFont typeface="Symbol" pitchFamily="18" charset="2"/>
              <a:buChar char="·"/>
              <a:defRPr kumimoji="1">
                <a:solidFill>
                  <a:schemeClr val="tx1"/>
                </a:solidFill>
                <a:latin typeface="Century Schoolbook" panose="02040604050505020304" pitchFamily="18" charset="0"/>
                <a:ea typeface="+mn-ea"/>
              </a:defRPr>
            </a:lvl3pPr>
            <a:lvl4pPr marL="1600200" indent="-228600" algn="l" rtl="0" fontAlgn="base" latinLnBrk="1">
              <a:spcBef>
                <a:spcPct val="20000"/>
              </a:spcBef>
              <a:spcAft>
                <a:spcPct val="0"/>
              </a:spcAft>
              <a:buClr>
                <a:schemeClr val="hlink"/>
              </a:buClr>
              <a:buFont typeface="Symbol" pitchFamily="18" charset="2"/>
              <a:buChar char="·"/>
              <a:defRPr kumimoji="1" sz="1600">
                <a:solidFill>
                  <a:schemeClr val="tx1"/>
                </a:solidFill>
                <a:latin typeface="Century Schoolbook" panose="02040604050505020304" pitchFamily="18" charset="0"/>
                <a:ea typeface="+mn-ea"/>
              </a:defRPr>
            </a:lvl4pPr>
            <a:lvl5pPr marL="20574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Century Schoolbook" panose="02040604050505020304" pitchFamily="18" charset="0"/>
                <a:ea typeface="+mn-ea"/>
              </a:defRPr>
            </a:lvl5pPr>
            <a:lvl6pPr marL="25146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6pPr>
            <a:lvl7pPr marL="29718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7pPr>
            <a:lvl8pPr marL="34290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8pPr>
            <a:lvl9pPr marL="38862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9pPr>
          </a:lstStyle>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&lt;!</a:t>
            </a:r>
            <a:r>
              <a:rPr lang="en-US" altLang="ko-KR" sz="1400" dirty="0" err="1">
                <a:solidFill>
                  <a:schemeClr val="dk1"/>
                </a:solidFill>
                <a:latin typeface="+mn-lt"/>
              </a:rPr>
              <a:t>DOCTYPE</a:t>
            </a:r>
            <a:r>
              <a:rPr lang="en-US" altLang="ko-KR" sz="1400" dirty="0">
                <a:solidFill>
                  <a:schemeClr val="dk1"/>
                </a:solidFill>
                <a:latin typeface="+mn-lt"/>
              </a:rPr>
              <a:t> html&gt;</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&lt;html&gt;</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&lt;head&gt;</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    &lt;style&gt;</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    table {</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        </a:t>
            </a:r>
            <a:r>
              <a:rPr lang="en-US" altLang="ko-KR" sz="1400" dirty="0">
                <a:solidFill>
                  <a:srgbClr val="FF0000"/>
                </a:solidFill>
                <a:latin typeface="+mn-lt"/>
              </a:rPr>
              <a:t>border-collapse: </a:t>
            </a:r>
            <a:r>
              <a:rPr lang="en-US" altLang="ko-KR" sz="1400" dirty="0">
                <a:solidFill>
                  <a:srgbClr val="0000FF"/>
                </a:solidFill>
                <a:latin typeface="+mn-lt"/>
              </a:rPr>
              <a:t>separate;</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    }</a:t>
            </a:r>
          </a:p>
          <a:p>
            <a:pPr marL="0" indent="0">
              <a:lnSpc>
                <a:spcPct val="110000"/>
              </a:lnSpc>
              <a:spcBef>
                <a:spcPts val="0"/>
              </a:spcBef>
              <a:spcAft>
                <a:spcPts val="0"/>
              </a:spcAft>
              <a:buNone/>
              <a:tabLst>
                <a:tab pos="254000" algn="l"/>
                <a:tab pos="254000" algn="l"/>
              </a:tabLst>
            </a:pPr>
            <a:endParaRPr lang="en-US" altLang="ko-KR" sz="1400" dirty="0">
              <a:solidFill>
                <a:schemeClr val="dk1"/>
              </a:solidFill>
              <a:latin typeface="+mn-lt"/>
            </a:endParaRP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    table, </a:t>
            </a:r>
            <a:r>
              <a:rPr lang="en-US" altLang="ko-KR" sz="1400" dirty="0" err="1">
                <a:solidFill>
                  <a:schemeClr val="dk1"/>
                </a:solidFill>
                <a:latin typeface="+mn-lt"/>
              </a:rPr>
              <a:t>th</a:t>
            </a:r>
            <a:r>
              <a:rPr lang="en-US" altLang="ko-KR" sz="1400" dirty="0">
                <a:solidFill>
                  <a:schemeClr val="dk1"/>
                </a:solidFill>
                <a:latin typeface="+mn-lt"/>
              </a:rPr>
              <a:t>, td {</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        </a:t>
            </a:r>
            <a:r>
              <a:rPr lang="en-US" altLang="ko-KR" sz="1400" dirty="0">
                <a:solidFill>
                  <a:srgbClr val="FF0000"/>
                </a:solidFill>
                <a:latin typeface="+mn-lt"/>
              </a:rPr>
              <a:t>border: </a:t>
            </a:r>
            <a:r>
              <a:rPr lang="en-US" altLang="ko-KR" sz="1400" dirty="0" err="1">
                <a:solidFill>
                  <a:srgbClr val="0000FF"/>
                </a:solidFill>
                <a:latin typeface="+mn-lt"/>
              </a:rPr>
              <a:t>1px</a:t>
            </a:r>
            <a:r>
              <a:rPr lang="en-US" altLang="ko-KR" sz="1400" dirty="0">
                <a:solidFill>
                  <a:srgbClr val="0000FF"/>
                </a:solidFill>
                <a:latin typeface="+mn-lt"/>
              </a:rPr>
              <a:t> solid blue;</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    }</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&lt;/style&gt;</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a:t>
            </a:r>
          </a:p>
        </p:txBody>
      </p:sp>
      <p:pic>
        <p:nvPicPr>
          <p:cNvPr id="7" name="그림 6"/>
          <p:cNvPicPr>
            <a:picLocks noChangeAspect="1"/>
          </p:cNvPicPr>
          <p:nvPr/>
        </p:nvPicPr>
        <p:blipFill>
          <a:blip r:embed="rId2"/>
          <a:stretch>
            <a:fillRect/>
          </a:stretch>
        </p:blipFill>
        <p:spPr>
          <a:xfrm>
            <a:off x="3707904" y="3068960"/>
            <a:ext cx="4891378" cy="2813099"/>
          </a:xfrm>
          <a:prstGeom prst="rect">
            <a:avLst/>
          </a:prstGeom>
        </p:spPr>
      </p:pic>
    </p:spTree>
    <p:extLst>
      <p:ext uri="{BB962C8B-B14F-4D97-AF65-F5344CB8AC3E}">
        <p14:creationId xmlns:p14="http://schemas.microsoft.com/office/powerpoint/2010/main" val="335764402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a:t>
            </a:r>
            <a:r>
              <a:rPr lang="ko-KR" altLang="en-US" dirty="0"/>
              <a:t> </a:t>
            </a:r>
            <a:r>
              <a:rPr lang="en-US" altLang="ko-KR" dirty="0"/>
              <a:t>properties</a:t>
            </a:r>
            <a:endParaRPr lang="ko-KR" altLang="en-US" dirty="0"/>
          </a:p>
        </p:txBody>
      </p:sp>
      <p:sp>
        <p:nvSpPr>
          <p:cNvPr id="4" name="내용 개체 틀 2"/>
          <p:cNvSpPr txBox="1">
            <a:spLocks/>
          </p:cNvSpPr>
          <p:nvPr/>
        </p:nvSpPr>
        <p:spPr bwMode="auto">
          <a:xfrm>
            <a:off x="666750" y="1085850"/>
            <a:ext cx="8212138" cy="5583509"/>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fontAlgn="base" latinLnBrk="1">
              <a:spcBef>
                <a:spcPct val="20000"/>
              </a:spcBef>
              <a:spcAft>
                <a:spcPct val="0"/>
              </a:spcAft>
              <a:buClr>
                <a:schemeClr val="folHlink"/>
              </a:buClr>
              <a:buFont typeface="Symbol" pitchFamily="18" charset="2"/>
              <a:buChar char="·"/>
              <a:defRPr kumimoji="1" sz="2000">
                <a:solidFill>
                  <a:schemeClr val="tx1"/>
                </a:solidFill>
                <a:latin typeface="Century Schoolbook" panose="02040604050505020304" pitchFamily="18" charset="0"/>
                <a:ea typeface="+mn-ea"/>
                <a:cs typeface="+mn-cs"/>
              </a:defRPr>
            </a:lvl1pPr>
            <a:lvl2pPr marL="742950" indent="-285750" algn="l" rtl="0" fontAlgn="base" latinLnBrk="1">
              <a:spcBef>
                <a:spcPct val="20000"/>
              </a:spcBef>
              <a:spcAft>
                <a:spcPct val="0"/>
              </a:spcAft>
              <a:buClr>
                <a:schemeClr val="bg2"/>
              </a:buClr>
              <a:buFont typeface="Symbol" pitchFamily="18" charset="2"/>
              <a:buChar char="·"/>
              <a:defRPr kumimoji="1" sz="2000">
                <a:solidFill>
                  <a:schemeClr val="tx1"/>
                </a:solidFill>
                <a:latin typeface="Century Schoolbook" panose="02040604050505020304" pitchFamily="18" charset="0"/>
                <a:ea typeface="+mn-ea"/>
              </a:defRPr>
            </a:lvl2pPr>
            <a:lvl3pPr marL="1143000" indent="-228600" algn="l" rtl="0" fontAlgn="base" latinLnBrk="1">
              <a:spcBef>
                <a:spcPct val="20000"/>
              </a:spcBef>
              <a:spcAft>
                <a:spcPct val="0"/>
              </a:spcAft>
              <a:buClr>
                <a:schemeClr val="hlink"/>
              </a:buClr>
              <a:buFont typeface="Symbol" pitchFamily="18" charset="2"/>
              <a:buChar char="·"/>
              <a:defRPr kumimoji="1">
                <a:solidFill>
                  <a:schemeClr val="tx1"/>
                </a:solidFill>
                <a:latin typeface="Century Schoolbook" panose="02040604050505020304" pitchFamily="18" charset="0"/>
                <a:ea typeface="+mn-ea"/>
              </a:defRPr>
            </a:lvl3pPr>
            <a:lvl4pPr marL="1600200" indent="-228600" algn="l" rtl="0" fontAlgn="base" latinLnBrk="1">
              <a:spcBef>
                <a:spcPct val="20000"/>
              </a:spcBef>
              <a:spcAft>
                <a:spcPct val="0"/>
              </a:spcAft>
              <a:buClr>
                <a:schemeClr val="hlink"/>
              </a:buClr>
              <a:buFont typeface="Symbol" pitchFamily="18" charset="2"/>
              <a:buChar char="·"/>
              <a:defRPr kumimoji="1" sz="1600">
                <a:solidFill>
                  <a:schemeClr val="tx1"/>
                </a:solidFill>
                <a:latin typeface="Century Schoolbook" panose="02040604050505020304" pitchFamily="18" charset="0"/>
                <a:ea typeface="+mn-ea"/>
              </a:defRPr>
            </a:lvl4pPr>
            <a:lvl5pPr marL="20574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Century Schoolbook" panose="02040604050505020304" pitchFamily="18" charset="0"/>
                <a:ea typeface="+mn-ea"/>
              </a:defRPr>
            </a:lvl5pPr>
            <a:lvl6pPr marL="25146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6pPr>
            <a:lvl7pPr marL="29718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7pPr>
            <a:lvl8pPr marL="34290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8pPr>
            <a:lvl9pPr marL="38862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9pPr>
          </a:lstStyle>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&lt;!</a:t>
            </a:r>
            <a:r>
              <a:rPr lang="en-US" altLang="ko-KR" sz="1200" dirty="0" err="1">
                <a:solidFill>
                  <a:schemeClr val="dk1"/>
                </a:solidFill>
                <a:latin typeface="+mn-lt"/>
              </a:rPr>
              <a:t>DOCTYPE</a:t>
            </a:r>
            <a:r>
              <a:rPr lang="en-US" altLang="ko-KR" sz="1200" dirty="0">
                <a:solidFill>
                  <a:schemeClr val="dk1"/>
                </a:solidFill>
                <a:latin typeface="+mn-lt"/>
              </a:rPr>
              <a:t> html&gt;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&lt;html&gt;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&lt;head&gt;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&lt;style&gt;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td, </a:t>
            </a:r>
            <a:r>
              <a:rPr lang="en-US" altLang="ko-KR" sz="1200" dirty="0" err="1">
                <a:solidFill>
                  <a:schemeClr val="dk1"/>
                </a:solidFill>
                <a:latin typeface="+mn-lt"/>
              </a:rPr>
              <a:t>th</a:t>
            </a:r>
            <a:r>
              <a:rPr lang="en-US" altLang="ko-KR" sz="1200" dirty="0">
                <a:solidFill>
                  <a:schemeClr val="dk1"/>
                </a:solidFill>
                <a:latin typeface="+mn-lt"/>
              </a:rPr>
              <a:t> {</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a:t>
            </a:r>
            <a:r>
              <a:rPr lang="en-US" altLang="ko-KR" sz="1200" dirty="0">
                <a:solidFill>
                  <a:srgbClr val="FF0000"/>
                </a:solidFill>
                <a:latin typeface="+mn-lt"/>
              </a:rPr>
              <a:t>color:</a:t>
            </a:r>
            <a:r>
              <a:rPr lang="en-US" altLang="ko-KR" sz="1200" dirty="0">
                <a:solidFill>
                  <a:schemeClr val="dk1"/>
                </a:solidFill>
                <a:latin typeface="+mn-lt"/>
              </a:rPr>
              <a:t> </a:t>
            </a:r>
            <a:r>
              <a:rPr lang="en-US" altLang="ko-KR" sz="1200" dirty="0">
                <a:solidFill>
                  <a:srgbClr val="0000FF"/>
                </a:solidFill>
                <a:latin typeface="+mn-lt"/>
              </a:rPr>
              <a:t>white;</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a:t>
            </a:r>
            <a:r>
              <a:rPr lang="en-US" altLang="ko-KR" sz="1200" dirty="0">
                <a:solidFill>
                  <a:srgbClr val="FF0000"/>
                </a:solidFill>
                <a:latin typeface="+mn-lt"/>
              </a:rPr>
              <a:t>background-color: </a:t>
            </a:r>
            <a:r>
              <a:rPr lang="en-US" altLang="ko-KR" sz="1200" dirty="0">
                <a:solidFill>
                  <a:srgbClr val="0000FF"/>
                </a:solidFill>
                <a:latin typeface="+mn-lt"/>
              </a:rPr>
              <a:t>green;</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&lt;/style&gt;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&lt;/head&gt;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&lt;body&gt;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&lt;table&gt;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a:t>
            </a:r>
            <a:r>
              <a:rPr lang="en-US" altLang="ko-KR" sz="1200" dirty="0" err="1">
                <a:solidFill>
                  <a:schemeClr val="dk1"/>
                </a:solidFill>
                <a:latin typeface="+mn-lt"/>
              </a:rPr>
              <a:t>tr</a:t>
            </a:r>
            <a:r>
              <a:rPr lang="en-US" altLang="ko-KR" sz="1200" dirty="0">
                <a:solidFill>
                  <a:schemeClr val="dk1"/>
                </a:solidFill>
                <a:latin typeface="+mn-lt"/>
              </a:rPr>
              <a:t>&gt;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a:t>
            </a:r>
            <a:r>
              <a:rPr lang="en-US" altLang="ko-KR" sz="1200" dirty="0" err="1">
                <a:solidFill>
                  <a:schemeClr val="dk1"/>
                </a:solidFill>
                <a:latin typeface="+mn-lt"/>
              </a:rPr>
              <a:t>th</a:t>
            </a:r>
            <a:r>
              <a:rPr lang="en-US" altLang="ko-KR" sz="1200" dirty="0">
                <a:solidFill>
                  <a:schemeClr val="dk1"/>
                </a:solidFill>
                <a:latin typeface="+mn-lt"/>
              </a:rPr>
              <a:t>&gt; name &lt;/</a:t>
            </a:r>
            <a:r>
              <a:rPr lang="en-US" altLang="ko-KR" sz="1200" dirty="0" err="1">
                <a:solidFill>
                  <a:schemeClr val="dk1"/>
                </a:solidFill>
                <a:latin typeface="+mn-lt"/>
              </a:rPr>
              <a:t>th</a:t>
            </a:r>
            <a:r>
              <a:rPr lang="en-US" altLang="ko-KR" sz="1200" dirty="0">
                <a:solidFill>
                  <a:schemeClr val="dk1"/>
                </a:solidFill>
                <a:latin typeface="+mn-lt"/>
              </a:rPr>
              <a:t>&gt;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a:t>
            </a:r>
            <a:r>
              <a:rPr lang="en-US" altLang="ko-KR" sz="1200" dirty="0" err="1">
                <a:solidFill>
                  <a:schemeClr val="dk1"/>
                </a:solidFill>
                <a:latin typeface="+mn-lt"/>
              </a:rPr>
              <a:t>th</a:t>
            </a:r>
            <a:r>
              <a:rPr lang="en-US" altLang="ko-KR" sz="1200" dirty="0">
                <a:solidFill>
                  <a:schemeClr val="dk1"/>
                </a:solidFill>
                <a:latin typeface="+mn-lt"/>
              </a:rPr>
              <a:t>&gt; email &lt;/</a:t>
            </a:r>
            <a:r>
              <a:rPr lang="en-US" altLang="ko-KR" sz="1200" dirty="0" err="1">
                <a:solidFill>
                  <a:schemeClr val="dk1"/>
                </a:solidFill>
                <a:latin typeface="+mn-lt"/>
              </a:rPr>
              <a:t>th</a:t>
            </a:r>
            <a:r>
              <a:rPr lang="en-US" altLang="ko-KR" sz="1200" dirty="0">
                <a:solidFill>
                  <a:schemeClr val="dk1"/>
                </a:solidFill>
                <a:latin typeface="+mn-lt"/>
              </a:rPr>
              <a:t>&gt;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a:t>
            </a:r>
            <a:r>
              <a:rPr lang="en-US" altLang="ko-KR" sz="1200" dirty="0" err="1">
                <a:solidFill>
                  <a:schemeClr val="dk1"/>
                </a:solidFill>
                <a:latin typeface="+mn-lt"/>
              </a:rPr>
              <a:t>tr</a:t>
            </a:r>
            <a:r>
              <a:rPr lang="en-US" altLang="ko-KR" sz="1200" dirty="0">
                <a:solidFill>
                  <a:schemeClr val="dk1"/>
                </a:solidFill>
                <a:latin typeface="+mn-lt"/>
              </a:rPr>
              <a:t>&gt;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a:t>
            </a:r>
            <a:r>
              <a:rPr lang="en-US" altLang="ko-KR" sz="1200" dirty="0" err="1">
                <a:solidFill>
                  <a:schemeClr val="dk1"/>
                </a:solidFill>
                <a:latin typeface="+mn-lt"/>
              </a:rPr>
              <a:t>tr</a:t>
            </a:r>
            <a:r>
              <a:rPr lang="en-US" altLang="ko-KR" sz="1200" dirty="0">
                <a:solidFill>
                  <a:schemeClr val="dk1"/>
                </a:solidFill>
                <a:latin typeface="+mn-lt"/>
              </a:rPr>
              <a:t>&gt;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&lt;td&gt; Mark Twain &lt;/td&gt;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&lt;td&gt; mark@google.com &lt;/td&gt;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a:t>
            </a:r>
            <a:r>
              <a:rPr lang="en-US" altLang="ko-KR" sz="1200" dirty="0" err="1">
                <a:solidFill>
                  <a:schemeClr val="dk1"/>
                </a:solidFill>
                <a:latin typeface="+mn-lt"/>
              </a:rPr>
              <a:t>tr</a:t>
            </a:r>
            <a:r>
              <a:rPr lang="en-US" altLang="ko-KR" sz="1200" dirty="0">
                <a:solidFill>
                  <a:schemeClr val="dk1"/>
                </a:solidFill>
                <a:latin typeface="+mn-lt"/>
              </a:rPr>
              <a:t>&gt;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a:t>
            </a:r>
            <a:r>
              <a:rPr lang="en-US" altLang="ko-KR" sz="1200" dirty="0" err="1">
                <a:solidFill>
                  <a:schemeClr val="dk1"/>
                </a:solidFill>
                <a:latin typeface="+mn-lt"/>
              </a:rPr>
              <a:t>tr</a:t>
            </a:r>
            <a:r>
              <a:rPr lang="en-US" altLang="ko-KR" sz="1200" dirty="0">
                <a:solidFill>
                  <a:schemeClr val="dk1"/>
                </a:solidFill>
                <a:latin typeface="+mn-lt"/>
              </a:rPr>
              <a:t>&gt;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&lt;td&gt; Mark Young &lt;/td&gt;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&lt;td&gt; young@google.com &lt;/td&gt;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a:t>
            </a:r>
            <a:r>
              <a:rPr lang="en-US" altLang="ko-KR" sz="1200" dirty="0" err="1">
                <a:solidFill>
                  <a:schemeClr val="dk1"/>
                </a:solidFill>
                <a:latin typeface="+mn-lt"/>
              </a:rPr>
              <a:t>tr</a:t>
            </a:r>
            <a:r>
              <a:rPr lang="en-US" altLang="ko-KR" sz="1200" dirty="0">
                <a:solidFill>
                  <a:schemeClr val="dk1"/>
                </a:solidFill>
                <a:latin typeface="+mn-lt"/>
              </a:rPr>
              <a:t>&gt;    </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&lt;/table&gt;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&lt;/body&gt;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&lt;/html&gt;</a:t>
            </a:r>
            <a:endParaRPr lang="ko-KR" altLang="en-US" sz="1200" dirty="0">
              <a:solidFill>
                <a:schemeClr val="dk1"/>
              </a:solidFill>
              <a:latin typeface="+mn-lt"/>
            </a:endParaRPr>
          </a:p>
        </p:txBody>
      </p:sp>
      <p:pic>
        <p:nvPicPr>
          <p:cNvPr id="5" name="그림 4"/>
          <p:cNvPicPr>
            <a:picLocks noChangeAspect="1"/>
          </p:cNvPicPr>
          <p:nvPr/>
        </p:nvPicPr>
        <p:blipFill>
          <a:blip r:embed="rId2"/>
          <a:stretch>
            <a:fillRect/>
          </a:stretch>
        </p:blipFill>
        <p:spPr>
          <a:xfrm>
            <a:off x="3779912" y="1196752"/>
            <a:ext cx="5040000" cy="2880000"/>
          </a:xfrm>
          <a:prstGeom prst="rect">
            <a:avLst/>
          </a:prstGeom>
        </p:spPr>
      </p:pic>
    </p:spTree>
    <p:extLst>
      <p:ext uri="{BB962C8B-B14F-4D97-AF65-F5344CB8AC3E}">
        <p14:creationId xmlns:p14="http://schemas.microsoft.com/office/powerpoint/2010/main" val="256850106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a:t>
            </a:r>
            <a:r>
              <a:rPr lang="ko-KR" altLang="en-US" dirty="0"/>
              <a:t> </a:t>
            </a:r>
            <a:r>
              <a:rPr lang="en-US" altLang="ko-KR" dirty="0"/>
              <a:t>properties</a:t>
            </a:r>
            <a:endParaRPr lang="ko-KR" altLang="en-US" dirty="0"/>
          </a:p>
        </p:txBody>
      </p:sp>
      <p:sp>
        <p:nvSpPr>
          <p:cNvPr id="4" name="내용 개체 틀 2"/>
          <p:cNvSpPr txBox="1">
            <a:spLocks/>
          </p:cNvSpPr>
          <p:nvPr/>
        </p:nvSpPr>
        <p:spPr bwMode="auto">
          <a:xfrm>
            <a:off x="457200" y="2564904"/>
            <a:ext cx="8143696" cy="3888432"/>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fontAlgn="base" latinLnBrk="1">
              <a:spcBef>
                <a:spcPct val="20000"/>
              </a:spcBef>
              <a:spcAft>
                <a:spcPct val="0"/>
              </a:spcAft>
              <a:buClr>
                <a:schemeClr val="folHlink"/>
              </a:buClr>
              <a:buFont typeface="Symbol" pitchFamily="18" charset="2"/>
              <a:buChar char="·"/>
              <a:defRPr kumimoji="1" sz="2000">
                <a:solidFill>
                  <a:schemeClr val="tx1"/>
                </a:solidFill>
                <a:latin typeface="Century Schoolbook" panose="02040604050505020304" pitchFamily="18" charset="0"/>
                <a:ea typeface="+mn-ea"/>
                <a:cs typeface="+mn-cs"/>
              </a:defRPr>
            </a:lvl1pPr>
            <a:lvl2pPr marL="742950" indent="-285750" algn="l" rtl="0" fontAlgn="base" latinLnBrk="1">
              <a:spcBef>
                <a:spcPct val="20000"/>
              </a:spcBef>
              <a:spcAft>
                <a:spcPct val="0"/>
              </a:spcAft>
              <a:buClr>
                <a:schemeClr val="bg2"/>
              </a:buClr>
              <a:buFont typeface="Symbol" pitchFamily="18" charset="2"/>
              <a:buChar char="·"/>
              <a:defRPr kumimoji="1" sz="2000">
                <a:solidFill>
                  <a:schemeClr val="tx1"/>
                </a:solidFill>
                <a:latin typeface="Century Schoolbook" panose="02040604050505020304" pitchFamily="18" charset="0"/>
                <a:ea typeface="+mn-ea"/>
              </a:defRPr>
            </a:lvl2pPr>
            <a:lvl3pPr marL="1143000" indent="-228600" algn="l" rtl="0" fontAlgn="base" latinLnBrk="1">
              <a:spcBef>
                <a:spcPct val="20000"/>
              </a:spcBef>
              <a:spcAft>
                <a:spcPct val="0"/>
              </a:spcAft>
              <a:buClr>
                <a:schemeClr val="hlink"/>
              </a:buClr>
              <a:buFont typeface="Symbol" pitchFamily="18" charset="2"/>
              <a:buChar char="·"/>
              <a:defRPr kumimoji="1">
                <a:solidFill>
                  <a:schemeClr val="tx1"/>
                </a:solidFill>
                <a:latin typeface="Century Schoolbook" panose="02040604050505020304" pitchFamily="18" charset="0"/>
                <a:ea typeface="+mn-ea"/>
              </a:defRPr>
            </a:lvl3pPr>
            <a:lvl4pPr marL="1600200" indent="-228600" algn="l" rtl="0" fontAlgn="base" latinLnBrk="1">
              <a:spcBef>
                <a:spcPct val="20000"/>
              </a:spcBef>
              <a:spcAft>
                <a:spcPct val="0"/>
              </a:spcAft>
              <a:buClr>
                <a:schemeClr val="hlink"/>
              </a:buClr>
              <a:buFont typeface="Symbol" pitchFamily="18" charset="2"/>
              <a:buChar char="·"/>
              <a:defRPr kumimoji="1" sz="1600">
                <a:solidFill>
                  <a:schemeClr val="tx1"/>
                </a:solidFill>
                <a:latin typeface="Century Schoolbook" panose="02040604050505020304" pitchFamily="18" charset="0"/>
                <a:ea typeface="+mn-ea"/>
              </a:defRPr>
            </a:lvl4pPr>
            <a:lvl5pPr marL="20574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Century Schoolbook" panose="02040604050505020304" pitchFamily="18" charset="0"/>
                <a:ea typeface="+mn-ea"/>
              </a:defRPr>
            </a:lvl5pPr>
            <a:lvl6pPr marL="25146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6pPr>
            <a:lvl7pPr marL="29718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7pPr>
            <a:lvl8pPr marL="34290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8pPr>
            <a:lvl9pPr marL="38862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9pPr>
          </a:lstStyle>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&lt;!</a:t>
            </a:r>
            <a:r>
              <a:rPr lang="en-US" altLang="ko-KR" sz="1400" dirty="0" err="1">
                <a:solidFill>
                  <a:schemeClr val="dk1"/>
                </a:solidFill>
                <a:latin typeface="+mn-lt"/>
              </a:rPr>
              <a:t>DOCTYPE</a:t>
            </a:r>
            <a:r>
              <a:rPr lang="en-US" altLang="ko-KR" sz="1400" dirty="0">
                <a:solidFill>
                  <a:schemeClr val="dk1"/>
                </a:solidFill>
                <a:latin typeface="+mn-lt"/>
              </a:rPr>
              <a:t> html&gt;</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&lt;html&gt;</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&lt;head&gt;</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  &lt;style&gt;</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        table, td, </a:t>
            </a:r>
            <a:r>
              <a:rPr lang="en-US" altLang="ko-KR" sz="1400" dirty="0" err="1">
                <a:solidFill>
                  <a:schemeClr val="dk1"/>
                </a:solidFill>
                <a:latin typeface="+mn-lt"/>
              </a:rPr>
              <a:t>th</a:t>
            </a:r>
            <a:r>
              <a:rPr lang="en-US" altLang="ko-KR" sz="1400" dirty="0">
                <a:solidFill>
                  <a:schemeClr val="dk1"/>
                </a:solidFill>
                <a:latin typeface="+mn-lt"/>
              </a:rPr>
              <a:t> {</a:t>
            </a:r>
          </a:p>
          <a:p>
            <a:pPr marL="0" indent="0">
              <a:lnSpc>
                <a:spcPct val="110000"/>
              </a:lnSpc>
              <a:spcBef>
                <a:spcPts val="0"/>
              </a:spcBef>
              <a:spcAft>
                <a:spcPts val="0"/>
              </a:spcAft>
              <a:buNone/>
              <a:tabLst>
                <a:tab pos="254000" algn="l"/>
                <a:tab pos="254000" algn="l"/>
              </a:tabLst>
            </a:pPr>
            <a:r>
              <a:rPr lang="en-US" altLang="ko-KR" sz="1400" dirty="0">
                <a:solidFill>
                  <a:srgbClr val="FF0000"/>
                </a:solidFill>
                <a:latin typeface="+mn-lt"/>
              </a:rPr>
              <a:t>            border: </a:t>
            </a:r>
            <a:r>
              <a:rPr lang="en-US" altLang="ko-KR" sz="1400" dirty="0" err="1">
                <a:solidFill>
                  <a:srgbClr val="0000FF"/>
                </a:solidFill>
                <a:latin typeface="+mn-lt"/>
              </a:rPr>
              <a:t>1px</a:t>
            </a:r>
            <a:r>
              <a:rPr lang="en-US" altLang="ko-KR" sz="1400" dirty="0">
                <a:solidFill>
                  <a:srgbClr val="0000FF"/>
                </a:solidFill>
                <a:latin typeface="+mn-lt"/>
              </a:rPr>
              <a:t> solid green;</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        }</a:t>
            </a:r>
          </a:p>
          <a:p>
            <a:pPr marL="0" indent="0">
              <a:lnSpc>
                <a:spcPct val="110000"/>
              </a:lnSpc>
              <a:spcBef>
                <a:spcPts val="0"/>
              </a:spcBef>
              <a:spcAft>
                <a:spcPts val="0"/>
              </a:spcAft>
              <a:buNone/>
              <a:tabLst>
                <a:tab pos="254000" algn="l"/>
                <a:tab pos="254000" algn="l"/>
              </a:tabLst>
            </a:pPr>
            <a:endParaRPr lang="en-US" altLang="ko-KR" sz="1400" dirty="0">
              <a:solidFill>
                <a:schemeClr val="dk1"/>
              </a:solidFill>
              <a:latin typeface="+mn-lt"/>
            </a:endParaRP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        </a:t>
            </a:r>
            <a:r>
              <a:rPr lang="en-US" altLang="ko-KR" sz="1400" dirty="0" err="1">
                <a:solidFill>
                  <a:schemeClr val="dk1"/>
                </a:solidFill>
                <a:latin typeface="+mn-lt"/>
              </a:rPr>
              <a:t>th</a:t>
            </a:r>
            <a:r>
              <a:rPr lang="en-US" altLang="ko-KR" sz="1400" dirty="0">
                <a:solidFill>
                  <a:schemeClr val="dk1"/>
                </a:solidFill>
                <a:latin typeface="+mn-lt"/>
              </a:rPr>
              <a:t> {</a:t>
            </a:r>
          </a:p>
          <a:p>
            <a:pPr marL="0" indent="0">
              <a:lnSpc>
                <a:spcPct val="110000"/>
              </a:lnSpc>
              <a:spcBef>
                <a:spcPts val="0"/>
              </a:spcBef>
              <a:spcAft>
                <a:spcPts val="0"/>
              </a:spcAft>
              <a:buNone/>
              <a:tabLst>
                <a:tab pos="254000" algn="l"/>
                <a:tab pos="254000" algn="l"/>
              </a:tabLst>
            </a:pPr>
            <a:endParaRPr lang="en-US" altLang="ko-KR" sz="1400" dirty="0">
              <a:solidFill>
                <a:schemeClr val="dk1"/>
              </a:solidFill>
              <a:latin typeface="+mn-lt"/>
            </a:endParaRP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            </a:t>
            </a:r>
            <a:r>
              <a:rPr lang="en-US" altLang="ko-KR" sz="1400" dirty="0">
                <a:solidFill>
                  <a:srgbClr val="FF0000"/>
                </a:solidFill>
                <a:latin typeface="+mn-lt"/>
              </a:rPr>
              <a:t>background-color:</a:t>
            </a:r>
            <a:r>
              <a:rPr lang="en-US" altLang="ko-KR" sz="1400" dirty="0">
                <a:solidFill>
                  <a:schemeClr val="dk1"/>
                </a:solidFill>
                <a:latin typeface="+mn-lt"/>
              </a:rPr>
              <a:t> </a:t>
            </a:r>
            <a:r>
              <a:rPr lang="en-US" altLang="ko-KR" sz="1400" dirty="0">
                <a:solidFill>
                  <a:srgbClr val="0000FF"/>
                </a:solidFill>
                <a:latin typeface="+mn-lt"/>
              </a:rPr>
              <a:t>green;</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            </a:t>
            </a:r>
            <a:r>
              <a:rPr lang="en-US" altLang="ko-KR" sz="1400" dirty="0">
                <a:solidFill>
                  <a:srgbClr val="FF0000"/>
                </a:solidFill>
                <a:latin typeface="+mn-lt"/>
              </a:rPr>
              <a:t>color: </a:t>
            </a:r>
            <a:r>
              <a:rPr lang="en-US" altLang="ko-KR" sz="1400" dirty="0">
                <a:solidFill>
                  <a:srgbClr val="0000FF"/>
                </a:solidFill>
                <a:latin typeface="+mn-lt"/>
              </a:rPr>
              <a:t>white;</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        }</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    &lt;/style&gt;</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&lt;/head&gt;</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a:t>
            </a:r>
          </a:p>
        </p:txBody>
      </p:sp>
      <p:sp>
        <p:nvSpPr>
          <p:cNvPr id="6" name="내용 개체 틀 2"/>
          <p:cNvSpPr>
            <a:spLocks noGrp="1"/>
          </p:cNvSpPr>
          <p:nvPr>
            <p:ph idx="1"/>
          </p:nvPr>
        </p:nvSpPr>
        <p:spPr>
          <a:xfrm>
            <a:off x="685800" y="1333500"/>
            <a:ext cx="8212138" cy="1087388"/>
          </a:xfrm>
        </p:spPr>
        <p:txBody>
          <a:bodyPr/>
          <a:lstStyle/>
          <a:p>
            <a:pPr lvl="0" algn="just" latinLnBrk="0"/>
            <a:r>
              <a:rPr lang="en-US" dirty="0"/>
              <a:t>Table color</a:t>
            </a:r>
          </a:p>
          <a:p>
            <a:pPr lvl="1"/>
            <a:r>
              <a:rPr lang="en-US" dirty="0"/>
              <a:t>Separation of header and data</a:t>
            </a:r>
          </a:p>
        </p:txBody>
      </p:sp>
      <p:pic>
        <p:nvPicPr>
          <p:cNvPr id="3" name="그림 2"/>
          <p:cNvPicPr>
            <a:picLocks noChangeAspect="1"/>
          </p:cNvPicPr>
          <p:nvPr/>
        </p:nvPicPr>
        <p:blipFill>
          <a:blip r:embed="rId2"/>
          <a:stretch>
            <a:fillRect/>
          </a:stretch>
        </p:blipFill>
        <p:spPr>
          <a:xfrm>
            <a:off x="3491880" y="3501008"/>
            <a:ext cx="4965000" cy="2880000"/>
          </a:xfrm>
          <a:prstGeom prst="rect">
            <a:avLst/>
          </a:prstGeom>
        </p:spPr>
      </p:pic>
    </p:spTree>
    <p:extLst>
      <p:ext uri="{BB962C8B-B14F-4D97-AF65-F5344CB8AC3E}">
        <p14:creationId xmlns:p14="http://schemas.microsoft.com/office/powerpoint/2010/main" val="2200178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a:t>
            </a:r>
            <a:r>
              <a:rPr lang="ko-KR" altLang="en-US" dirty="0"/>
              <a:t> </a:t>
            </a:r>
            <a:r>
              <a:rPr lang="en-US" altLang="ko-KR" dirty="0"/>
              <a:t>properties</a:t>
            </a:r>
            <a:endParaRPr lang="ko-KR" altLang="en-US" dirty="0"/>
          </a:p>
        </p:txBody>
      </p:sp>
      <p:sp>
        <p:nvSpPr>
          <p:cNvPr id="4" name="내용 개체 틀 2"/>
          <p:cNvSpPr txBox="1">
            <a:spLocks/>
          </p:cNvSpPr>
          <p:nvPr/>
        </p:nvSpPr>
        <p:spPr bwMode="auto">
          <a:xfrm>
            <a:off x="457200" y="1196752"/>
            <a:ext cx="8229600" cy="5544616"/>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fontAlgn="base" latinLnBrk="1">
              <a:spcBef>
                <a:spcPct val="20000"/>
              </a:spcBef>
              <a:spcAft>
                <a:spcPct val="0"/>
              </a:spcAft>
              <a:buClr>
                <a:schemeClr val="folHlink"/>
              </a:buClr>
              <a:buFont typeface="Symbol" pitchFamily="18" charset="2"/>
              <a:buChar char="·"/>
              <a:defRPr kumimoji="1" sz="2000">
                <a:solidFill>
                  <a:schemeClr val="tx1"/>
                </a:solidFill>
                <a:latin typeface="Century Schoolbook" panose="02040604050505020304" pitchFamily="18" charset="0"/>
                <a:ea typeface="+mn-ea"/>
                <a:cs typeface="+mn-cs"/>
              </a:defRPr>
            </a:lvl1pPr>
            <a:lvl2pPr marL="742950" indent="-285750" algn="l" rtl="0" fontAlgn="base" latinLnBrk="1">
              <a:spcBef>
                <a:spcPct val="20000"/>
              </a:spcBef>
              <a:spcAft>
                <a:spcPct val="0"/>
              </a:spcAft>
              <a:buClr>
                <a:schemeClr val="bg2"/>
              </a:buClr>
              <a:buFont typeface="Symbol" pitchFamily="18" charset="2"/>
              <a:buChar char="·"/>
              <a:defRPr kumimoji="1" sz="2000">
                <a:solidFill>
                  <a:schemeClr val="tx1"/>
                </a:solidFill>
                <a:latin typeface="Century Schoolbook" panose="02040604050505020304" pitchFamily="18" charset="0"/>
                <a:ea typeface="+mn-ea"/>
              </a:defRPr>
            </a:lvl2pPr>
            <a:lvl3pPr marL="1143000" indent="-228600" algn="l" rtl="0" fontAlgn="base" latinLnBrk="1">
              <a:spcBef>
                <a:spcPct val="20000"/>
              </a:spcBef>
              <a:spcAft>
                <a:spcPct val="0"/>
              </a:spcAft>
              <a:buClr>
                <a:schemeClr val="hlink"/>
              </a:buClr>
              <a:buFont typeface="Symbol" pitchFamily="18" charset="2"/>
              <a:buChar char="·"/>
              <a:defRPr kumimoji="1">
                <a:solidFill>
                  <a:schemeClr val="tx1"/>
                </a:solidFill>
                <a:latin typeface="Century Schoolbook" panose="02040604050505020304" pitchFamily="18" charset="0"/>
                <a:ea typeface="+mn-ea"/>
              </a:defRPr>
            </a:lvl3pPr>
            <a:lvl4pPr marL="1600200" indent="-228600" algn="l" rtl="0" fontAlgn="base" latinLnBrk="1">
              <a:spcBef>
                <a:spcPct val="20000"/>
              </a:spcBef>
              <a:spcAft>
                <a:spcPct val="0"/>
              </a:spcAft>
              <a:buClr>
                <a:schemeClr val="hlink"/>
              </a:buClr>
              <a:buFont typeface="Symbol" pitchFamily="18" charset="2"/>
              <a:buChar char="·"/>
              <a:defRPr kumimoji="1" sz="1600">
                <a:solidFill>
                  <a:schemeClr val="tx1"/>
                </a:solidFill>
                <a:latin typeface="Century Schoolbook" panose="02040604050505020304" pitchFamily="18" charset="0"/>
                <a:ea typeface="+mn-ea"/>
              </a:defRPr>
            </a:lvl4pPr>
            <a:lvl5pPr marL="20574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Century Schoolbook" panose="02040604050505020304" pitchFamily="18" charset="0"/>
                <a:ea typeface="+mn-ea"/>
              </a:defRPr>
            </a:lvl5pPr>
            <a:lvl6pPr marL="25146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6pPr>
            <a:lvl7pPr marL="29718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7pPr>
            <a:lvl8pPr marL="34290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8pPr>
            <a:lvl9pPr marL="38862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9pPr>
          </a:lstStyle>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&lt;!</a:t>
            </a:r>
            <a:r>
              <a:rPr lang="en-US" altLang="ko-KR" sz="1200" dirty="0" err="1">
                <a:solidFill>
                  <a:schemeClr val="dk1"/>
                </a:solidFill>
                <a:latin typeface="+mn-lt"/>
              </a:rPr>
              <a:t>DOCTYPE</a:t>
            </a:r>
            <a:r>
              <a:rPr lang="en-US" altLang="ko-KR" sz="1200" dirty="0">
                <a:solidFill>
                  <a:schemeClr val="dk1"/>
                </a:solidFill>
                <a:latin typeface="+mn-lt"/>
              </a:rPr>
              <a:t> html&gt;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&lt;html&gt;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&lt;head&gt;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&lt;style&gt;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table, td, </a:t>
            </a:r>
            <a:r>
              <a:rPr lang="en-US" altLang="ko-KR" sz="1200" dirty="0" err="1">
                <a:solidFill>
                  <a:schemeClr val="dk1"/>
                </a:solidFill>
                <a:latin typeface="+mn-lt"/>
              </a:rPr>
              <a:t>th</a:t>
            </a:r>
            <a:r>
              <a:rPr lang="en-US" altLang="ko-KR" sz="1200" dirty="0">
                <a:solidFill>
                  <a:schemeClr val="dk1"/>
                </a:solidFill>
                <a:latin typeface="+mn-lt"/>
              </a:rPr>
              <a:t> { </a:t>
            </a:r>
            <a:r>
              <a:rPr lang="en-US" altLang="ko-KR" sz="1200" dirty="0">
                <a:solidFill>
                  <a:srgbClr val="FF0000"/>
                </a:solidFill>
                <a:latin typeface="+mn-lt"/>
              </a:rPr>
              <a:t>border:</a:t>
            </a:r>
            <a:r>
              <a:rPr lang="en-US" altLang="ko-KR" sz="1200" dirty="0">
                <a:solidFill>
                  <a:schemeClr val="dk1"/>
                </a:solidFill>
                <a:latin typeface="+mn-lt"/>
              </a:rPr>
              <a:t> </a:t>
            </a:r>
            <a:r>
              <a:rPr lang="en-US" altLang="ko-KR" sz="1200" dirty="0">
                <a:solidFill>
                  <a:srgbClr val="0000FF"/>
                </a:solidFill>
                <a:latin typeface="+mn-lt"/>
              </a:rPr>
              <a:t>1px solid blue; </a:t>
            </a:r>
            <a:r>
              <a:rPr lang="en-US" altLang="ko-KR" sz="1200" dirty="0">
                <a:solidFill>
                  <a:schemeClr val="dk1"/>
                </a:solidFill>
                <a:latin typeface="+mn-lt"/>
              </a:rPr>
              <a:t> }</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table {  </a:t>
            </a:r>
            <a:r>
              <a:rPr lang="en-US" altLang="ko-KR" sz="1200" dirty="0">
                <a:solidFill>
                  <a:srgbClr val="FF0000"/>
                </a:solidFill>
                <a:latin typeface="+mn-lt"/>
              </a:rPr>
              <a:t>width: </a:t>
            </a:r>
            <a:r>
              <a:rPr lang="en-US" altLang="ko-KR" sz="1200" dirty="0">
                <a:solidFill>
                  <a:srgbClr val="0000FF"/>
                </a:solidFill>
                <a:latin typeface="+mn-lt"/>
              </a:rPr>
              <a:t>100%;</a:t>
            </a:r>
            <a:r>
              <a:rPr lang="en-US" altLang="ko-KR" sz="1200" dirty="0">
                <a:solidFill>
                  <a:schemeClr val="dk1"/>
                </a:solidFill>
                <a:latin typeface="+mn-lt"/>
              </a:rPr>
              <a:t>  }</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td {  </a:t>
            </a:r>
            <a:r>
              <a:rPr lang="en-US" altLang="ko-KR" sz="1200" dirty="0">
                <a:solidFill>
                  <a:srgbClr val="FF0000"/>
                </a:solidFill>
                <a:latin typeface="+mn-lt"/>
              </a:rPr>
              <a:t>text-align: </a:t>
            </a:r>
            <a:r>
              <a:rPr lang="en-US" altLang="ko-KR" sz="1200" dirty="0">
                <a:solidFill>
                  <a:srgbClr val="0000FF"/>
                </a:solidFill>
                <a:latin typeface="+mn-lt"/>
              </a:rPr>
              <a:t>center;</a:t>
            </a:r>
            <a:r>
              <a:rPr lang="en-US" altLang="ko-KR" sz="1200" dirty="0">
                <a:solidFill>
                  <a:schemeClr val="dk1"/>
                </a:solidFill>
                <a:latin typeface="+mn-lt"/>
              </a:rPr>
              <a:t>  }</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a:t>
            </a:r>
            <a:r>
              <a:rPr lang="en-US" altLang="ko-KR" sz="1200" dirty="0" err="1">
                <a:solidFill>
                  <a:schemeClr val="dk1"/>
                </a:solidFill>
                <a:latin typeface="+mn-lt"/>
              </a:rPr>
              <a:t>th</a:t>
            </a:r>
            <a:r>
              <a:rPr lang="en-US" altLang="ko-KR" sz="1200" dirty="0">
                <a:solidFill>
                  <a:schemeClr val="dk1"/>
                </a:solidFill>
                <a:latin typeface="+mn-lt"/>
              </a:rPr>
              <a:t> { </a:t>
            </a:r>
            <a:r>
              <a:rPr lang="en-US" altLang="ko-KR" sz="1200" dirty="0">
                <a:solidFill>
                  <a:srgbClr val="FF0000"/>
                </a:solidFill>
                <a:latin typeface="+mn-lt"/>
              </a:rPr>
              <a:t>height:</a:t>
            </a:r>
            <a:r>
              <a:rPr lang="en-US" altLang="ko-KR" sz="1200" dirty="0">
                <a:solidFill>
                  <a:schemeClr val="dk1"/>
                </a:solidFill>
                <a:latin typeface="+mn-lt"/>
              </a:rPr>
              <a:t> </a:t>
            </a:r>
            <a:r>
              <a:rPr lang="en-US" altLang="ko-KR" sz="1200" dirty="0">
                <a:solidFill>
                  <a:srgbClr val="0000FF"/>
                </a:solidFill>
                <a:latin typeface="+mn-lt"/>
              </a:rPr>
              <a:t>50px;</a:t>
            </a:r>
            <a:r>
              <a:rPr lang="en-US" altLang="ko-KR" sz="1200" dirty="0">
                <a:solidFill>
                  <a:schemeClr val="dk1"/>
                </a:solidFill>
                <a:latin typeface="+mn-lt"/>
              </a:rPr>
              <a:t> }</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&lt;/style&gt;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&lt;/head&gt;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&lt;body&gt;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&lt;table&gt;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a:t>
            </a:r>
            <a:r>
              <a:rPr lang="en-US" altLang="ko-KR" sz="1200" dirty="0" err="1">
                <a:solidFill>
                  <a:schemeClr val="dk1"/>
                </a:solidFill>
                <a:latin typeface="+mn-lt"/>
              </a:rPr>
              <a:t>tr</a:t>
            </a:r>
            <a:r>
              <a:rPr lang="en-US" altLang="ko-KR" sz="1200" dirty="0">
                <a:solidFill>
                  <a:schemeClr val="dk1"/>
                </a:solidFill>
                <a:latin typeface="+mn-lt"/>
              </a:rPr>
              <a:t>&gt;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a:t>
            </a:r>
            <a:r>
              <a:rPr lang="en-US" altLang="ko-KR" sz="1200" dirty="0" err="1">
                <a:solidFill>
                  <a:schemeClr val="dk1"/>
                </a:solidFill>
                <a:latin typeface="+mn-lt"/>
              </a:rPr>
              <a:t>th</a:t>
            </a:r>
            <a:r>
              <a:rPr lang="en-US" altLang="ko-KR" sz="1200" dirty="0">
                <a:solidFill>
                  <a:schemeClr val="dk1"/>
                </a:solidFill>
                <a:latin typeface="+mn-lt"/>
              </a:rPr>
              <a:t>&gt; name &lt;/</a:t>
            </a:r>
            <a:r>
              <a:rPr lang="en-US" altLang="ko-KR" sz="1200" dirty="0" err="1">
                <a:solidFill>
                  <a:schemeClr val="dk1"/>
                </a:solidFill>
                <a:latin typeface="+mn-lt"/>
              </a:rPr>
              <a:t>th</a:t>
            </a:r>
            <a:r>
              <a:rPr lang="en-US" altLang="ko-KR" sz="1200" dirty="0">
                <a:solidFill>
                  <a:schemeClr val="dk1"/>
                </a:solidFill>
                <a:latin typeface="+mn-lt"/>
              </a:rPr>
              <a:t>&gt;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a:t>
            </a:r>
            <a:r>
              <a:rPr lang="en-US" altLang="ko-KR" sz="1200" dirty="0" err="1">
                <a:solidFill>
                  <a:schemeClr val="dk1"/>
                </a:solidFill>
                <a:latin typeface="+mn-lt"/>
              </a:rPr>
              <a:t>th</a:t>
            </a:r>
            <a:r>
              <a:rPr lang="en-US" altLang="ko-KR" sz="1200" dirty="0">
                <a:solidFill>
                  <a:schemeClr val="dk1"/>
                </a:solidFill>
                <a:latin typeface="+mn-lt"/>
              </a:rPr>
              <a:t>&gt; email &lt;/</a:t>
            </a:r>
            <a:r>
              <a:rPr lang="en-US" altLang="ko-KR" sz="1200" dirty="0" err="1">
                <a:solidFill>
                  <a:schemeClr val="dk1"/>
                </a:solidFill>
                <a:latin typeface="+mn-lt"/>
              </a:rPr>
              <a:t>th</a:t>
            </a:r>
            <a:r>
              <a:rPr lang="en-US" altLang="ko-KR" sz="1200" dirty="0">
                <a:solidFill>
                  <a:schemeClr val="dk1"/>
                </a:solidFill>
                <a:latin typeface="+mn-lt"/>
              </a:rPr>
              <a:t>&gt;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a:t>
            </a:r>
            <a:r>
              <a:rPr lang="en-US" altLang="ko-KR" sz="1200" dirty="0" err="1">
                <a:solidFill>
                  <a:schemeClr val="dk1"/>
                </a:solidFill>
                <a:latin typeface="+mn-lt"/>
              </a:rPr>
              <a:t>tr</a:t>
            </a:r>
            <a:r>
              <a:rPr lang="en-US" altLang="ko-KR" sz="1200" dirty="0">
                <a:solidFill>
                  <a:schemeClr val="dk1"/>
                </a:solidFill>
                <a:latin typeface="+mn-lt"/>
              </a:rPr>
              <a:t>&gt;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a:t>
            </a:r>
            <a:r>
              <a:rPr lang="en-US" altLang="ko-KR" sz="1200" dirty="0" err="1">
                <a:solidFill>
                  <a:schemeClr val="dk1"/>
                </a:solidFill>
                <a:latin typeface="+mn-lt"/>
              </a:rPr>
              <a:t>tr</a:t>
            </a:r>
            <a:r>
              <a:rPr lang="en-US" altLang="ko-KR" sz="1200" dirty="0">
                <a:solidFill>
                  <a:schemeClr val="dk1"/>
                </a:solidFill>
                <a:latin typeface="+mn-lt"/>
              </a:rPr>
              <a:t>&gt;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&lt;td&gt; Mark Twain &lt;/td&gt;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&lt;td&gt; mark@google.com &lt;/td&gt;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a:t>
            </a:r>
            <a:r>
              <a:rPr lang="en-US" altLang="ko-KR" sz="1200" dirty="0" err="1">
                <a:solidFill>
                  <a:schemeClr val="dk1"/>
                </a:solidFill>
                <a:latin typeface="+mn-lt"/>
              </a:rPr>
              <a:t>tr</a:t>
            </a:r>
            <a:r>
              <a:rPr lang="en-US" altLang="ko-KR" sz="1200" dirty="0">
                <a:solidFill>
                  <a:schemeClr val="dk1"/>
                </a:solidFill>
                <a:latin typeface="+mn-lt"/>
              </a:rPr>
              <a:t>&gt;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a:t>
            </a:r>
            <a:r>
              <a:rPr lang="en-US" altLang="ko-KR" sz="1200" dirty="0" err="1">
                <a:solidFill>
                  <a:schemeClr val="dk1"/>
                </a:solidFill>
                <a:latin typeface="+mn-lt"/>
              </a:rPr>
              <a:t>tr</a:t>
            </a:r>
            <a:r>
              <a:rPr lang="en-US" altLang="ko-KR" sz="1200" dirty="0">
                <a:solidFill>
                  <a:schemeClr val="dk1"/>
                </a:solidFill>
                <a:latin typeface="+mn-lt"/>
              </a:rPr>
              <a:t>&gt;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&lt;td&gt; Mark Young &lt;/td&gt;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&lt;td&gt; young@google.com &lt;/td&gt;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a:t>
            </a:r>
            <a:r>
              <a:rPr lang="en-US" altLang="ko-KR" sz="1200" dirty="0" err="1">
                <a:solidFill>
                  <a:schemeClr val="dk1"/>
                </a:solidFill>
                <a:latin typeface="+mn-lt"/>
              </a:rPr>
              <a:t>tr</a:t>
            </a:r>
            <a:r>
              <a:rPr lang="en-US" altLang="ko-KR" sz="1200" dirty="0">
                <a:solidFill>
                  <a:schemeClr val="dk1"/>
                </a:solidFill>
                <a:latin typeface="+mn-lt"/>
              </a:rPr>
              <a:t>&gt;     </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&lt;/table&gt;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&lt;/body&gt;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&lt;/html&gt;</a:t>
            </a:r>
          </a:p>
        </p:txBody>
      </p:sp>
      <p:pic>
        <p:nvPicPr>
          <p:cNvPr id="5" name="그림 4"/>
          <p:cNvPicPr>
            <a:picLocks noChangeAspect="1"/>
          </p:cNvPicPr>
          <p:nvPr/>
        </p:nvPicPr>
        <p:blipFill>
          <a:blip r:embed="rId2"/>
          <a:stretch>
            <a:fillRect/>
          </a:stretch>
        </p:blipFill>
        <p:spPr>
          <a:xfrm>
            <a:off x="4283968" y="2976516"/>
            <a:ext cx="4207350" cy="3607193"/>
          </a:xfrm>
          <a:prstGeom prst="rect">
            <a:avLst/>
          </a:prstGeom>
        </p:spPr>
      </p:pic>
      <p:sp>
        <p:nvSpPr>
          <p:cNvPr id="6" name="직사각형 5"/>
          <p:cNvSpPr/>
          <p:nvPr/>
        </p:nvSpPr>
        <p:spPr>
          <a:xfrm>
            <a:off x="3779912" y="1440303"/>
            <a:ext cx="4783414" cy="64633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latinLnBrk="0"/>
            <a:r>
              <a:rPr lang="en-US" dirty="0"/>
              <a:t>The </a:t>
            </a:r>
            <a:r>
              <a:rPr lang="en-US" b="1" dirty="0"/>
              <a:t>width</a:t>
            </a:r>
            <a:r>
              <a:rPr lang="en-US" dirty="0"/>
              <a:t> and </a:t>
            </a:r>
            <a:r>
              <a:rPr lang="en-US" b="1" dirty="0"/>
              <a:t>height</a:t>
            </a:r>
            <a:r>
              <a:rPr lang="en-US" dirty="0"/>
              <a:t> of a table are defined by the width and height properties</a:t>
            </a:r>
          </a:p>
        </p:txBody>
      </p:sp>
    </p:spTree>
    <p:extLst>
      <p:ext uri="{BB962C8B-B14F-4D97-AF65-F5344CB8AC3E}">
        <p14:creationId xmlns:p14="http://schemas.microsoft.com/office/powerpoint/2010/main" val="226109139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a:t>
            </a:r>
            <a:r>
              <a:rPr lang="ko-KR" altLang="en-US" dirty="0"/>
              <a:t> </a:t>
            </a:r>
            <a:r>
              <a:rPr lang="en-US" altLang="ko-KR" dirty="0"/>
              <a:t>properties</a:t>
            </a:r>
            <a:endParaRPr lang="ko-KR" altLang="en-US" dirty="0"/>
          </a:p>
        </p:txBody>
      </p:sp>
      <p:sp>
        <p:nvSpPr>
          <p:cNvPr id="4" name="내용 개체 틀 2"/>
          <p:cNvSpPr txBox="1">
            <a:spLocks/>
          </p:cNvSpPr>
          <p:nvPr/>
        </p:nvSpPr>
        <p:spPr bwMode="auto">
          <a:xfrm>
            <a:off x="457200" y="1052736"/>
            <a:ext cx="8229600" cy="5700141"/>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fontAlgn="base" latinLnBrk="1">
              <a:spcBef>
                <a:spcPct val="20000"/>
              </a:spcBef>
              <a:spcAft>
                <a:spcPct val="0"/>
              </a:spcAft>
              <a:buClr>
                <a:schemeClr val="folHlink"/>
              </a:buClr>
              <a:buFont typeface="Symbol" pitchFamily="18" charset="2"/>
              <a:buChar char="·"/>
              <a:defRPr kumimoji="1" sz="2000">
                <a:solidFill>
                  <a:schemeClr val="tx1"/>
                </a:solidFill>
                <a:latin typeface="Century Schoolbook" panose="02040604050505020304" pitchFamily="18" charset="0"/>
                <a:ea typeface="+mn-ea"/>
                <a:cs typeface="+mn-cs"/>
              </a:defRPr>
            </a:lvl1pPr>
            <a:lvl2pPr marL="742950" indent="-285750" algn="l" rtl="0" fontAlgn="base" latinLnBrk="1">
              <a:spcBef>
                <a:spcPct val="20000"/>
              </a:spcBef>
              <a:spcAft>
                <a:spcPct val="0"/>
              </a:spcAft>
              <a:buClr>
                <a:schemeClr val="bg2"/>
              </a:buClr>
              <a:buFont typeface="Symbol" pitchFamily="18" charset="2"/>
              <a:buChar char="·"/>
              <a:defRPr kumimoji="1" sz="2000">
                <a:solidFill>
                  <a:schemeClr val="tx1"/>
                </a:solidFill>
                <a:latin typeface="Century Schoolbook" panose="02040604050505020304" pitchFamily="18" charset="0"/>
                <a:ea typeface="+mn-ea"/>
              </a:defRPr>
            </a:lvl2pPr>
            <a:lvl3pPr marL="1143000" indent="-228600" algn="l" rtl="0" fontAlgn="base" latinLnBrk="1">
              <a:spcBef>
                <a:spcPct val="20000"/>
              </a:spcBef>
              <a:spcAft>
                <a:spcPct val="0"/>
              </a:spcAft>
              <a:buClr>
                <a:schemeClr val="hlink"/>
              </a:buClr>
              <a:buFont typeface="Symbol" pitchFamily="18" charset="2"/>
              <a:buChar char="·"/>
              <a:defRPr kumimoji="1">
                <a:solidFill>
                  <a:schemeClr val="tx1"/>
                </a:solidFill>
                <a:latin typeface="Century Schoolbook" panose="02040604050505020304" pitchFamily="18" charset="0"/>
                <a:ea typeface="+mn-ea"/>
              </a:defRPr>
            </a:lvl3pPr>
            <a:lvl4pPr marL="1600200" indent="-228600" algn="l" rtl="0" fontAlgn="base" latinLnBrk="1">
              <a:spcBef>
                <a:spcPct val="20000"/>
              </a:spcBef>
              <a:spcAft>
                <a:spcPct val="0"/>
              </a:spcAft>
              <a:buClr>
                <a:schemeClr val="hlink"/>
              </a:buClr>
              <a:buFont typeface="Symbol" pitchFamily="18" charset="2"/>
              <a:buChar char="·"/>
              <a:defRPr kumimoji="1" sz="1600">
                <a:solidFill>
                  <a:schemeClr val="tx1"/>
                </a:solidFill>
                <a:latin typeface="Century Schoolbook" panose="02040604050505020304" pitchFamily="18" charset="0"/>
                <a:ea typeface="+mn-ea"/>
              </a:defRPr>
            </a:lvl4pPr>
            <a:lvl5pPr marL="20574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Century Schoolbook" panose="02040604050505020304" pitchFamily="18" charset="0"/>
                <a:ea typeface="+mn-ea"/>
              </a:defRPr>
            </a:lvl5pPr>
            <a:lvl6pPr marL="25146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6pPr>
            <a:lvl7pPr marL="29718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7pPr>
            <a:lvl8pPr marL="34290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8pPr>
            <a:lvl9pPr marL="38862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9pPr>
          </a:lstStyle>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&lt;!</a:t>
            </a:r>
            <a:r>
              <a:rPr lang="en-US" altLang="ko-KR" sz="1400" dirty="0" err="1">
                <a:solidFill>
                  <a:schemeClr val="dk1"/>
                </a:solidFill>
                <a:latin typeface="+mn-lt"/>
              </a:rPr>
              <a:t>DOCTYPE</a:t>
            </a:r>
            <a:r>
              <a:rPr lang="en-US" altLang="ko-KR" sz="1400" dirty="0">
                <a:solidFill>
                  <a:schemeClr val="dk1"/>
                </a:solidFill>
                <a:latin typeface="+mn-lt"/>
              </a:rPr>
              <a:t> html&gt;</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&lt;html&gt;</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&lt;head&gt;</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    &lt;style&gt;</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       caption { </a:t>
            </a:r>
            <a:r>
              <a:rPr lang="en-US" altLang="ko-KR" sz="1400" dirty="0">
                <a:solidFill>
                  <a:srgbClr val="FF0000"/>
                </a:solidFill>
                <a:latin typeface="+mn-lt"/>
              </a:rPr>
              <a:t>caption-side:</a:t>
            </a:r>
            <a:r>
              <a:rPr lang="en-US" altLang="ko-KR" sz="1400" dirty="0">
                <a:solidFill>
                  <a:schemeClr val="dk1"/>
                </a:solidFill>
                <a:latin typeface="+mn-lt"/>
              </a:rPr>
              <a:t> </a:t>
            </a:r>
            <a:r>
              <a:rPr lang="en-US" altLang="ko-KR" sz="1400" dirty="0">
                <a:solidFill>
                  <a:srgbClr val="0000FF"/>
                </a:solidFill>
                <a:latin typeface="+mn-lt"/>
              </a:rPr>
              <a:t>top;</a:t>
            </a:r>
            <a:r>
              <a:rPr lang="en-US" altLang="ko-KR" sz="1400" dirty="0">
                <a:solidFill>
                  <a:schemeClr val="dk1"/>
                </a:solidFill>
                <a:latin typeface="+mn-lt"/>
              </a:rPr>
              <a:t> } //table </a:t>
            </a:r>
            <a:r>
              <a:rPr lang="ko-KR" altLang="en-US" sz="1400" dirty="0">
                <a:solidFill>
                  <a:schemeClr val="dk1"/>
                </a:solidFill>
                <a:latin typeface="+mn-lt"/>
              </a:rPr>
              <a:t>소제목 </a:t>
            </a:r>
            <a:r>
              <a:rPr lang="ko-KR" altLang="en-US" sz="1400" dirty="0" err="1">
                <a:solidFill>
                  <a:schemeClr val="dk1"/>
                </a:solidFill>
                <a:latin typeface="+mn-lt"/>
              </a:rPr>
              <a:t>만들때</a:t>
            </a:r>
            <a:r>
              <a:rPr lang="ko-KR" altLang="en-US" sz="1400" dirty="0">
                <a:solidFill>
                  <a:schemeClr val="dk1"/>
                </a:solidFill>
                <a:latin typeface="+mn-lt"/>
              </a:rPr>
              <a:t> 사용</a:t>
            </a:r>
            <a:endParaRPr lang="en-US" altLang="ko-KR" sz="1400" dirty="0">
              <a:solidFill>
                <a:schemeClr val="dk1"/>
              </a:solidFill>
              <a:latin typeface="+mn-lt"/>
            </a:endParaRP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    &lt;/style&gt;</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&lt;/head&gt;</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&lt;body&gt;</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    &lt;table border="1"&gt;</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        &lt;caption&gt;Authors List&lt;/caption&gt;</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         &lt;</a:t>
            </a:r>
            <a:r>
              <a:rPr lang="en-US" altLang="ko-KR" sz="1400" dirty="0" err="1">
                <a:solidFill>
                  <a:schemeClr val="dk1"/>
                </a:solidFill>
                <a:latin typeface="+mn-lt"/>
              </a:rPr>
              <a:t>tr</a:t>
            </a:r>
            <a:r>
              <a:rPr lang="en-US" altLang="ko-KR" sz="1400" dirty="0">
                <a:solidFill>
                  <a:schemeClr val="dk1"/>
                </a:solidFill>
                <a:latin typeface="+mn-lt"/>
              </a:rPr>
              <a:t>&gt;</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             &lt;</a:t>
            </a:r>
            <a:r>
              <a:rPr lang="en-US" altLang="ko-KR" sz="1400" dirty="0" err="1">
                <a:solidFill>
                  <a:schemeClr val="dk1"/>
                </a:solidFill>
                <a:latin typeface="+mn-lt"/>
              </a:rPr>
              <a:t>th</a:t>
            </a:r>
            <a:r>
              <a:rPr lang="en-US" altLang="ko-KR" sz="1400" dirty="0">
                <a:solidFill>
                  <a:schemeClr val="dk1"/>
                </a:solidFill>
                <a:latin typeface="+mn-lt"/>
              </a:rPr>
              <a:t>&gt; name &lt;/</a:t>
            </a:r>
            <a:r>
              <a:rPr lang="en-US" altLang="ko-KR" sz="1400" dirty="0" err="1">
                <a:solidFill>
                  <a:schemeClr val="dk1"/>
                </a:solidFill>
                <a:latin typeface="+mn-lt"/>
              </a:rPr>
              <a:t>th</a:t>
            </a:r>
            <a:r>
              <a:rPr lang="en-US" altLang="ko-KR" sz="1400" dirty="0">
                <a:solidFill>
                  <a:schemeClr val="dk1"/>
                </a:solidFill>
                <a:latin typeface="+mn-lt"/>
              </a:rPr>
              <a:t>&gt;</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             &lt;</a:t>
            </a:r>
            <a:r>
              <a:rPr lang="en-US" altLang="ko-KR" sz="1400" dirty="0" err="1">
                <a:solidFill>
                  <a:schemeClr val="dk1"/>
                </a:solidFill>
                <a:latin typeface="+mn-lt"/>
              </a:rPr>
              <a:t>th</a:t>
            </a:r>
            <a:r>
              <a:rPr lang="en-US" altLang="ko-KR" sz="1400" dirty="0">
                <a:solidFill>
                  <a:schemeClr val="dk1"/>
                </a:solidFill>
                <a:latin typeface="+mn-lt"/>
              </a:rPr>
              <a:t>&gt; email &lt;/</a:t>
            </a:r>
            <a:r>
              <a:rPr lang="en-US" altLang="ko-KR" sz="1400" dirty="0" err="1">
                <a:solidFill>
                  <a:schemeClr val="dk1"/>
                </a:solidFill>
                <a:latin typeface="+mn-lt"/>
              </a:rPr>
              <a:t>th</a:t>
            </a:r>
            <a:r>
              <a:rPr lang="en-US" altLang="ko-KR" sz="1400" dirty="0">
                <a:solidFill>
                  <a:schemeClr val="dk1"/>
                </a:solidFill>
                <a:latin typeface="+mn-lt"/>
              </a:rPr>
              <a:t>&gt;</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         &lt;/</a:t>
            </a:r>
            <a:r>
              <a:rPr lang="en-US" altLang="ko-KR" sz="1400" dirty="0" err="1">
                <a:solidFill>
                  <a:schemeClr val="dk1"/>
                </a:solidFill>
                <a:latin typeface="+mn-lt"/>
              </a:rPr>
              <a:t>tr</a:t>
            </a:r>
            <a:r>
              <a:rPr lang="en-US" altLang="ko-KR" sz="1400" dirty="0">
                <a:solidFill>
                  <a:schemeClr val="dk1"/>
                </a:solidFill>
                <a:latin typeface="+mn-lt"/>
              </a:rPr>
              <a:t>&gt;</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         &lt;</a:t>
            </a:r>
            <a:r>
              <a:rPr lang="en-US" altLang="ko-KR" sz="1400" dirty="0" err="1">
                <a:solidFill>
                  <a:schemeClr val="dk1"/>
                </a:solidFill>
                <a:latin typeface="+mn-lt"/>
              </a:rPr>
              <a:t>tr</a:t>
            </a:r>
            <a:r>
              <a:rPr lang="en-US" altLang="ko-KR" sz="1400" dirty="0">
                <a:solidFill>
                  <a:schemeClr val="dk1"/>
                </a:solidFill>
                <a:latin typeface="+mn-lt"/>
              </a:rPr>
              <a:t>&gt;</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             &lt;td&gt; Mark Twain &lt;/td&gt;</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             &lt;td&gt; mark@google.com &lt;/td&gt;</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         &lt;/</a:t>
            </a:r>
            <a:r>
              <a:rPr lang="en-US" altLang="ko-KR" sz="1400" dirty="0" err="1">
                <a:solidFill>
                  <a:schemeClr val="dk1"/>
                </a:solidFill>
                <a:latin typeface="+mn-lt"/>
              </a:rPr>
              <a:t>tr</a:t>
            </a:r>
            <a:r>
              <a:rPr lang="en-US" altLang="ko-KR" sz="1400" dirty="0">
                <a:solidFill>
                  <a:schemeClr val="dk1"/>
                </a:solidFill>
                <a:latin typeface="+mn-lt"/>
              </a:rPr>
              <a:t>&gt;</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         &lt;</a:t>
            </a:r>
            <a:r>
              <a:rPr lang="en-US" altLang="ko-KR" sz="1400" dirty="0" err="1">
                <a:solidFill>
                  <a:schemeClr val="dk1"/>
                </a:solidFill>
                <a:latin typeface="+mn-lt"/>
              </a:rPr>
              <a:t>tr</a:t>
            </a:r>
            <a:r>
              <a:rPr lang="en-US" altLang="ko-KR" sz="1400" dirty="0">
                <a:solidFill>
                  <a:schemeClr val="dk1"/>
                </a:solidFill>
                <a:latin typeface="+mn-lt"/>
              </a:rPr>
              <a:t>&gt;</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             &lt;td&gt; Mark Young &lt;/td&gt;</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             &lt;td&gt; young@google.com &lt;/td&gt;</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         &lt;/</a:t>
            </a:r>
            <a:r>
              <a:rPr lang="en-US" altLang="ko-KR" sz="1400" dirty="0" err="1">
                <a:solidFill>
                  <a:schemeClr val="dk1"/>
                </a:solidFill>
                <a:latin typeface="+mn-lt"/>
              </a:rPr>
              <a:t>tr</a:t>
            </a:r>
            <a:r>
              <a:rPr lang="en-US" altLang="ko-KR" sz="1400" dirty="0">
                <a:solidFill>
                  <a:schemeClr val="dk1"/>
                </a:solidFill>
                <a:latin typeface="+mn-lt"/>
              </a:rPr>
              <a:t>&gt;     &lt;/table&gt;</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&lt;/body&gt;</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&lt;/html&gt;</a:t>
            </a:r>
          </a:p>
        </p:txBody>
      </p:sp>
      <p:pic>
        <p:nvPicPr>
          <p:cNvPr id="5" name="그림 4"/>
          <p:cNvPicPr>
            <a:picLocks noChangeAspect="1"/>
          </p:cNvPicPr>
          <p:nvPr/>
        </p:nvPicPr>
        <p:blipFill>
          <a:blip r:embed="rId2"/>
          <a:stretch>
            <a:fillRect/>
          </a:stretch>
        </p:blipFill>
        <p:spPr>
          <a:xfrm>
            <a:off x="4067944" y="4047242"/>
            <a:ext cx="4557064" cy="2593170"/>
          </a:xfrm>
          <a:prstGeom prst="rect">
            <a:avLst/>
          </a:prstGeom>
        </p:spPr>
      </p:pic>
    </p:spTree>
    <p:extLst>
      <p:ext uri="{BB962C8B-B14F-4D97-AF65-F5344CB8AC3E}">
        <p14:creationId xmlns:p14="http://schemas.microsoft.com/office/powerpoint/2010/main" val="275835512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a:t>
            </a:r>
            <a:r>
              <a:rPr lang="ko-KR" altLang="en-US" dirty="0"/>
              <a:t> </a:t>
            </a:r>
            <a:r>
              <a:rPr lang="en-US" altLang="ko-KR" dirty="0"/>
              <a:t>properties</a:t>
            </a:r>
            <a:endParaRPr lang="en-US" dirty="0"/>
          </a:p>
        </p:txBody>
      </p:sp>
      <p:sp>
        <p:nvSpPr>
          <p:cNvPr id="3" name="내용 개체 틀 2"/>
          <p:cNvSpPr>
            <a:spLocks noGrp="1"/>
          </p:cNvSpPr>
          <p:nvPr>
            <p:ph idx="1"/>
          </p:nvPr>
        </p:nvSpPr>
        <p:spPr/>
        <p:txBody>
          <a:bodyPr/>
          <a:lstStyle/>
          <a:p>
            <a:endParaRPr lang="en-US" dirty="0"/>
          </a:p>
        </p:txBody>
      </p:sp>
      <p:sp>
        <p:nvSpPr>
          <p:cNvPr id="4" name="내용 개체 틀 2"/>
          <p:cNvSpPr txBox="1">
            <a:spLocks/>
          </p:cNvSpPr>
          <p:nvPr/>
        </p:nvSpPr>
        <p:spPr bwMode="auto">
          <a:xfrm>
            <a:off x="457200" y="1196752"/>
            <a:ext cx="8229600" cy="5184576"/>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fontAlgn="base" latinLnBrk="1">
              <a:spcBef>
                <a:spcPct val="20000"/>
              </a:spcBef>
              <a:spcAft>
                <a:spcPct val="0"/>
              </a:spcAft>
              <a:buClr>
                <a:schemeClr val="folHlink"/>
              </a:buClr>
              <a:buFont typeface="Symbol" pitchFamily="18" charset="2"/>
              <a:buChar char="·"/>
              <a:defRPr kumimoji="1" sz="2000">
                <a:solidFill>
                  <a:schemeClr val="tx1"/>
                </a:solidFill>
                <a:latin typeface="Century Schoolbook" panose="02040604050505020304" pitchFamily="18" charset="0"/>
                <a:ea typeface="+mn-ea"/>
                <a:cs typeface="+mn-cs"/>
              </a:defRPr>
            </a:lvl1pPr>
            <a:lvl2pPr marL="742950" indent="-285750" algn="l" rtl="0" fontAlgn="base" latinLnBrk="1">
              <a:spcBef>
                <a:spcPct val="20000"/>
              </a:spcBef>
              <a:spcAft>
                <a:spcPct val="0"/>
              </a:spcAft>
              <a:buClr>
                <a:schemeClr val="bg2"/>
              </a:buClr>
              <a:buFont typeface="Symbol" pitchFamily="18" charset="2"/>
              <a:buChar char="·"/>
              <a:defRPr kumimoji="1" sz="2000">
                <a:solidFill>
                  <a:schemeClr val="tx1"/>
                </a:solidFill>
                <a:latin typeface="Century Schoolbook" panose="02040604050505020304" pitchFamily="18" charset="0"/>
                <a:ea typeface="+mn-ea"/>
              </a:defRPr>
            </a:lvl2pPr>
            <a:lvl3pPr marL="1143000" indent="-228600" algn="l" rtl="0" fontAlgn="base" latinLnBrk="1">
              <a:spcBef>
                <a:spcPct val="20000"/>
              </a:spcBef>
              <a:spcAft>
                <a:spcPct val="0"/>
              </a:spcAft>
              <a:buClr>
                <a:schemeClr val="hlink"/>
              </a:buClr>
              <a:buFont typeface="Symbol" pitchFamily="18" charset="2"/>
              <a:buChar char="·"/>
              <a:defRPr kumimoji="1">
                <a:solidFill>
                  <a:schemeClr val="tx1"/>
                </a:solidFill>
                <a:latin typeface="Century Schoolbook" panose="02040604050505020304" pitchFamily="18" charset="0"/>
                <a:ea typeface="+mn-ea"/>
              </a:defRPr>
            </a:lvl3pPr>
            <a:lvl4pPr marL="1600200" indent="-228600" algn="l" rtl="0" fontAlgn="base" latinLnBrk="1">
              <a:spcBef>
                <a:spcPct val="20000"/>
              </a:spcBef>
              <a:spcAft>
                <a:spcPct val="0"/>
              </a:spcAft>
              <a:buClr>
                <a:schemeClr val="hlink"/>
              </a:buClr>
              <a:buFont typeface="Symbol" pitchFamily="18" charset="2"/>
              <a:buChar char="·"/>
              <a:defRPr kumimoji="1" sz="1600">
                <a:solidFill>
                  <a:schemeClr val="tx1"/>
                </a:solidFill>
                <a:latin typeface="Century Schoolbook" panose="02040604050505020304" pitchFamily="18" charset="0"/>
                <a:ea typeface="+mn-ea"/>
              </a:defRPr>
            </a:lvl4pPr>
            <a:lvl5pPr marL="20574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Century Schoolbook" panose="02040604050505020304" pitchFamily="18" charset="0"/>
                <a:ea typeface="+mn-ea"/>
              </a:defRPr>
            </a:lvl5pPr>
            <a:lvl6pPr marL="25146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6pPr>
            <a:lvl7pPr marL="29718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7pPr>
            <a:lvl8pPr marL="34290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8pPr>
            <a:lvl9pPr marL="38862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9pPr>
          </a:lstStyle>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&lt;!</a:t>
            </a:r>
            <a:r>
              <a:rPr lang="en-US" altLang="ko-KR" sz="1200" dirty="0" err="1">
                <a:solidFill>
                  <a:schemeClr val="dk1"/>
                </a:solidFill>
                <a:latin typeface="+mn-lt"/>
              </a:rPr>
              <a:t>DOCTYPE</a:t>
            </a:r>
            <a:r>
              <a:rPr lang="en-US" altLang="ko-KR" sz="1200" dirty="0">
                <a:solidFill>
                  <a:schemeClr val="dk1"/>
                </a:solidFill>
                <a:latin typeface="+mn-lt"/>
              </a:rPr>
              <a:t> html&gt;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&lt;html&gt;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&lt;head&gt;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&lt;style&gt;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table {  </a:t>
            </a:r>
            <a:r>
              <a:rPr lang="en-US" altLang="ko-KR" sz="1200" dirty="0">
                <a:solidFill>
                  <a:srgbClr val="FF0000"/>
                </a:solidFill>
                <a:latin typeface="+mn-lt"/>
              </a:rPr>
              <a:t>width:</a:t>
            </a:r>
            <a:r>
              <a:rPr lang="en-US" altLang="ko-KR" sz="1200" dirty="0">
                <a:solidFill>
                  <a:schemeClr val="dk1"/>
                </a:solidFill>
                <a:latin typeface="+mn-lt"/>
              </a:rPr>
              <a:t> </a:t>
            </a:r>
            <a:r>
              <a:rPr lang="en-US" altLang="ko-KR" sz="1200" dirty="0">
                <a:solidFill>
                  <a:srgbClr val="0000FF"/>
                </a:solidFill>
                <a:latin typeface="+mn-lt"/>
              </a:rPr>
              <a:t>100%;  </a:t>
            </a:r>
            <a:r>
              <a:rPr lang="en-US" altLang="ko-KR" sz="1200" dirty="0">
                <a:solidFill>
                  <a:schemeClr val="dk1"/>
                </a:solidFill>
                <a:latin typeface="+mn-lt"/>
              </a:rPr>
              <a: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a:t>
            </a:r>
            <a:r>
              <a:rPr lang="en-US" altLang="ko-KR" sz="1200" dirty="0" err="1">
                <a:solidFill>
                  <a:schemeClr val="dk1"/>
                </a:solidFill>
                <a:latin typeface="+mn-lt"/>
              </a:rPr>
              <a:t>th</a:t>
            </a:r>
            <a:r>
              <a:rPr lang="en-US" altLang="ko-KR" sz="1200" dirty="0">
                <a:solidFill>
                  <a:schemeClr val="dk1"/>
                </a:solidFill>
                <a:latin typeface="+mn-lt"/>
              </a:rPr>
              <a:t>, td { </a:t>
            </a:r>
            <a:r>
              <a:rPr lang="en-US" altLang="ko-KR" sz="1200" dirty="0">
                <a:solidFill>
                  <a:srgbClr val="FF0000"/>
                </a:solidFill>
                <a:latin typeface="+mn-lt"/>
              </a:rPr>
              <a:t>padding:</a:t>
            </a:r>
            <a:r>
              <a:rPr lang="en-US" altLang="ko-KR" sz="1200" dirty="0">
                <a:solidFill>
                  <a:schemeClr val="dk1"/>
                </a:solidFill>
                <a:latin typeface="+mn-lt"/>
              </a:rPr>
              <a:t> </a:t>
            </a:r>
            <a:r>
              <a:rPr lang="en-US" altLang="ko-KR" sz="1200" dirty="0">
                <a:solidFill>
                  <a:srgbClr val="0000FF"/>
                </a:solidFill>
                <a:latin typeface="+mn-lt"/>
              </a:rPr>
              <a:t>8px</a:t>
            </a:r>
            <a:r>
              <a:rPr lang="en-US" altLang="ko-KR" sz="1200" dirty="0">
                <a:solidFill>
                  <a:schemeClr val="dk1"/>
                </a:solidFill>
                <a:latin typeface="+mn-lt"/>
              </a:rPr>
              <a:t>; </a:t>
            </a:r>
            <a:r>
              <a:rPr lang="en-US" altLang="ko-KR" sz="1200" dirty="0">
                <a:solidFill>
                  <a:srgbClr val="FF0000"/>
                </a:solidFill>
                <a:latin typeface="+mn-lt"/>
              </a:rPr>
              <a:t>text-align: </a:t>
            </a:r>
            <a:r>
              <a:rPr lang="en-US" altLang="ko-KR" sz="1200" dirty="0">
                <a:solidFill>
                  <a:srgbClr val="0000FF"/>
                </a:solidFill>
                <a:latin typeface="+mn-lt"/>
              </a:rPr>
              <a:t>left</a:t>
            </a:r>
            <a:r>
              <a:rPr lang="en-US" altLang="ko-KR" sz="1200" dirty="0">
                <a:solidFill>
                  <a:schemeClr val="dk1"/>
                </a:solidFill>
                <a:latin typeface="+mn-lt"/>
              </a:rPr>
              <a:t>; </a:t>
            </a:r>
            <a:r>
              <a:rPr lang="en-US" altLang="ko-KR" sz="1200" dirty="0">
                <a:solidFill>
                  <a:srgbClr val="FF0000"/>
                </a:solidFill>
                <a:latin typeface="+mn-lt"/>
              </a:rPr>
              <a:t>border-bottom:</a:t>
            </a:r>
            <a:r>
              <a:rPr lang="en-US" altLang="ko-KR" sz="1200" dirty="0">
                <a:solidFill>
                  <a:schemeClr val="dk1"/>
                </a:solidFill>
                <a:latin typeface="+mn-lt"/>
              </a:rPr>
              <a:t> </a:t>
            </a:r>
            <a:r>
              <a:rPr lang="en-US" altLang="ko-KR" sz="1200" dirty="0">
                <a:solidFill>
                  <a:srgbClr val="0000FF"/>
                </a:solidFill>
                <a:latin typeface="+mn-lt"/>
              </a:rPr>
              <a:t>1px solid #</a:t>
            </a:r>
            <a:r>
              <a:rPr lang="en-US" altLang="ko-KR" sz="1200" dirty="0" err="1">
                <a:solidFill>
                  <a:srgbClr val="0000FF"/>
                </a:solidFill>
                <a:latin typeface="+mn-lt"/>
              </a:rPr>
              <a:t>ddd</a:t>
            </a:r>
            <a:r>
              <a:rPr lang="en-US" altLang="ko-KR" sz="1200" dirty="0">
                <a:solidFill>
                  <a:schemeClr val="dk1"/>
                </a:solidFill>
                <a:latin typeface="+mn-lt"/>
              </a:rPr>
              <a:t>; }</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&lt;/style&gt;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&lt;/head&gt;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&lt;body&gt;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&lt;table&gt;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a:t>
            </a:r>
            <a:r>
              <a:rPr lang="en-US" altLang="ko-KR" sz="1200" dirty="0" err="1">
                <a:solidFill>
                  <a:schemeClr val="dk1"/>
                </a:solidFill>
                <a:latin typeface="+mn-lt"/>
              </a:rPr>
              <a:t>tr</a:t>
            </a:r>
            <a:r>
              <a:rPr lang="en-US" altLang="ko-KR" sz="1200" dirty="0">
                <a:solidFill>
                  <a:schemeClr val="dk1"/>
                </a:solidFill>
                <a:latin typeface="+mn-lt"/>
              </a:rPr>
              <a:t>&gt;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a:t>
            </a:r>
            <a:r>
              <a:rPr lang="en-US" altLang="ko-KR" sz="1200" dirty="0" err="1">
                <a:solidFill>
                  <a:schemeClr val="dk1"/>
                </a:solidFill>
                <a:latin typeface="+mn-lt"/>
              </a:rPr>
              <a:t>th</a:t>
            </a:r>
            <a:r>
              <a:rPr lang="en-US" altLang="ko-KR" sz="1200" dirty="0">
                <a:solidFill>
                  <a:schemeClr val="dk1"/>
                </a:solidFill>
                <a:latin typeface="+mn-lt"/>
              </a:rPr>
              <a:t>&gt; name &lt;/</a:t>
            </a:r>
            <a:r>
              <a:rPr lang="en-US" altLang="ko-KR" sz="1200" dirty="0" err="1">
                <a:solidFill>
                  <a:schemeClr val="dk1"/>
                </a:solidFill>
                <a:latin typeface="+mn-lt"/>
              </a:rPr>
              <a:t>th</a:t>
            </a:r>
            <a:r>
              <a:rPr lang="en-US" altLang="ko-KR" sz="1200" dirty="0">
                <a:solidFill>
                  <a:schemeClr val="dk1"/>
                </a:solidFill>
                <a:latin typeface="+mn-lt"/>
              </a:rPr>
              <a:t>&gt;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a:t>
            </a:r>
            <a:r>
              <a:rPr lang="en-US" altLang="ko-KR" sz="1200" dirty="0" err="1">
                <a:solidFill>
                  <a:schemeClr val="dk1"/>
                </a:solidFill>
                <a:latin typeface="+mn-lt"/>
              </a:rPr>
              <a:t>th</a:t>
            </a:r>
            <a:r>
              <a:rPr lang="en-US" altLang="ko-KR" sz="1200" dirty="0">
                <a:solidFill>
                  <a:schemeClr val="dk1"/>
                </a:solidFill>
                <a:latin typeface="+mn-lt"/>
              </a:rPr>
              <a:t>&gt; email &lt;/</a:t>
            </a:r>
            <a:r>
              <a:rPr lang="en-US" altLang="ko-KR" sz="1200" dirty="0" err="1">
                <a:solidFill>
                  <a:schemeClr val="dk1"/>
                </a:solidFill>
                <a:latin typeface="+mn-lt"/>
              </a:rPr>
              <a:t>th</a:t>
            </a:r>
            <a:r>
              <a:rPr lang="en-US" altLang="ko-KR" sz="1200" dirty="0">
                <a:solidFill>
                  <a:schemeClr val="dk1"/>
                </a:solidFill>
                <a:latin typeface="+mn-lt"/>
              </a:rPr>
              <a:t>&gt;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a:t>
            </a:r>
            <a:r>
              <a:rPr lang="en-US" altLang="ko-KR" sz="1200" dirty="0" err="1">
                <a:solidFill>
                  <a:schemeClr val="dk1"/>
                </a:solidFill>
                <a:latin typeface="+mn-lt"/>
              </a:rPr>
              <a:t>tr</a:t>
            </a:r>
            <a:r>
              <a:rPr lang="en-US" altLang="ko-KR" sz="1200" dirty="0">
                <a:solidFill>
                  <a:schemeClr val="dk1"/>
                </a:solidFill>
                <a:latin typeface="+mn-lt"/>
              </a:rPr>
              <a:t>&gt;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a:t>
            </a:r>
            <a:r>
              <a:rPr lang="en-US" altLang="ko-KR" sz="1200" dirty="0" err="1">
                <a:solidFill>
                  <a:schemeClr val="dk1"/>
                </a:solidFill>
                <a:latin typeface="+mn-lt"/>
              </a:rPr>
              <a:t>tr</a:t>
            </a:r>
            <a:r>
              <a:rPr lang="en-US" altLang="ko-KR" sz="1200" dirty="0">
                <a:solidFill>
                  <a:schemeClr val="dk1"/>
                </a:solidFill>
                <a:latin typeface="+mn-lt"/>
              </a:rPr>
              <a:t>&gt;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&lt;td&gt; Mark Twain &lt;/td&gt;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&lt;td&gt; mark@google.com &lt;/td&gt;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a:t>
            </a:r>
            <a:r>
              <a:rPr lang="en-US" altLang="ko-KR" sz="1200" dirty="0" err="1">
                <a:solidFill>
                  <a:schemeClr val="dk1"/>
                </a:solidFill>
                <a:latin typeface="+mn-lt"/>
              </a:rPr>
              <a:t>tr</a:t>
            </a:r>
            <a:r>
              <a:rPr lang="en-US" altLang="ko-KR" sz="1200" dirty="0">
                <a:solidFill>
                  <a:schemeClr val="dk1"/>
                </a:solidFill>
                <a:latin typeface="+mn-lt"/>
              </a:rPr>
              <a:t>&gt;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a:t>
            </a:r>
            <a:r>
              <a:rPr lang="en-US" altLang="ko-KR" sz="1200" dirty="0" err="1">
                <a:solidFill>
                  <a:schemeClr val="dk1"/>
                </a:solidFill>
                <a:latin typeface="+mn-lt"/>
              </a:rPr>
              <a:t>tr</a:t>
            </a:r>
            <a:r>
              <a:rPr lang="en-US" altLang="ko-KR" sz="1200" dirty="0">
                <a:solidFill>
                  <a:schemeClr val="dk1"/>
                </a:solidFill>
                <a:latin typeface="+mn-lt"/>
              </a:rPr>
              <a:t>&gt;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&lt;td&gt; Mark Young &lt;/td&gt;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&lt;td&gt; young@google.com &lt;/td&gt;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a:t>
            </a:r>
            <a:r>
              <a:rPr lang="en-US" altLang="ko-KR" sz="1200" dirty="0" err="1">
                <a:solidFill>
                  <a:schemeClr val="dk1"/>
                </a:solidFill>
                <a:latin typeface="+mn-lt"/>
              </a:rPr>
              <a:t>tr</a:t>
            </a:r>
            <a:r>
              <a:rPr lang="en-US" altLang="ko-KR" sz="1200" dirty="0">
                <a:solidFill>
                  <a:schemeClr val="dk1"/>
                </a:solidFill>
                <a:latin typeface="+mn-lt"/>
              </a:rPr>
              <a:t>&gt;     </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&lt;/table&gt;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&lt;/body&gt;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&lt;/html&gt;</a:t>
            </a:r>
          </a:p>
        </p:txBody>
      </p:sp>
      <p:pic>
        <p:nvPicPr>
          <p:cNvPr id="5" name="그림 4"/>
          <p:cNvPicPr>
            <a:picLocks noChangeAspect="1"/>
          </p:cNvPicPr>
          <p:nvPr/>
        </p:nvPicPr>
        <p:blipFill>
          <a:blip r:embed="rId2"/>
          <a:stretch>
            <a:fillRect/>
          </a:stretch>
        </p:blipFill>
        <p:spPr>
          <a:xfrm>
            <a:off x="4355976" y="2636912"/>
            <a:ext cx="4248472" cy="3648688"/>
          </a:xfrm>
          <a:prstGeom prst="rect">
            <a:avLst/>
          </a:prstGeom>
        </p:spPr>
      </p:pic>
    </p:spTree>
    <p:extLst>
      <p:ext uri="{BB962C8B-B14F-4D97-AF65-F5344CB8AC3E}">
        <p14:creationId xmlns:p14="http://schemas.microsoft.com/office/powerpoint/2010/main" val="1407362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 Basics</a:t>
            </a:r>
            <a:endParaRPr lang="ko-KR" altLang="en-US" dirty="0"/>
          </a:p>
        </p:txBody>
      </p:sp>
      <p:sp>
        <p:nvSpPr>
          <p:cNvPr id="3" name="내용 개체 틀 2"/>
          <p:cNvSpPr>
            <a:spLocks noGrp="1"/>
          </p:cNvSpPr>
          <p:nvPr>
            <p:ph idx="1"/>
          </p:nvPr>
        </p:nvSpPr>
        <p:spPr/>
        <p:txBody>
          <a:bodyPr/>
          <a:lstStyle/>
          <a:p>
            <a:r>
              <a:rPr lang="en-US" altLang="ko-KR" dirty="0"/>
              <a:t>What is CSS? </a:t>
            </a:r>
          </a:p>
          <a:p>
            <a:pPr lvl="1"/>
            <a:r>
              <a:rPr lang="en-US" altLang="ko-KR" dirty="0"/>
              <a:t>If there is no CSS then:</a:t>
            </a:r>
            <a:endParaRPr lang="ko-KR" altLang="en-US" dirty="0"/>
          </a:p>
          <a:p>
            <a:endParaRPr lang="ko-KR" altLang="en-US" dirty="0"/>
          </a:p>
        </p:txBody>
      </p:sp>
      <p:pic>
        <p:nvPicPr>
          <p:cNvPr id="6" name="그림 5"/>
          <p:cNvPicPr>
            <a:picLocks noChangeAspect="1"/>
          </p:cNvPicPr>
          <p:nvPr/>
        </p:nvPicPr>
        <p:blipFill>
          <a:blip r:embed="rId3"/>
          <a:stretch>
            <a:fillRect/>
          </a:stretch>
        </p:blipFill>
        <p:spPr>
          <a:xfrm>
            <a:off x="519112" y="2276872"/>
            <a:ext cx="8105775" cy="2819400"/>
          </a:xfrm>
          <a:prstGeom prst="rect">
            <a:avLst/>
          </a:prstGeom>
        </p:spPr>
      </p:pic>
    </p:spTree>
    <p:extLst>
      <p:ext uri="{BB962C8B-B14F-4D97-AF65-F5344CB8AC3E}">
        <p14:creationId xmlns:p14="http://schemas.microsoft.com/office/powerpoint/2010/main" val="162486700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a:t>
            </a:r>
            <a:r>
              <a:rPr lang="ko-KR" altLang="en-US" dirty="0"/>
              <a:t> </a:t>
            </a:r>
            <a:r>
              <a:rPr lang="en-US" altLang="ko-KR" dirty="0"/>
              <a:t>properties</a:t>
            </a:r>
            <a:endParaRPr lang="en-US" dirty="0"/>
          </a:p>
        </p:txBody>
      </p:sp>
      <p:sp>
        <p:nvSpPr>
          <p:cNvPr id="3" name="내용 개체 틀 2"/>
          <p:cNvSpPr>
            <a:spLocks noGrp="1"/>
          </p:cNvSpPr>
          <p:nvPr>
            <p:ph idx="1"/>
          </p:nvPr>
        </p:nvSpPr>
        <p:spPr/>
        <p:txBody>
          <a:bodyPr/>
          <a:lstStyle/>
          <a:p>
            <a:r>
              <a:rPr lang="en-US" altLang="ko-KR" dirty="0"/>
              <a:t>CSS Lists</a:t>
            </a:r>
          </a:p>
          <a:p>
            <a:pPr lvl="1"/>
            <a:r>
              <a:rPr lang="en-US" dirty="0"/>
              <a:t>The CSS list properties allow you to:</a:t>
            </a:r>
          </a:p>
          <a:p>
            <a:pPr lvl="2"/>
            <a:r>
              <a:rPr lang="en-US" dirty="0"/>
              <a:t>Set different list item markers for ordered lists</a:t>
            </a:r>
          </a:p>
          <a:p>
            <a:pPr lvl="2"/>
            <a:r>
              <a:rPr lang="en-US" dirty="0"/>
              <a:t>Set different list item markers for unordered lists</a:t>
            </a:r>
          </a:p>
          <a:p>
            <a:pPr lvl="2"/>
            <a:r>
              <a:rPr lang="en-US" dirty="0"/>
              <a:t>Set an image as the list item marker</a:t>
            </a:r>
          </a:p>
          <a:p>
            <a:pPr lvl="2"/>
            <a:r>
              <a:rPr lang="en-US" dirty="0"/>
              <a:t>Add background colors to lists and list items</a:t>
            </a:r>
          </a:p>
          <a:p>
            <a:pPr lvl="2"/>
            <a:endParaRPr lang="en-US" dirty="0"/>
          </a:p>
          <a:p>
            <a:pPr lvl="2"/>
            <a:endParaRPr lang="en-US" dirty="0"/>
          </a:p>
          <a:p>
            <a:pPr lvl="1"/>
            <a:endParaRPr lang="en-US" dirty="0"/>
          </a:p>
        </p:txBody>
      </p:sp>
      <p:pic>
        <p:nvPicPr>
          <p:cNvPr id="4" name="그림 3"/>
          <p:cNvPicPr>
            <a:picLocks noChangeAspect="1"/>
          </p:cNvPicPr>
          <p:nvPr/>
        </p:nvPicPr>
        <p:blipFill>
          <a:blip r:embed="rId2"/>
          <a:stretch>
            <a:fillRect/>
          </a:stretch>
        </p:blipFill>
        <p:spPr>
          <a:xfrm>
            <a:off x="1762125" y="4005064"/>
            <a:ext cx="5619750" cy="26003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1007131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a:t>
            </a:r>
            <a:r>
              <a:rPr lang="ko-KR" altLang="en-US" dirty="0"/>
              <a:t> </a:t>
            </a:r>
            <a:r>
              <a:rPr lang="en-US" altLang="ko-KR" dirty="0"/>
              <a:t>properties</a:t>
            </a:r>
            <a:endParaRPr lang="en-US" dirty="0"/>
          </a:p>
        </p:txBody>
      </p:sp>
      <p:sp>
        <p:nvSpPr>
          <p:cNvPr id="3" name="내용 개체 틀 2"/>
          <p:cNvSpPr>
            <a:spLocks noGrp="1"/>
          </p:cNvSpPr>
          <p:nvPr>
            <p:ph idx="1"/>
          </p:nvPr>
        </p:nvSpPr>
        <p:spPr>
          <a:xfrm>
            <a:off x="457200" y="1196752"/>
            <a:ext cx="8229600" cy="5616624"/>
          </a:xfrm>
        </p:spPr>
        <p:txBody>
          <a:bodyPr>
            <a:normAutofit lnSpcReduction="10000"/>
          </a:bodyPr>
          <a:lstStyle/>
          <a:p>
            <a:r>
              <a:rPr lang="en-US" altLang="ko-KR" dirty="0"/>
              <a:t>CSS Lists</a:t>
            </a:r>
          </a:p>
          <a:p>
            <a:pPr lvl="1"/>
            <a:r>
              <a:rPr lang="en-US" altLang="ko-KR" dirty="0"/>
              <a:t>The </a:t>
            </a:r>
            <a:r>
              <a:rPr lang="en-US" altLang="ko-KR" b="1" dirty="0"/>
              <a:t>list-style-type</a:t>
            </a:r>
            <a:r>
              <a:rPr lang="en-US" altLang="ko-KR" dirty="0"/>
              <a:t> property specifies the type of list item marker</a:t>
            </a:r>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r>
              <a:rPr lang="en-US" altLang="ko-KR" dirty="0"/>
              <a:t>The </a:t>
            </a:r>
            <a:r>
              <a:rPr lang="en-US" altLang="ko-KR" dirty="0" err="1"/>
              <a:t>list-style-type:none</a:t>
            </a:r>
            <a:r>
              <a:rPr lang="en-US" altLang="ko-KR" dirty="0"/>
              <a:t> -&gt; li</a:t>
            </a:r>
            <a:r>
              <a:rPr lang="ko-KR" altLang="en-US" dirty="0"/>
              <a:t> 앞에 마크나 </a:t>
            </a:r>
            <a:r>
              <a:rPr lang="ko-KR" altLang="en-US" dirty="0" err="1"/>
              <a:t>불릿을</a:t>
            </a:r>
            <a:r>
              <a:rPr lang="ko-KR" altLang="en-US" dirty="0"/>
              <a:t> </a:t>
            </a:r>
            <a:r>
              <a:rPr lang="ko-KR" altLang="en-US" dirty="0" err="1"/>
              <a:t>없애는것</a:t>
            </a:r>
            <a:endParaRPr lang="en-US" dirty="0"/>
          </a:p>
        </p:txBody>
      </p:sp>
      <p:sp>
        <p:nvSpPr>
          <p:cNvPr id="4" name="내용 개체 틀 2"/>
          <p:cNvSpPr txBox="1">
            <a:spLocks/>
          </p:cNvSpPr>
          <p:nvPr/>
        </p:nvSpPr>
        <p:spPr bwMode="auto">
          <a:xfrm>
            <a:off x="1043608" y="2132856"/>
            <a:ext cx="7344816" cy="3672408"/>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fontAlgn="base" latinLnBrk="1">
              <a:spcBef>
                <a:spcPct val="20000"/>
              </a:spcBef>
              <a:spcAft>
                <a:spcPct val="0"/>
              </a:spcAft>
              <a:buClr>
                <a:schemeClr val="folHlink"/>
              </a:buClr>
              <a:buFont typeface="Symbol" pitchFamily="18" charset="2"/>
              <a:buChar char="·"/>
              <a:defRPr kumimoji="1" sz="2000">
                <a:solidFill>
                  <a:schemeClr val="tx1"/>
                </a:solidFill>
                <a:latin typeface="Century Schoolbook" panose="02040604050505020304" pitchFamily="18" charset="0"/>
                <a:ea typeface="+mn-ea"/>
                <a:cs typeface="+mn-cs"/>
              </a:defRPr>
            </a:lvl1pPr>
            <a:lvl2pPr marL="742950" indent="-285750" algn="l" rtl="0" fontAlgn="base" latinLnBrk="1">
              <a:spcBef>
                <a:spcPct val="20000"/>
              </a:spcBef>
              <a:spcAft>
                <a:spcPct val="0"/>
              </a:spcAft>
              <a:buClr>
                <a:schemeClr val="bg2"/>
              </a:buClr>
              <a:buFont typeface="Symbol" pitchFamily="18" charset="2"/>
              <a:buChar char="·"/>
              <a:defRPr kumimoji="1" sz="2000">
                <a:solidFill>
                  <a:schemeClr val="tx1"/>
                </a:solidFill>
                <a:latin typeface="Century Schoolbook" panose="02040604050505020304" pitchFamily="18" charset="0"/>
                <a:ea typeface="+mn-ea"/>
              </a:defRPr>
            </a:lvl2pPr>
            <a:lvl3pPr marL="1143000" indent="-228600" algn="l" rtl="0" fontAlgn="base" latinLnBrk="1">
              <a:spcBef>
                <a:spcPct val="20000"/>
              </a:spcBef>
              <a:spcAft>
                <a:spcPct val="0"/>
              </a:spcAft>
              <a:buClr>
                <a:schemeClr val="hlink"/>
              </a:buClr>
              <a:buFont typeface="Symbol" pitchFamily="18" charset="2"/>
              <a:buChar char="·"/>
              <a:defRPr kumimoji="1">
                <a:solidFill>
                  <a:schemeClr val="tx1"/>
                </a:solidFill>
                <a:latin typeface="Century Schoolbook" panose="02040604050505020304" pitchFamily="18" charset="0"/>
                <a:ea typeface="+mn-ea"/>
              </a:defRPr>
            </a:lvl3pPr>
            <a:lvl4pPr marL="1600200" indent="-228600" algn="l" rtl="0" fontAlgn="base" latinLnBrk="1">
              <a:spcBef>
                <a:spcPct val="20000"/>
              </a:spcBef>
              <a:spcAft>
                <a:spcPct val="0"/>
              </a:spcAft>
              <a:buClr>
                <a:schemeClr val="hlink"/>
              </a:buClr>
              <a:buFont typeface="Symbol" pitchFamily="18" charset="2"/>
              <a:buChar char="·"/>
              <a:defRPr kumimoji="1" sz="1600">
                <a:solidFill>
                  <a:schemeClr val="tx1"/>
                </a:solidFill>
                <a:latin typeface="Century Schoolbook" panose="02040604050505020304" pitchFamily="18" charset="0"/>
                <a:ea typeface="+mn-ea"/>
              </a:defRPr>
            </a:lvl4pPr>
            <a:lvl5pPr marL="20574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Century Schoolbook" panose="02040604050505020304" pitchFamily="18" charset="0"/>
                <a:ea typeface="+mn-ea"/>
              </a:defRPr>
            </a:lvl5pPr>
            <a:lvl6pPr marL="25146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6pPr>
            <a:lvl7pPr marL="29718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7pPr>
            <a:lvl8pPr marL="34290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8pPr>
            <a:lvl9pPr marL="38862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9pPr>
          </a:lstStyle>
          <a:p>
            <a:pPr marL="0" indent="0">
              <a:lnSpc>
                <a:spcPct val="110000"/>
              </a:lnSpc>
              <a:spcBef>
                <a:spcPts val="0"/>
              </a:spcBef>
              <a:spcAft>
                <a:spcPts val="0"/>
              </a:spcAft>
              <a:buNone/>
              <a:tabLst>
                <a:tab pos="254000" algn="l"/>
                <a:tab pos="254000" algn="l"/>
              </a:tabLst>
            </a:pPr>
            <a:r>
              <a:rPr lang="en-US" altLang="ko-KR" sz="1400" dirty="0" err="1">
                <a:solidFill>
                  <a:schemeClr val="dk1"/>
                </a:solidFill>
                <a:latin typeface="+mn-lt"/>
              </a:rPr>
              <a:t>ul.a</a:t>
            </a:r>
            <a:r>
              <a:rPr lang="en-US" altLang="ko-KR" sz="1400" dirty="0">
                <a:solidFill>
                  <a:schemeClr val="dk1"/>
                </a:solidFill>
                <a:latin typeface="+mn-lt"/>
              </a:rPr>
              <a:t> {</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  </a:t>
            </a:r>
            <a:r>
              <a:rPr lang="en-US" altLang="ko-KR" sz="1400" dirty="0">
                <a:solidFill>
                  <a:srgbClr val="FF0000"/>
                </a:solidFill>
                <a:latin typeface="+mn-lt"/>
              </a:rPr>
              <a:t>list-style-type:</a:t>
            </a:r>
            <a:r>
              <a:rPr lang="en-US" altLang="ko-KR" sz="1400" dirty="0">
                <a:solidFill>
                  <a:schemeClr val="dk1"/>
                </a:solidFill>
                <a:latin typeface="+mn-lt"/>
              </a:rPr>
              <a:t> </a:t>
            </a:r>
            <a:r>
              <a:rPr lang="en-US" altLang="ko-KR" sz="1400" dirty="0">
                <a:solidFill>
                  <a:srgbClr val="0000FF"/>
                </a:solidFill>
                <a:latin typeface="+mn-lt"/>
              </a:rPr>
              <a:t>circle</a:t>
            </a:r>
            <a:r>
              <a:rPr lang="en-US" altLang="ko-KR" sz="1400" dirty="0">
                <a:solidFill>
                  <a:schemeClr val="dk1"/>
                </a:solidFill>
                <a:latin typeface="+mn-lt"/>
              </a:rPr>
              <a:t>;</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a:t>
            </a:r>
          </a:p>
          <a:p>
            <a:pPr marL="0" indent="0">
              <a:lnSpc>
                <a:spcPct val="110000"/>
              </a:lnSpc>
              <a:spcBef>
                <a:spcPts val="0"/>
              </a:spcBef>
              <a:spcAft>
                <a:spcPts val="0"/>
              </a:spcAft>
              <a:buNone/>
              <a:tabLst>
                <a:tab pos="254000" algn="l"/>
                <a:tab pos="254000" algn="l"/>
              </a:tabLst>
            </a:pPr>
            <a:endParaRPr lang="en-US" altLang="ko-KR" sz="1400" dirty="0">
              <a:solidFill>
                <a:schemeClr val="dk1"/>
              </a:solidFill>
              <a:latin typeface="+mn-lt"/>
            </a:endParaRPr>
          </a:p>
          <a:p>
            <a:pPr marL="0" indent="0">
              <a:lnSpc>
                <a:spcPct val="110000"/>
              </a:lnSpc>
              <a:spcBef>
                <a:spcPts val="0"/>
              </a:spcBef>
              <a:spcAft>
                <a:spcPts val="0"/>
              </a:spcAft>
              <a:buNone/>
              <a:tabLst>
                <a:tab pos="254000" algn="l"/>
                <a:tab pos="254000" algn="l"/>
              </a:tabLst>
            </a:pPr>
            <a:r>
              <a:rPr lang="en-US" altLang="ko-KR" sz="1400" dirty="0" err="1">
                <a:solidFill>
                  <a:schemeClr val="dk1"/>
                </a:solidFill>
                <a:latin typeface="+mn-lt"/>
              </a:rPr>
              <a:t>ul.b</a:t>
            </a:r>
            <a:r>
              <a:rPr lang="en-US" altLang="ko-KR" sz="1400" dirty="0">
                <a:solidFill>
                  <a:schemeClr val="dk1"/>
                </a:solidFill>
                <a:latin typeface="+mn-lt"/>
              </a:rPr>
              <a:t> {</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  </a:t>
            </a:r>
            <a:r>
              <a:rPr lang="en-US" altLang="ko-KR" sz="1400" dirty="0">
                <a:solidFill>
                  <a:srgbClr val="FF0000"/>
                </a:solidFill>
                <a:latin typeface="+mn-lt"/>
              </a:rPr>
              <a:t>list-style-type:</a:t>
            </a:r>
            <a:r>
              <a:rPr lang="en-US" altLang="ko-KR" sz="1400" dirty="0">
                <a:solidFill>
                  <a:schemeClr val="dk1"/>
                </a:solidFill>
                <a:latin typeface="+mn-lt"/>
              </a:rPr>
              <a:t> </a:t>
            </a:r>
            <a:r>
              <a:rPr lang="en-US" altLang="ko-KR" sz="1400" dirty="0">
                <a:solidFill>
                  <a:srgbClr val="0000FF"/>
                </a:solidFill>
                <a:latin typeface="+mn-lt"/>
              </a:rPr>
              <a:t>square</a:t>
            </a:r>
            <a:r>
              <a:rPr lang="en-US" altLang="ko-KR" sz="1400" dirty="0">
                <a:solidFill>
                  <a:schemeClr val="dk1"/>
                </a:solidFill>
                <a:latin typeface="+mn-lt"/>
              </a:rPr>
              <a:t>;</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a:t>
            </a:r>
          </a:p>
          <a:p>
            <a:pPr marL="0" indent="0">
              <a:lnSpc>
                <a:spcPct val="110000"/>
              </a:lnSpc>
              <a:spcBef>
                <a:spcPts val="0"/>
              </a:spcBef>
              <a:spcAft>
                <a:spcPts val="0"/>
              </a:spcAft>
              <a:buNone/>
              <a:tabLst>
                <a:tab pos="254000" algn="l"/>
                <a:tab pos="254000" algn="l"/>
              </a:tabLst>
            </a:pPr>
            <a:endParaRPr lang="en-US" altLang="ko-KR" sz="1400" dirty="0">
              <a:solidFill>
                <a:schemeClr val="dk1"/>
              </a:solidFill>
              <a:latin typeface="+mn-lt"/>
            </a:endParaRPr>
          </a:p>
          <a:p>
            <a:pPr marL="0" indent="0">
              <a:lnSpc>
                <a:spcPct val="110000"/>
              </a:lnSpc>
              <a:spcBef>
                <a:spcPts val="0"/>
              </a:spcBef>
              <a:spcAft>
                <a:spcPts val="0"/>
              </a:spcAft>
              <a:buNone/>
              <a:tabLst>
                <a:tab pos="254000" algn="l"/>
                <a:tab pos="254000" algn="l"/>
              </a:tabLst>
            </a:pPr>
            <a:r>
              <a:rPr lang="en-US" altLang="ko-KR" sz="1400" dirty="0" err="1">
                <a:solidFill>
                  <a:schemeClr val="dk1"/>
                </a:solidFill>
                <a:latin typeface="+mn-lt"/>
              </a:rPr>
              <a:t>ol.c</a:t>
            </a:r>
            <a:r>
              <a:rPr lang="en-US" altLang="ko-KR" sz="1400" dirty="0">
                <a:solidFill>
                  <a:schemeClr val="dk1"/>
                </a:solidFill>
                <a:latin typeface="+mn-lt"/>
              </a:rPr>
              <a:t> {</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  </a:t>
            </a:r>
            <a:r>
              <a:rPr lang="en-US" altLang="ko-KR" sz="1400" dirty="0">
                <a:solidFill>
                  <a:srgbClr val="FF0000"/>
                </a:solidFill>
                <a:latin typeface="+mn-lt"/>
              </a:rPr>
              <a:t>list-style-type: </a:t>
            </a:r>
            <a:r>
              <a:rPr lang="en-US" altLang="ko-KR" sz="1400" dirty="0">
                <a:solidFill>
                  <a:srgbClr val="0000FF"/>
                </a:solidFill>
                <a:latin typeface="+mn-lt"/>
              </a:rPr>
              <a:t>upper-roman</a:t>
            </a:r>
            <a:r>
              <a:rPr lang="en-US" altLang="ko-KR" sz="1400" dirty="0">
                <a:solidFill>
                  <a:schemeClr val="dk1"/>
                </a:solidFill>
                <a:latin typeface="+mn-lt"/>
              </a:rPr>
              <a:t>;</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a:t>
            </a:r>
          </a:p>
          <a:p>
            <a:pPr marL="0" indent="0">
              <a:lnSpc>
                <a:spcPct val="110000"/>
              </a:lnSpc>
              <a:spcBef>
                <a:spcPts val="0"/>
              </a:spcBef>
              <a:spcAft>
                <a:spcPts val="0"/>
              </a:spcAft>
              <a:buNone/>
              <a:tabLst>
                <a:tab pos="254000" algn="l"/>
                <a:tab pos="254000" algn="l"/>
              </a:tabLst>
            </a:pPr>
            <a:endParaRPr lang="en-US" altLang="ko-KR" sz="1400" dirty="0">
              <a:solidFill>
                <a:schemeClr val="dk1"/>
              </a:solidFill>
              <a:latin typeface="+mn-lt"/>
            </a:endParaRPr>
          </a:p>
          <a:p>
            <a:pPr marL="0" indent="0">
              <a:lnSpc>
                <a:spcPct val="110000"/>
              </a:lnSpc>
              <a:spcBef>
                <a:spcPts val="0"/>
              </a:spcBef>
              <a:spcAft>
                <a:spcPts val="0"/>
              </a:spcAft>
              <a:buNone/>
              <a:tabLst>
                <a:tab pos="254000" algn="l"/>
                <a:tab pos="254000" algn="l"/>
              </a:tabLst>
            </a:pPr>
            <a:r>
              <a:rPr lang="en-US" altLang="ko-KR" sz="1400" dirty="0" err="1">
                <a:solidFill>
                  <a:schemeClr val="dk1"/>
                </a:solidFill>
                <a:latin typeface="+mn-lt"/>
              </a:rPr>
              <a:t>ol.d</a:t>
            </a:r>
            <a:r>
              <a:rPr lang="en-US" altLang="ko-KR" sz="1400" dirty="0">
                <a:solidFill>
                  <a:schemeClr val="dk1"/>
                </a:solidFill>
                <a:latin typeface="+mn-lt"/>
              </a:rPr>
              <a:t> {</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  </a:t>
            </a:r>
            <a:r>
              <a:rPr lang="en-US" altLang="ko-KR" sz="1400" dirty="0">
                <a:solidFill>
                  <a:srgbClr val="FF0000"/>
                </a:solidFill>
                <a:latin typeface="+mn-lt"/>
              </a:rPr>
              <a:t>list-style-type: </a:t>
            </a:r>
            <a:r>
              <a:rPr lang="en-US" altLang="ko-KR" sz="1400" dirty="0">
                <a:solidFill>
                  <a:srgbClr val="0000FF"/>
                </a:solidFill>
                <a:latin typeface="+mn-lt"/>
              </a:rPr>
              <a:t>lower-alpha</a:t>
            </a:r>
            <a:r>
              <a:rPr lang="en-US" altLang="ko-KR" sz="1400" dirty="0">
                <a:solidFill>
                  <a:schemeClr val="dk1"/>
                </a:solidFill>
                <a:latin typeface="+mn-lt"/>
              </a:rPr>
              <a:t>;</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a:t>
            </a:r>
          </a:p>
        </p:txBody>
      </p:sp>
      <p:pic>
        <p:nvPicPr>
          <p:cNvPr id="6" name="그림 5"/>
          <p:cNvPicPr>
            <a:picLocks noChangeAspect="1"/>
          </p:cNvPicPr>
          <p:nvPr/>
        </p:nvPicPr>
        <p:blipFill>
          <a:blip r:embed="rId2"/>
          <a:stretch>
            <a:fillRect/>
          </a:stretch>
        </p:blipFill>
        <p:spPr>
          <a:xfrm>
            <a:off x="4211960" y="2276872"/>
            <a:ext cx="4054713" cy="3460180"/>
          </a:xfrm>
          <a:prstGeom prst="rect">
            <a:avLst/>
          </a:prstGeom>
        </p:spPr>
      </p:pic>
    </p:spTree>
    <p:extLst>
      <p:ext uri="{BB962C8B-B14F-4D97-AF65-F5344CB8AC3E}">
        <p14:creationId xmlns:p14="http://schemas.microsoft.com/office/powerpoint/2010/main" val="13252587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a:t>
            </a:r>
            <a:r>
              <a:rPr lang="ko-KR" altLang="en-US" dirty="0"/>
              <a:t> </a:t>
            </a:r>
            <a:r>
              <a:rPr lang="en-US" altLang="ko-KR" dirty="0"/>
              <a:t>properties</a:t>
            </a:r>
            <a:endParaRPr lang="en-US" dirty="0"/>
          </a:p>
        </p:txBody>
      </p:sp>
      <p:sp>
        <p:nvSpPr>
          <p:cNvPr id="3" name="내용 개체 틀 2"/>
          <p:cNvSpPr>
            <a:spLocks noGrp="1"/>
          </p:cNvSpPr>
          <p:nvPr>
            <p:ph idx="1"/>
          </p:nvPr>
        </p:nvSpPr>
        <p:spPr>
          <a:xfrm>
            <a:off x="457200" y="1196752"/>
            <a:ext cx="8229600" cy="5616624"/>
          </a:xfrm>
        </p:spPr>
        <p:txBody>
          <a:bodyPr>
            <a:normAutofit/>
          </a:bodyPr>
          <a:lstStyle/>
          <a:p>
            <a:pPr marL="457200" lvl="1" indent="0">
              <a:buNone/>
            </a:pPr>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marL="457200" lvl="1" indent="0">
              <a:buNone/>
            </a:pPr>
            <a:endParaRPr lang="en-US" altLang="ko-KR" dirty="0"/>
          </a:p>
        </p:txBody>
      </p:sp>
      <p:sp>
        <p:nvSpPr>
          <p:cNvPr id="4" name="내용 개체 틀 2"/>
          <p:cNvSpPr txBox="1">
            <a:spLocks/>
          </p:cNvSpPr>
          <p:nvPr/>
        </p:nvSpPr>
        <p:spPr bwMode="auto">
          <a:xfrm>
            <a:off x="1043608" y="2132856"/>
            <a:ext cx="7344816" cy="4032448"/>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fontAlgn="base" latinLnBrk="1">
              <a:spcBef>
                <a:spcPct val="20000"/>
              </a:spcBef>
              <a:spcAft>
                <a:spcPct val="0"/>
              </a:spcAft>
              <a:buClr>
                <a:schemeClr val="folHlink"/>
              </a:buClr>
              <a:buFont typeface="Symbol" pitchFamily="18" charset="2"/>
              <a:buChar char="·"/>
              <a:defRPr kumimoji="1" sz="2000">
                <a:solidFill>
                  <a:schemeClr val="tx1"/>
                </a:solidFill>
                <a:latin typeface="Century Schoolbook" panose="02040604050505020304" pitchFamily="18" charset="0"/>
                <a:ea typeface="+mn-ea"/>
                <a:cs typeface="+mn-cs"/>
              </a:defRPr>
            </a:lvl1pPr>
            <a:lvl2pPr marL="742950" indent="-285750" algn="l" rtl="0" fontAlgn="base" latinLnBrk="1">
              <a:spcBef>
                <a:spcPct val="20000"/>
              </a:spcBef>
              <a:spcAft>
                <a:spcPct val="0"/>
              </a:spcAft>
              <a:buClr>
                <a:schemeClr val="bg2"/>
              </a:buClr>
              <a:buFont typeface="Symbol" pitchFamily="18" charset="2"/>
              <a:buChar char="·"/>
              <a:defRPr kumimoji="1" sz="2000">
                <a:solidFill>
                  <a:schemeClr val="tx1"/>
                </a:solidFill>
                <a:latin typeface="Century Schoolbook" panose="02040604050505020304" pitchFamily="18" charset="0"/>
                <a:ea typeface="+mn-ea"/>
              </a:defRPr>
            </a:lvl2pPr>
            <a:lvl3pPr marL="1143000" indent="-228600" algn="l" rtl="0" fontAlgn="base" latinLnBrk="1">
              <a:spcBef>
                <a:spcPct val="20000"/>
              </a:spcBef>
              <a:spcAft>
                <a:spcPct val="0"/>
              </a:spcAft>
              <a:buClr>
                <a:schemeClr val="hlink"/>
              </a:buClr>
              <a:buFont typeface="Symbol" pitchFamily="18" charset="2"/>
              <a:buChar char="·"/>
              <a:defRPr kumimoji="1">
                <a:solidFill>
                  <a:schemeClr val="tx1"/>
                </a:solidFill>
                <a:latin typeface="Century Schoolbook" panose="02040604050505020304" pitchFamily="18" charset="0"/>
                <a:ea typeface="+mn-ea"/>
              </a:defRPr>
            </a:lvl3pPr>
            <a:lvl4pPr marL="1600200" indent="-228600" algn="l" rtl="0" fontAlgn="base" latinLnBrk="1">
              <a:spcBef>
                <a:spcPct val="20000"/>
              </a:spcBef>
              <a:spcAft>
                <a:spcPct val="0"/>
              </a:spcAft>
              <a:buClr>
                <a:schemeClr val="hlink"/>
              </a:buClr>
              <a:buFont typeface="Symbol" pitchFamily="18" charset="2"/>
              <a:buChar char="·"/>
              <a:defRPr kumimoji="1" sz="1600">
                <a:solidFill>
                  <a:schemeClr val="tx1"/>
                </a:solidFill>
                <a:latin typeface="Century Schoolbook" panose="02040604050505020304" pitchFamily="18" charset="0"/>
                <a:ea typeface="+mn-ea"/>
              </a:defRPr>
            </a:lvl4pPr>
            <a:lvl5pPr marL="20574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Century Schoolbook" panose="02040604050505020304" pitchFamily="18" charset="0"/>
                <a:ea typeface="+mn-ea"/>
              </a:defRPr>
            </a:lvl5pPr>
            <a:lvl6pPr marL="25146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6pPr>
            <a:lvl7pPr marL="29718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7pPr>
            <a:lvl8pPr marL="34290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8pPr>
            <a:lvl9pPr marL="38862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9pPr>
          </a:lstStyle>
          <a:p>
            <a:pPr marL="0" indent="0">
              <a:lnSpc>
                <a:spcPct val="110000"/>
              </a:lnSpc>
              <a:spcBef>
                <a:spcPts val="0"/>
              </a:spcBef>
              <a:spcAft>
                <a:spcPts val="0"/>
              </a:spcAft>
              <a:buNone/>
              <a:tabLst>
                <a:tab pos="254000" algn="l"/>
                <a:tab pos="254000" algn="l"/>
              </a:tabLst>
            </a:pPr>
            <a:r>
              <a:rPr lang="it-IT" altLang="ko-KR" sz="1400" dirty="0">
                <a:solidFill>
                  <a:schemeClr val="dk1"/>
                </a:solidFill>
                <a:latin typeface="+mn-lt"/>
              </a:rPr>
              <a:t>&lt;body&gt;</a:t>
            </a:r>
          </a:p>
          <a:p>
            <a:pPr marL="0" indent="0">
              <a:lnSpc>
                <a:spcPct val="110000"/>
              </a:lnSpc>
              <a:spcBef>
                <a:spcPts val="0"/>
              </a:spcBef>
              <a:spcAft>
                <a:spcPts val="0"/>
              </a:spcAft>
              <a:buNone/>
              <a:tabLst>
                <a:tab pos="254000" algn="l"/>
                <a:tab pos="254000" algn="l"/>
              </a:tabLst>
            </a:pPr>
            <a:r>
              <a:rPr lang="it-IT" altLang="ko-KR" sz="1400" dirty="0">
                <a:solidFill>
                  <a:schemeClr val="dk1"/>
                </a:solidFill>
                <a:latin typeface="+mn-lt"/>
              </a:rPr>
              <a:t>    &lt;h3&gt;example of unordered lists&lt;/h3&gt;</a:t>
            </a:r>
          </a:p>
          <a:p>
            <a:pPr marL="0" indent="0">
              <a:lnSpc>
                <a:spcPct val="110000"/>
              </a:lnSpc>
              <a:spcBef>
                <a:spcPts val="0"/>
              </a:spcBef>
              <a:spcAft>
                <a:spcPts val="0"/>
              </a:spcAft>
              <a:buNone/>
              <a:tabLst>
                <a:tab pos="254000" algn="l"/>
                <a:tab pos="254000" algn="l"/>
              </a:tabLst>
            </a:pPr>
            <a:endParaRPr lang="it-IT" altLang="ko-KR" sz="1400" dirty="0">
              <a:solidFill>
                <a:schemeClr val="dk1"/>
              </a:solidFill>
              <a:latin typeface="+mn-lt"/>
            </a:endParaRPr>
          </a:p>
          <a:p>
            <a:pPr marL="0" indent="0">
              <a:lnSpc>
                <a:spcPct val="110000"/>
              </a:lnSpc>
              <a:spcBef>
                <a:spcPts val="0"/>
              </a:spcBef>
              <a:spcAft>
                <a:spcPts val="0"/>
              </a:spcAft>
              <a:buNone/>
              <a:tabLst>
                <a:tab pos="254000" algn="l"/>
                <a:tab pos="254000" algn="l"/>
              </a:tabLst>
            </a:pPr>
            <a:r>
              <a:rPr lang="it-IT" altLang="ko-KR" sz="1400" dirty="0">
                <a:solidFill>
                  <a:schemeClr val="dk1"/>
                </a:solidFill>
                <a:latin typeface="+mn-lt"/>
              </a:rPr>
              <a:t>    &lt;ul class="a"&gt;</a:t>
            </a:r>
          </a:p>
          <a:p>
            <a:pPr marL="0" indent="0">
              <a:lnSpc>
                <a:spcPct val="110000"/>
              </a:lnSpc>
              <a:spcBef>
                <a:spcPts val="0"/>
              </a:spcBef>
              <a:spcAft>
                <a:spcPts val="0"/>
              </a:spcAft>
              <a:buNone/>
              <a:tabLst>
                <a:tab pos="254000" algn="l"/>
                <a:tab pos="254000" algn="l"/>
              </a:tabLst>
            </a:pPr>
            <a:r>
              <a:rPr lang="it-IT" altLang="ko-KR" sz="1400" dirty="0">
                <a:solidFill>
                  <a:schemeClr val="dk1"/>
                </a:solidFill>
                <a:latin typeface="+mn-lt"/>
              </a:rPr>
              <a:t>        &lt;li&gt;Coffee&lt;/li&gt;</a:t>
            </a:r>
          </a:p>
          <a:p>
            <a:pPr marL="0" indent="0">
              <a:lnSpc>
                <a:spcPct val="110000"/>
              </a:lnSpc>
              <a:spcBef>
                <a:spcPts val="0"/>
              </a:spcBef>
              <a:spcAft>
                <a:spcPts val="0"/>
              </a:spcAft>
              <a:buNone/>
              <a:tabLst>
                <a:tab pos="254000" algn="l"/>
                <a:tab pos="254000" algn="l"/>
              </a:tabLst>
            </a:pPr>
            <a:r>
              <a:rPr lang="it-IT" altLang="ko-KR" sz="1400" dirty="0">
                <a:solidFill>
                  <a:schemeClr val="dk1"/>
                </a:solidFill>
                <a:latin typeface="+mn-lt"/>
              </a:rPr>
              <a:t>        &lt;li&gt;Tea&lt;/li&gt;</a:t>
            </a:r>
          </a:p>
          <a:p>
            <a:pPr marL="0" indent="0">
              <a:lnSpc>
                <a:spcPct val="110000"/>
              </a:lnSpc>
              <a:spcBef>
                <a:spcPts val="0"/>
              </a:spcBef>
              <a:spcAft>
                <a:spcPts val="0"/>
              </a:spcAft>
              <a:buNone/>
              <a:tabLst>
                <a:tab pos="254000" algn="l"/>
                <a:tab pos="254000" algn="l"/>
              </a:tabLst>
            </a:pPr>
            <a:r>
              <a:rPr lang="it-IT" altLang="ko-KR" sz="1400" dirty="0">
                <a:solidFill>
                  <a:schemeClr val="dk1"/>
                </a:solidFill>
                <a:latin typeface="+mn-lt"/>
              </a:rPr>
              <a:t>        &lt;li&gt;Coca Cola&lt;/li&gt;</a:t>
            </a:r>
          </a:p>
          <a:p>
            <a:pPr marL="0" indent="0">
              <a:lnSpc>
                <a:spcPct val="110000"/>
              </a:lnSpc>
              <a:spcBef>
                <a:spcPts val="0"/>
              </a:spcBef>
              <a:spcAft>
                <a:spcPts val="0"/>
              </a:spcAft>
              <a:buNone/>
              <a:tabLst>
                <a:tab pos="254000" algn="l"/>
                <a:tab pos="254000" algn="l"/>
              </a:tabLst>
            </a:pPr>
            <a:r>
              <a:rPr lang="it-IT" altLang="ko-KR" sz="1400" dirty="0">
                <a:solidFill>
                  <a:schemeClr val="dk1"/>
                </a:solidFill>
                <a:latin typeface="+mn-lt"/>
              </a:rPr>
              <a:t>    &lt;/ul&gt;</a:t>
            </a:r>
          </a:p>
          <a:p>
            <a:pPr marL="0" indent="0">
              <a:lnSpc>
                <a:spcPct val="110000"/>
              </a:lnSpc>
              <a:spcBef>
                <a:spcPts val="0"/>
              </a:spcBef>
              <a:spcAft>
                <a:spcPts val="0"/>
              </a:spcAft>
              <a:buNone/>
              <a:tabLst>
                <a:tab pos="254000" algn="l"/>
                <a:tab pos="254000" algn="l"/>
              </a:tabLst>
            </a:pPr>
            <a:endParaRPr lang="it-IT" altLang="ko-KR" sz="1400" dirty="0">
              <a:solidFill>
                <a:schemeClr val="dk1"/>
              </a:solidFill>
              <a:latin typeface="+mn-lt"/>
            </a:endParaRPr>
          </a:p>
          <a:p>
            <a:pPr marL="0" indent="0">
              <a:lnSpc>
                <a:spcPct val="110000"/>
              </a:lnSpc>
              <a:spcBef>
                <a:spcPts val="0"/>
              </a:spcBef>
              <a:spcAft>
                <a:spcPts val="0"/>
              </a:spcAft>
              <a:buNone/>
              <a:tabLst>
                <a:tab pos="254000" algn="l"/>
                <a:tab pos="254000" algn="l"/>
              </a:tabLst>
            </a:pPr>
            <a:r>
              <a:rPr lang="it-IT" altLang="ko-KR" sz="1400" dirty="0">
                <a:solidFill>
                  <a:schemeClr val="dk1"/>
                </a:solidFill>
                <a:latin typeface="+mn-lt"/>
              </a:rPr>
              <a:t>    &lt;ul class="b"&gt;</a:t>
            </a:r>
          </a:p>
          <a:p>
            <a:pPr marL="0" indent="0">
              <a:lnSpc>
                <a:spcPct val="110000"/>
              </a:lnSpc>
              <a:spcBef>
                <a:spcPts val="0"/>
              </a:spcBef>
              <a:spcAft>
                <a:spcPts val="0"/>
              </a:spcAft>
              <a:buNone/>
              <a:tabLst>
                <a:tab pos="254000" algn="l"/>
                <a:tab pos="254000" algn="l"/>
              </a:tabLst>
            </a:pPr>
            <a:r>
              <a:rPr lang="it-IT" altLang="ko-KR" sz="1400" dirty="0">
                <a:solidFill>
                  <a:schemeClr val="dk1"/>
                </a:solidFill>
                <a:latin typeface="+mn-lt"/>
              </a:rPr>
              <a:t>        &lt;li&gt;Coffee&lt;/li&gt;</a:t>
            </a:r>
          </a:p>
          <a:p>
            <a:pPr marL="0" indent="0">
              <a:lnSpc>
                <a:spcPct val="110000"/>
              </a:lnSpc>
              <a:spcBef>
                <a:spcPts val="0"/>
              </a:spcBef>
              <a:spcAft>
                <a:spcPts val="0"/>
              </a:spcAft>
              <a:buNone/>
              <a:tabLst>
                <a:tab pos="254000" algn="l"/>
                <a:tab pos="254000" algn="l"/>
              </a:tabLst>
            </a:pPr>
            <a:r>
              <a:rPr lang="it-IT" altLang="ko-KR" sz="1400" dirty="0">
                <a:solidFill>
                  <a:schemeClr val="dk1"/>
                </a:solidFill>
                <a:latin typeface="+mn-lt"/>
              </a:rPr>
              <a:t>        &lt;li&gt;Tea&lt;/li&gt;</a:t>
            </a:r>
          </a:p>
          <a:p>
            <a:pPr marL="0" indent="0">
              <a:lnSpc>
                <a:spcPct val="110000"/>
              </a:lnSpc>
              <a:spcBef>
                <a:spcPts val="0"/>
              </a:spcBef>
              <a:spcAft>
                <a:spcPts val="0"/>
              </a:spcAft>
              <a:buNone/>
              <a:tabLst>
                <a:tab pos="254000" algn="l"/>
                <a:tab pos="254000" algn="l"/>
              </a:tabLst>
            </a:pPr>
            <a:r>
              <a:rPr lang="it-IT" altLang="ko-KR" sz="1400" dirty="0">
                <a:solidFill>
                  <a:schemeClr val="dk1"/>
                </a:solidFill>
                <a:latin typeface="+mn-lt"/>
              </a:rPr>
              <a:t>        &lt;li&gt;Coca Cola&lt;/li&gt;</a:t>
            </a:r>
          </a:p>
          <a:p>
            <a:pPr marL="0" indent="0">
              <a:lnSpc>
                <a:spcPct val="110000"/>
              </a:lnSpc>
              <a:spcBef>
                <a:spcPts val="0"/>
              </a:spcBef>
              <a:spcAft>
                <a:spcPts val="0"/>
              </a:spcAft>
              <a:buNone/>
              <a:tabLst>
                <a:tab pos="254000" algn="l"/>
                <a:tab pos="254000" algn="l"/>
              </a:tabLst>
            </a:pPr>
            <a:r>
              <a:rPr lang="it-IT" altLang="ko-KR" sz="1400" dirty="0">
                <a:solidFill>
                  <a:schemeClr val="dk1"/>
                </a:solidFill>
                <a:latin typeface="+mn-lt"/>
              </a:rPr>
              <a:t>    &lt;/ul&gt;</a:t>
            </a:r>
          </a:p>
          <a:p>
            <a:pPr marL="0" indent="0">
              <a:lnSpc>
                <a:spcPct val="110000"/>
              </a:lnSpc>
              <a:spcBef>
                <a:spcPts val="0"/>
              </a:spcBef>
              <a:spcAft>
                <a:spcPts val="0"/>
              </a:spcAft>
              <a:buNone/>
              <a:tabLst>
                <a:tab pos="254000" algn="l"/>
                <a:tab pos="254000" algn="l"/>
              </a:tabLst>
            </a:pPr>
            <a:r>
              <a:rPr lang="it-IT" altLang="ko-KR" sz="1400" dirty="0">
                <a:solidFill>
                  <a:schemeClr val="dk1"/>
                </a:solidFill>
                <a:latin typeface="+mn-lt"/>
              </a:rPr>
              <a:t>........</a:t>
            </a:r>
          </a:p>
          <a:p>
            <a:pPr marL="0" indent="0">
              <a:lnSpc>
                <a:spcPct val="110000"/>
              </a:lnSpc>
              <a:spcBef>
                <a:spcPts val="0"/>
              </a:spcBef>
              <a:spcAft>
                <a:spcPts val="0"/>
              </a:spcAft>
              <a:buNone/>
              <a:tabLst>
                <a:tab pos="254000" algn="l"/>
                <a:tab pos="254000" algn="l"/>
              </a:tabLst>
            </a:pPr>
            <a:r>
              <a:rPr lang="it-IT" altLang="ko-KR" sz="1400" dirty="0">
                <a:solidFill>
                  <a:schemeClr val="dk1"/>
                </a:solidFill>
                <a:latin typeface="+mn-lt"/>
              </a:rPr>
              <a:t>&lt;/body&gt;</a:t>
            </a:r>
          </a:p>
          <a:p>
            <a:pPr marL="0" indent="0">
              <a:lnSpc>
                <a:spcPct val="110000"/>
              </a:lnSpc>
              <a:spcBef>
                <a:spcPts val="0"/>
              </a:spcBef>
              <a:spcAft>
                <a:spcPts val="0"/>
              </a:spcAft>
              <a:buNone/>
              <a:tabLst>
                <a:tab pos="254000" algn="l"/>
                <a:tab pos="254000" algn="l"/>
              </a:tabLst>
            </a:pPr>
            <a:r>
              <a:rPr lang="it-IT" altLang="ko-KR" sz="1400" dirty="0">
                <a:solidFill>
                  <a:schemeClr val="dk1"/>
                </a:solidFill>
                <a:latin typeface="+mn-lt"/>
              </a:rPr>
              <a:t>&lt;/html&gt;</a:t>
            </a:r>
            <a:endParaRPr lang="en-US" altLang="ko-KR" sz="1400" dirty="0">
              <a:solidFill>
                <a:schemeClr val="dk1"/>
              </a:solidFill>
              <a:latin typeface="+mn-lt"/>
            </a:endParaRPr>
          </a:p>
        </p:txBody>
      </p:sp>
    </p:spTree>
    <p:extLst>
      <p:ext uri="{BB962C8B-B14F-4D97-AF65-F5344CB8AC3E}">
        <p14:creationId xmlns:p14="http://schemas.microsoft.com/office/powerpoint/2010/main" val="169112457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dirty="0"/>
              <a:t>CSS Selectors</a:t>
            </a:r>
          </a:p>
        </p:txBody>
      </p:sp>
      <p:pic>
        <p:nvPicPr>
          <p:cNvPr id="4" name="그림 3">
            <a:extLst>
              <a:ext uri="{FF2B5EF4-FFF2-40B4-BE49-F238E27FC236}">
                <a16:creationId xmlns:a16="http://schemas.microsoft.com/office/drawing/2014/main" id="{929EDD87-5C97-49E8-940F-F4AC1380D8DA}"/>
              </a:ext>
            </a:extLst>
          </p:cNvPr>
          <p:cNvPicPr>
            <a:picLocks noChangeAspect="1"/>
          </p:cNvPicPr>
          <p:nvPr/>
        </p:nvPicPr>
        <p:blipFill>
          <a:blip r:embed="rId2"/>
          <a:stretch>
            <a:fillRect/>
          </a:stretch>
        </p:blipFill>
        <p:spPr>
          <a:xfrm>
            <a:off x="660367" y="2277811"/>
            <a:ext cx="7823265" cy="4319541"/>
          </a:xfrm>
          <a:prstGeom prst="rect">
            <a:avLst/>
          </a:prstGeom>
        </p:spPr>
      </p:pic>
      <p:sp>
        <p:nvSpPr>
          <p:cNvPr id="5" name="내용 개체 틀 2"/>
          <p:cNvSpPr>
            <a:spLocks noGrp="1"/>
          </p:cNvSpPr>
          <p:nvPr>
            <p:ph idx="1"/>
          </p:nvPr>
        </p:nvSpPr>
        <p:spPr>
          <a:xfrm>
            <a:off x="457200" y="1196752"/>
            <a:ext cx="8229600" cy="5328592"/>
          </a:xfrm>
        </p:spPr>
        <p:txBody>
          <a:bodyPr/>
          <a:lstStyle/>
          <a:p>
            <a:r>
              <a:rPr lang="en-US" dirty="0"/>
              <a:t>Practice 1</a:t>
            </a:r>
          </a:p>
          <a:p>
            <a:pPr lvl="1"/>
            <a:r>
              <a:rPr lang="en-US" altLang="ko-KR" dirty="0"/>
              <a:t>How to use various selectors (universal and type selectors)</a:t>
            </a:r>
            <a:endParaRPr lang="en-US" dirty="0"/>
          </a:p>
        </p:txBody>
      </p:sp>
      <p:sp>
        <p:nvSpPr>
          <p:cNvPr id="6" name="직사각형 5">
            <a:extLst>
              <a:ext uri="{FF2B5EF4-FFF2-40B4-BE49-F238E27FC236}">
                <a16:creationId xmlns:a16="http://schemas.microsoft.com/office/drawing/2014/main" id="{C53C509D-9F16-4D6D-8786-665FCFAC0710}"/>
              </a:ext>
            </a:extLst>
          </p:cNvPr>
          <p:cNvSpPr/>
          <p:nvPr/>
        </p:nvSpPr>
        <p:spPr>
          <a:xfrm>
            <a:off x="6316206" y="3212976"/>
            <a:ext cx="1627369" cy="307777"/>
          </a:xfrm>
          <a:prstGeom prst="rect">
            <a:avLst/>
          </a:prstGeom>
        </p:spPr>
        <p:txBody>
          <a:bodyPr wrap="none">
            <a:spAutoFit/>
          </a:bodyPr>
          <a:lstStyle/>
          <a:p>
            <a:r>
              <a:rPr lang="en-US" altLang="ko-KR" b="1" dirty="0">
                <a:solidFill>
                  <a:schemeClr val="tx1"/>
                </a:solidFill>
                <a:latin typeface="+mn-ea"/>
              </a:rPr>
              <a:t>selectors(1).html</a:t>
            </a:r>
            <a:endParaRPr lang="ko-KR" altLang="en-US" dirty="0"/>
          </a:p>
        </p:txBody>
      </p:sp>
    </p:spTree>
    <p:extLst>
      <p:ext uri="{BB962C8B-B14F-4D97-AF65-F5344CB8AC3E}">
        <p14:creationId xmlns:p14="http://schemas.microsoft.com/office/powerpoint/2010/main" val="422924478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dirty="0"/>
              <a:t>CSS Selectors</a:t>
            </a:r>
          </a:p>
        </p:txBody>
      </p:sp>
      <p:sp>
        <p:nvSpPr>
          <p:cNvPr id="3" name="내용 개체 틀 2"/>
          <p:cNvSpPr>
            <a:spLocks noGrp="1"/>
          </p:cNvSpPr>
          <p:nvPr>
            <p:ph idx="1"/>
          </p:nvPr>
        </p:nvSpPr>
        <p:spPr/>
        <p:txBody>
          <a:bodyPr/>
          <a:lstStyle/>
          <a:p>
            <a:r>
              <a:rPr lang="en-US" dirty="0"/>
              <a:t>Practice 2</a:t>
            </a:r>
          </a:p>
          <a:p>
            <a:pPr lvl="1"/>
            <a:r>
              <a:rPr lang="en-US" altLang="ko-KR" dirty="0"/>
              <a:t>How to use various selectors (id, class and pseudo-class selectors)</a:t>
            </a:r>
            <a:endParaRPr lang="en-US" dirty="0"/>
          </a:p>
          <a:p>
            <a:pPr lvl="1"/>
            <a:endParaRPr lang="en-US" dirty="0"/>
          </a:p>
        </p:txBody>
      </p:sp>
      <p:pic>
        <p:nvPicPr>
          <p:cNvPr id="4" name="그림 3">
            <a:extLst>
              <a:ext uri="{FF2B5EF4-FFF2-40B4-BE49-F238E27FC236}">
                <a16:creationId xmlns:a16="http://schemas.microsoft.com/office/drawing/2014/main" id="{D6EAE50E-B51A-4939-8F03-093BD2E4F24D}"/>
              </a:ext>
            </a:extLst>
          </p:cNvPr>
          <p:cNvPicPr>
            <a:picLocks noChangeAspect="1"/>
          </p:cNvPicPr>
          <p:nvPr/>
        </p:nvPicPr>
        <p:blipFill>
          <a:blip r:embed="rId2"/>
          <a:stretch>
            <a:fillRect/>
          </a:stretch>
        </p:blipFill>
        <p:spPr>
          <a:xfrm>
            <a:off x="755576" y="2282031"/>
            <a:ext cx="6189338" cy="4531345"/>
          </a:xfrm>
          <a:prstGeom prst="rect">
            <a:avLst/>
          </a:prstGeom>
        </p:spPr>
      </p:pic>
      <p:pic>
        <p:nvPicPr>
          <p:cNvPr id="5" name="그림 4">
            <a:extLst>
              <a:ext uri="{FF2B5EF4-FFF2-40B4-BE49-F238E27FC236}">
                <a16:creationId xmlns:a16="http://schemas.microsoft.com/office/drawing/2014/main" id="{F5AF6DA5-7B1E-48FF-8657-89A7CAE9D389}"/>
              </a:ext>
            </a:extLst>
          </p:cNvPr>
          <p:cNvPicPr>
            <a:picLocks noChangeAspect="1"/>
          </p:cNvPicPr>
          <p:nvPr/>
        </p:nvPicPr>
        <p:blipFill>
          <a:blip r:embed="rId3"/>
          <a:stretch>
            <a:fillRect/>
          </a:stretch>
        </p:blipFill>
        <p:spPr>
          <a:xfrm>
            <a:off x="5240319" y="3813570"/>
            <a:ext cx="3409190" cy="2209940"/>
          </a:xfrm>
          <a:prstGeom prst="rect">
            <a:avLst/>
          </a:prstGeom>
        </p:spPr>
      </p:pic>
      <p:sp>
        <p:nvSpPr>
          <p:cNvPr id="6" name="직사각형 5">
            <a:extLst>
              <a:ext uri="{FF2B5EF4-FFF2-40B4-BE49-F238E27FC236}">
                <a16:creationId xmlns:a16="http://schemas.microsoft.com/office/drawing/2014/main" id="{A9D00ADD-AD55-46D9-83F6-697269614EE7}"/>
              </a:ext>
            </a:extLst>
          </p:cNvPr>
          <p:cNvSpPr/>
          <p:nvPr/>
        </p:nvSpPr>
        <p:spPr>
          <a:xfrm>
            <a:off x="6944914" y="3397781"/>
            <a:ext cx="1627369" cy="307777"/>
          </a:xfrm>
          <a:prstGeom prst="rect">
            <a:avLst/>
          </a:prstGeom>
        </p:spPr>
        <p:txBody>
          <a:bodyPr wrap="none">
            <a:spAutoFit/>
          </a:bodyPr>
          <a:lstStyle/>
          <a:p>
            <a:r>
              <a:rPr lang="en-US" altLang="ko-KR" b="1" dirty="0">
                <a:solidFill>
                  <a:schemeClr val="tx1"/>
                </a:solidFill>
                <a:latin typeface="+mn-ea"/>
              </a:rPr>
              <a:t>selectors(2).html</a:t>
            </a:r>
            <a:endParaRPr lang="ko-KR" altLang="en-US" dirty="0"/>
          </a:p>
        </p:txBody>
      </p:sp>
    </p:spTree>
    <p:extLst>
      <p:ext uri="{BB962C8B-B14F-4D97-AF65-F5344CB8AC3E}">
        <p14:creationId xmlns:p14="http://schemas.microsoft.com/office/powerpoint/2010/main" val="222644376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dirty="0"/>
              <a:t>CSS Selectors</a:t>
            </a:r>
          </a:p>
        </p:txBody>
      </p:sp>
      <p:sp>
        <p:nvSpPr>
          <p:cNvPr id="3" name="내용 개체 틀 2"/>
          <p:cNvSpPr>
            <a:spLocks noGrp="1"/>
          </p:cNvSpPr>
          <p:nvPr>
            <p:ph idx="1"/>
          </p:nvPr>
        </p:nvSpPr>
        <p:spPr/>
        <p:txBody>
          <a:bodyPr/>
          <a:lstStyle/>
          <a:p>
            <a:r>
              <a:rPr lang="en-US" dirty="0"/>
              <a:t>Task 1</a:t>
            </a:r>
          </a:p>
          <a:p>
            <a:pPr lvl="1"/>
            <a:r>
              <a:rPr lang="en-US" dirty="0"/>
              <a:t>Use ID and Class selectors</a:t>
            </a:r>
          </a:p>
          <a:p>
            <a:pPr lvl="1"/>
            <a:r>
              <a:rPr lang="en-US" dirty="0"/>
              <a:t>Use pseudo-class selectors</a:t>
            </a:r>
          </a:p>
        </p:txBody>
      </p:sp>
      <p:pic>
        <p:nvPicPr>
          <p:cNvPr id="4" name="그림 3">
            <a:extLst>
              <a:ext uri="{FF2B5EF4-FFF2-40B4-BE49-F238E27FC236}">
                <a16:creationId xmlns:a16="http://schemas.microsoft.com/office/drawing/2014/main" id="{C74D88AD-E9AE-4EBA-8F4F-634D1B4A5D7E}"/>
              </a:ext>
            </a:extLst>
          </p:cNvPr>
          <p:cNvPicPr>
            <a:picLocks noChangeAspect="1"/>
          </p:cNvPicPr>
          <p:nvPr/>
        </p:nvPicPr>
        <p:blipFill>
          <a:blip r:embed="rId2"/>
          <a:stretch>
            <a:fillRect/>
          </a:stretch>
        </p:blipFill>
        <p:spPr>
          <a:xfrm>
            <a:off x="833156" y="2924944"/>
            <a:ext cx="3436199" cy="2636197"/>
          </a:xfrm>
          <a:prstGeom prst="rect">
            <a:avLst/>
          </a:prstGeom>
        </p:spPr>
      </p:pic>
      <p:sp>
        <p:nvSpPr>
          <p:cNvPr id="5" name="직사각형 4">
            <a:extLst>
              <a:ext uri="{FF2B5EF4-FFF2-40B4-BE49-F238E27FC236}">
                <a16:creationId xmlns:a16="http://schemas.microsoft.com/office/drawing/2014/main" id="{0CDF2315-2BB5-451A-BA69-EB7C582AAF6F}"/>
              </a:ext>
            </a:extLst>
          </p:cNvPr>
          <p:cNvSpPr/>
          <p:nvPr/>
        </p:nvSpPr>
        <p:spPr>
          <a:xfrm>
            <a:off x="2879757" y="4669489"/>
            <a:ext cx="1676036"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en-US" altLang="ko-KR" b="1">
                <a:solidFill>
                  <a:schemeClr val="tx1"/>
                </a:solidFill>
                <a:latin typeface="+mn-ea"/>
              </a:rPr>
              <a:t>Class </a:t>
            </a:r>
            <a:r>
              <a:rPr lang="en-US" altLang="ko-KR" b="1" dirty="0">
                <a:solidFill>
                  <a:schemeClr val="tx1"/>
                </a:solidFill>
                <a:latin typeface="+mn-ea"/>
              </a:rPr>
              <a:t>selector</a:t>
            </a:r>
            <a:endParaRPr lang="ko-KR" altLang="en-US" dirty="0"/>
          </a:p>
        </p:txBody>
      </p:sp>
      <p:cxnSp>
        <p:nvCxnSpPr>
          <p:cNvPr id="6" name="직선 연결선 5">
            <a:extLst>
              <a:ext uri="{FF2B5EF4-FFF2-40B4-BE49-F238E27FC236}">
                <a16:creationId xmlns:a16="http://schemas.microsoft.com/office/drawing/2014/main" id="{DC2647EE-983F-4FB1-AC48-FE284B5166BB}"/>
              </a:ext>
            </a:extLst>
          </p:cNvPr>
          <p:cNvCxnSpPr>
            <a:cxnSpLocks/>
            <a:endCxn id="5" idx="0"/>
          </p:cNvCxnSpPr>
          <p:nvPr/>
        </p:nvCxnSpPr>
        <p:spPr>
          <a:xfrm>
            <a:off x="3085032" y="4059252"/>
            <a:ext cx="632743" cy="610237"/>
          </a:xfrm>
          <a:prstGeom prst="line">
            <a:avLst/>
          </a:prstGeom>
          <a:ln w="19050">
            <a:solidFill>
              <a:srgbClr val="FF0000"/>
            </a:solidFill>
            <a:headEnd type="triangle"/>
          </a:ln>
        </p:spPr>
        <p:style>
          <a:lnRef idx="1">
            <a:schemeClr val="accent1"/>
          </a:lnRef>
          <a:fillRef idx="0">
            <a:schemeClr val="accent1"/>
          </a:fillRef>
          <a:effectRef idx="0">
            <a:schemeClr val="accent1"/>
          </a:effectRef>
          <a:fontRef idx="minor">
            <a:schemeClr val="tx1"/>
          </a:fontRef>
        </p:style>
      </p:cxnSp>
      <p:sp>
        <p:nvSpPr>
          <p:cNvPr id="7" name="직사각형 6">
            <a:extLst>
              <a:ext uri="{FF2B5EF4-FFF2-40B4-BE49-F238E27FC236}">
                <a16:creationId xmlns:a16="http://schemas.microsoft.com/office/drawing/2014/main" id="{B6A7731B-89BE-468B-BEC0-0FF98DA47AFA}"/>
              </a:ext>
            </a:extLst>
          </p:cNvPr>
          <p:cNvSpPr/>
          <p:nvPr/>
        </p:nvSpPr>
        <p:spPr>
          <a:xfrm>
            <a:off x="1772531" y="4172536"/>
            <a:ext cx="1107226" cy="307777"/>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en-US" altLang="ko-KR" sz="1400" b="1" dirty="0">
                <a:solidFill>
                  <a:schemeClr val="tx1"/>
                </a:solidFill>
                <a:latin typeface="+mn-ea"/>
              </a:rPr>
              <a:t>ID selector</a:t>
            </a:r>
            <a:endParaRPr lang="ko-KR" altLang="en-US" sz="1400" dirty="0"/>
          </a:p>
        </p:txBody>
      </p:sp>
      <p:cxnSp>
        <p:nvCxnSpPr>
          <p:cNvPr id="8" name="직선 연결선 7">
            <a:extLst>
              <a:ext uri="{FF2B5EF4-FFF2-40B4-BE49-F238E27FC236}">
                <a16:creationId xmlns:a16="http://schemas.microsoft.com/office/drawing/2014/main" id="{61616ED2-4D1B-4FF3-9562-12FCC83CD2B9}"/>
              </a:ext>
            </a:extLst>
          </p:cNvPr>
          <p:cNvCxnSpPr>
            <a:cxnSpLocks/>
          </p:cNvCxnSpPr>
          <p:nvPr/>
        </p:nvCxnSpPr>
        <p:spPr>
          <a:xfrm>
            <a:off x="1465976" y="4326425"/>
            <a:ext cx="296773" cy="0"/>
          </a:xfrm>
          <a:prstGeom prst="line">
            <a:avLst/>
          </a:prstGeom>
          <a:ln w="19050">
            <a:solidFill>
              <a:srgbClr val="FF0000"/>
            </a:solidFill>
            <a:headEnd type="triangle"/>
          </a:ln>
        </p:spPr>
        <p:style>
          <a:lnRef idx="1">
            <a:schemeClr val="accent1"/>
          </a:lnRef>
          <a:fillRef idx="0">
            <a:schemeClr val="accent1"/>
          </a:fillRef>
          <a:effectRef idx="0">
            <a:schemeClr val="accent1"/>
          </a:effectRef>
          <a:fontRef idx="minor">
            <a:schemeClr val="tx1"/>
          </a:fontRef>
        </p:style>
      </p:cxnSp>
      <p:cxnSp>
        <p:nvCxnSpPr>
          <p:cNvPr id="9" name="직선 연결선 8">
            <a:extLst>
              <a:ext uri="{FF2B5EF4-FFF2-40B4-BE49-F238E27FC236}">
                <a16:creationId xmlns:a16="http://schemas.microsoft.com/office/drawing/2014/main" id="{02581374-A4F6-4011-B76F-AA0C7388815B}"/>
              </a:ext>
            </a:extLst>
          </p:cNvPr>
          <p:cNvCxnSpPr>
            <a:cxnSpLocks/>
          </p:cNvCxnSpPr>
          <p:nvPr/>
        </p:nvCxnSpPr>
        <p:spPr>
          <a:xfrm flipV="1">
            <a:off x="1115616" y="4344519"/>
            <a:ext cx="647133" cy="153888"/>
          </a:xfrm>
          <a:prstGeom prst="line">
            <a:avLst/>
          </a:prstGeom>
          <a:ln w="19050">
            <a:solidFill>
              <a:srgbClr val="FF0000"/>
            </a:solidFill>
            <a:headEnd type="triangle"/>
          </a:ln>
        </p:spPr>
        <p:style>
          <a:lnRef idx="1">
            <a:schemeClr val="accent1"/>
          </a:lnRef>
          <a:fillRef idx="0">
            <a:schemeClr val="accent1"/>
          </a:fillRef>
          <a:effectRef idx="0">
            <a:schemeClr val="accent1"/>
          </a:effectRef>
          <a:fontRef idx="minor">
            <a:schemeClr val="tx1"/>
          </a:fontRef>
        </p:style>
      </p:cxnSp>
      <p:pic>
        <p:nvPicPr>
          <p:cNvPr id="10" name="그림 9">
            <a:extLst>
              <a:ext uri="{FF2B5EF4-FFF2-40B4-BE49-F238E27FC236}">
                <a16:creationId xmlns:a16="http://schemas.microsoft.com/office/drawing/2014/main" id="{55A55B06-C71B-442F-9C96-BDF48EB2650C}"/>
              </a:ext>
            </a:extLst>
          </p:cNvPr>
          <p:cNvPicPr>
            <a:picLocks noChangeAspect="1"/>
          </p:cNvPicPr>
          <p:nvPr/>
        </p:nvPicPr>
        <p:blipFill>
          <a:blip r:embed="rId3"/>
          <a:stretch>
            <a:fillRect/>
          </a:stretch>
        </p:blipFill>
        <p:spPr>
          <a:xfrm>
            <a:off x="4932040" y="2924944"/>
            <a:ext cx="3525329" cy="2636197"/>
          </a:xfrm>
          <a:prstGeom prst="rect">
            <a:avLst/>
          </a:prstGeom>
        </p:spPr>
      </p:pic>
      <p:sp>
        <p:nvSpPr>
          <p:cNvPr id="13" name="TextBox 12"/>
          <p:cNvSpPr txBox="1"/>
          <p:nvPr/>
        </p:nvSpPr>
        <p:spPr>
          <a:xfrm>
            <a:off x="4932040" y="5765564"/>
            <a:ext cx="3270511" cy="646331"/>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pPr algn="ctr"/>
            <a:r>
              <a:rPr lang="en-US" dirty="0">
                <a:solidFill>
                  <a:srgbClr val="FF0000"/>
                </a:solidFill>
              </a:rPr>
              <a:t>When mouse over, link color </a:t>
            </a:r>
          </a:p>
          <a:p>
            <a:pPr algn="ctr"/>
            <a:r>
              <a:rPr lang="en-US" dirty="0">
                <a:solidFill>
                  <a:srgbClr val="FF0000"/>
                </a:solidFill>
              </a:rPr>
              <a:t>changes to blue</a:t>
            </a:r>
          </a:p>
        </p:txBody>
      </p:sp>
    </p:spTree>
    <p:extLst>
      <p:ext uri="{BB962C8B-B14F-4D97-AF65-F5344CB8AC3E}">
        <p14:creationId xmlns:p14="http://schemas.microsoft.com/office/powerpoint/2010/main" val="177864785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dirty="0"/>
              <a:t>CSS Insertion</a:t>
            </a:r>
          </a:p>
        </p:txBody>
      </p:sp>
      <p:sp>
        <p:nvSpPr>
          <p:cNvPr id="3" name="내용 개체 틀 2"/>
          <p:cNvSpPr>
            <a:spLocks noGrp="1"/>
          </p:cNvSpPr>
          <p:nvPr>
            <p:ph idx="1"/>
          </p:nvPr>
        </p:nvSpPr>
        <p:spPr/>
        <p:txBody>
          <a:bodyPr/>
          <a:lstStyle/>
          <a:p>
            <a:r>
              <a:rPr lang="en-US" dirty="0"/>
              <a:t>Practice 3</a:t>
            </a:r>
          </a:p>
          <a:p>
            <a:pPr lvl="1"/>
            <a:r>
              <a:rPr lang="en-US" altLang="ko-KR" dirty="0"/>
              <a:t>Check out priority of various CSS insertions</a:t>
            </a:r>
            <a:endParaRPr lang="en-US" dirty="0"/>
          </a:p>
        </p:txBody>
      </p:sp>
      <p:pic>
        <p:nvPicPr>
          <p:cNvPr id="4" name="그림 3"/>
          <p:cNvPicPr>
            <a:picLocks noChangeAspect="1"/>
          </p:cNvPicPr>
          <p:nvPr/>
        </p:nvPicPr>
        <p:blipFill>
          <a:blip r:embed="rId2"/>
          <a:stretch>
            <a:fillRect/>
          </a:stretch>
        </p:blipFill>
        <p:spPr>
          <a:xfrm>
            <a:off x="528637" y="2255093"/>
            <a:ext cx="8086725" cy="4486275"/>
          </a:xfrm>
          <a:prstGeom prst="rect">
            <a:avLst/>
          </a:prstGeom>
        </p:spPr>
      </p:pic>
    </p:spTree>
    <p:extLst>
      <p:ext uri="{BB962C8B-B14F-4D97-AF65-F5344CB8AC3E}">
        <p14:creationId xmlns:p14="http://schemas.microsoft.com/office/powerpoint/2010/main" val="274609604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dirty="0"/>
              <a:t>CSS Properties</a:t>
            </a:r>
          </a:p>
        </p:txBody>
      </p:sp>
      <p:sp>
        <p:nvSpPr>
          <p:cNvPr id="3" name="내용 개체 틀 2"/>
          <p:cNvSpPr>
            <a:spLocks noGrp="1"/>
          </p:cNvSpPr>
          <p:nvPr>
            <p:ph idx="1"/>
          </p:nvPr>
        </p:nvSpPr>
        <p:spPr/>
        <p:txBody>
          <a:bodyPr/>
          <a:lstStyle/>
          <a:p>
            <a:r>
              <a:rPr lang="en-US" dirty="0"/>
              <a:t>Practice 4</a:t>
            </a:r>
          </a:p>
          <a:p>
            <a:pPr lvl="1"/>
            <a:r>
              <a:rPr lang="en-US" altLang="ko-KR" dirty="0"/>
              <a:t>How to use background color and image</a:t>
            </a:r>
            <a:endParaRPr lang="en-US" dirty="0"/>
          </a:p>
        </p:txBody>
      </p:sp>
      <p:pic>
        <p:nvPicPr>
          <p:cNvPr id="4" name="그림 3"/>
          <p:cNvPicPr>
            <a:picLocks noChangeAspect="1"/>
          </p:cNvPicPr>
          <p:nvPr/>
        </p:nvPicPr>
        <p:blipFill>
          <a:blip r:embed="rId2"/>
          <a:stretch>
            <a:fillRect/>
          </a:stretch>
        </p:blipFill>
        <p:spPr>
          <a:xfrm>
            <a:off x="1907704" y="2313026"/>
            <a:ext cx="5568831" cy="4419189"/>
          </a:xfrm>
          <a:prstGeom prst="rect">
            <a:avLst/>
          </a:prstGeom>
        </p:spPr>
      </p:pic>
    </p:spTree>
    <p:extLst>
      <p:ext uri="{BB962C8B-B14F-4D97-AF65-F5344CB8AC3E}">
        <p14:creationId xmlns:p14="http://schemas.microsoft.com/office/powerpoint/2010/main" val="128069836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dirty="0"/>
              <a:t>CSS Properties</a:t>
            </a:r>
          </a:p>
        </p:txBody>
      </p:sp>
      <p:sp>
        <p:nvSpPr>
          <p:cNvPr id="3" name="내용 개체 틀 2"/>
          <p:cNvSpPr>
            <a:spLocks noGrp="1"/>
          </p:cNvSpPr>
          <p:nvPr>
            <p:ph idx="1"/>
          </p:nvPr>
        </p:nvSpPr>
        <p:spPr/>
        <p:txBody>
          <a:bodyPr>
            <a:normAutofit lnSpcReduction="10000"/>
          </a:bodyPr>
          <a:lstStyle/>
          <a:p>
            <a:r>
              <a:rPr lang="en-US" altLang="ko-KR" dirty="0"/>
              <a:t>Task 2</a:t>
            </a:r>
          </a:p>
          <a:p>
            <a:pPr lvl="1"/>
            <a:r>
              <a:rPr lang="en-US" altLang="ko-KR" dirty="0"/>
              <a:t>When mouse is over the image, it must become a bit transparent</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altLang="ko-KR" dirty="0"/>
              <a:t>More fancy examples</a:t>
            </a:r>
          </a:p>
          <a:p>
            <a:pPr lvl="2"/>
            <a:r>
              <a:rPr lang="en-US" dirty="0">
                <a:hlinkClick r:id="rId2"/>
              </a:rPr>
              <a:t>https://www.w3schools.com/css/css3_images.asp</a:t>
            </a:r>
            <a:r>
              <a:rPr lang="en-US" dirty="0"/>
              <a:t> </a:t>
            </a:r>
          </a:p>
        </p:txBody>
      </p:sp>
      <p:pic>
        <p:nvPicPr>
          <p:cNvPr id="4" name="그림 3"/>
          <p:cNvPicPr>
            <a:picLocks noChangeAspect="1"/>
          </p:cNvPicPr>
          <p:nvPr/>
        </p:nvPicPr>
        <p:blipFill>
          <a:blip r:embed="rId3"/>
          <a:stretch>
            <a:fillRect/>
          </a:stretch>
        </p:blipFill>
        <p:spPr>
          <a:xfrm>
            <a:off x="487263" y="2204864"/>
            <a:ext cx="3865207" cy="3240360"/>
          </a:xfrm>
          <a:prstGeom prst="rect">
            <a:avLst/>
          </a:prstGeom>
        </p:spPr>
      </p:pic>
      <p:pic>
        <p:nvPicPr>
          <p:cNvPr id="5" name="그림 4"/>
          <p:cNvPicPr>
            <a:picLocks noChangeAspect="1"/>
          </p:cNvPicPr>
          <p:nvPr/>
        </p:nvPicPr>
        <p:blipFill>
          <a:blip r:embed="rId4"/>
          <a:stretch>
            <a:fillRect/>
          </a:stretch>
        </p:blipFill>
        <p:spPr>
          <a:xfrm>
            <a:off x="5074675" y="2204864"/>
            <a:ext cx="3817035" cy="3240360"/>
          </a:xfrm>
          <a:prstGeom prst="rect">
            <a:avLst/>
          </a:prstGeom>
        </p:spPr>
      </p:pic>
      <p:sp>
        <p:nvSpPr>
          <p:cNvPr id="6" name="오른쪽 화살표 5"/>
          <p:cNvSpPr/>
          <p:nvPr/>
        </p:nvSpPr>
        <p:spPr>
          <a:xfrm>
            <a:off x="4425540" y="3645024"/>
            <a:ext cx="576064"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128632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dirty="0"/>
              <a:t>CSS Properties</a:t>
            </a:r>
          </a:p>
        </p:txBody>
      </p:sp>
      <p:sp>
        <p:nvSpPr>
          <p:cNvPr id="3" name="내용 개체 틀 2"/>
          <p:cNvSpPr>
            <a:spLocks noGrp="1"/>
          </p:cNvSpPr>
          <p:nvPr>
            <p:ph idx="1"/>
          </p:nvPr>
        </p:nvSpPr>
        <p:spPr/>
        <p:txBody>
          <a:bodyPr/>
          <a:lstStyle/>
          <a:p>
            <a:r>
              <a:rPr lang="en-US" dirty="0"/>
              <a:t>Practice 5</a:t>
            </a:r>
          </a:p>
          <a:p>
            <a:pPr lvl="1"/>
            <a:r>
              <a:rPr lang="en-US" altLang="ko-KR" dirty="0"/>
              <a:t>Playing with different fond styling properties</a:t>
            </a:r>
            <a:endParaRPr lang="en-US" dirty="0"/>
          </a:p>
        </p:txBody>
      </p:sp>
      <p:pic>
        <p:nvPicPr>
          <p:cNvPr id="4" name="그림 3"/>
          <p:cNvPicPr>
            <a:picLocks noChangeAspect="1"/>
          </p:cNvPicPr>
          <p:nvPr/>
        </p:nvPicPr>
        <p:blipFill>
          <a:blip r:embed="rId2"/>
          <a:stretch>
            <a:fillRect/>
          </a:stretch>
        </p:blipFill>
        <p:spPr>
          <a:xfrm>
            <a:off x="1876206" y="2348880"/>
            <a:ext cx="5391587" cy="4286430"/>
          </a:xfrm>
          <a:prstGeom prst="rect">
            <a:avLst/>
          </a:prstGeom>
        </p:spPr>
      </p:pic>
    </p:spTree>
    <p:extLst>
      <p:ext uri="{BB962C8B-B14F-4D97-AF65-F5344CB8AC3E}">
        <p14:creationId xmlns:p14="http://schemas.microsoft.com/office/powerpoint/2010/main" val="532326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 Basics</a:t>
            </a:r>
            <a:endParaRPr lang="ko-KR" altLang="en-US" dirty="0"/>
          </a:p>
        </p:txBody>
      </p:sp>
      <p:sp>
        <p:nvSpPr>
          <p:cNvPr id="3" name="내용 개체 틀 2"/>
          <p:cNvSpPr>
            <a:spLocks noGrp="1"/>
          </p:cNvSpPr>
          <p:nvPr>
            <p:ph idx="1"/>
          </p:nvPr>
        </p:nvSpPr>
        <p:spPr/>
        <p:txBody>
          <a:bodyPr/>
          <a:lstStyle/>
          <a:p>
            <a:r>
              <a:rPr lang="en-US" altLang="ko-KR" dirty="0"/>
              <a:t>Why CSS?</a:t>
            </a:r>
          </a:p>
          <a:p>
            <a:pPr lvl="1"/>
            <a:r>
              <a:rPr lang="en-US" altLang="ko-KR" dirty="0"/>
              <a:t>All pages share the same CSS</a:t>
            </a:r>
          </a:p>
          <a:p>
            <a:pPr lvl="2"/>
            <a:r>
              <a:rPr lang="en-US" altLang="ko-KR" dirty="0"/>
              <a:t>Changing the style in CSS changes contents of all involved pages</a:t>
            </a:r>
          </a:p>
          <a:p>
            <a:pPr lvl="2"/>
            <a:endParaRPr lang="ko-KR" altLang="en-US" dirty="0"/>
          </a:p>
          <a:p>
            <a:pPr lvl="1"/>
            <a:endParaRPr lang="ko-KR" altLang="en-US" dirty="0"/>
          </a:p>
        </p:txBody>
      </p:sp>
      <p:pic>
        <p:nvPicPr>
          <p:cNvPr id="5" name="그림 4"/>
          <p:cNvPicPr>
            <a:picLocks noChangeAspect="1"/>
          </p:cNvPicPr>
          <p:nvPr/>
        </p:nvPicPr>
        <p:blipFill>
          <a:blip r:embed="rId3"/>
          <a:stretch>
            <a:fillRect/>
          </a:stretch>
        </p:blipFill>
        <p:spPr>
          <a:xfrm>
            <a:off x="776287" y="2996952"/>
            <a:ext cx="7591425" cy="3190875"/>
          </a:xfrm>
          <a:prstGeom prst="rect">
            <a:avLst/>
          </a:prstGeom>
        </p:spPr>
      </p:pic>
    </p:spTree>
    <p:extLst>
      <p:ext uri="{BB962C8B-B14F-4D97-AF65-F5344CB8AC3E}">
        <p14:creationId xmlns:p14="http://schemas.microsoft.com/office/powerpoint/2010/main" val="382673142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dirty="0"/>
              <a:t>CSS Properties</a:t>
            </a:r>
          </a:p>
        </p:txBody>
      </p:sp>
      <p:sp>
        <p:nvSpPr>
          <p:cNvPr id="3" name="내용 개체 틀 2"/>
          <p:cNvSpPr>
            <a:spLocks noGrp="1"/>
          </p:cNvSpPr>
          <p:nvPr>
            <p:ph idx="1"/>
          </p:nvPr>
        </p:nvSpPr>
        <p:spPr/>
        <p:txBody>
          <a:bodyPr/>
          <a:lstStyle/>
          <a:p>
            <a:r>
              <a:rPr lang="en-US" dirty="0"/>
              <a:t>Practice 6</a:t>
            </a:r>
          </a:p>
          <a:p>
            <a:pPr lvl="1"/>
            <a:r>
              <a:rPr lang="en-US" altLang="ko-KR" dirty="0"/>
              <a:t>Playing with various text decoration properties</a:t>
            </a:r>
            <a:endParaRPr lang="en-US" dirty="0"/>
          </a:p>
        </p:txBody>
      </p:sp>
      <p:pic>
        <p:nvPicPr>
          <p:cNvPr id="4" name="그림 3"/>
          <p:cNvPicPr>
            <a:picLocks noChangeAspect="1"/>
          </p:cNvPicPr>
          <p:nvPr/>
        </p:nvPicPr>
        <p:blipFill>
          <a:blip r:embed="rId2"/>
          <a:stretch>
            <a:fillRect/>
          </a:stretch>
        </p:blipFill>
        <p:spPr>
          <a:xfrm>
            <a:off x="2051720" y="2357276"/>
            <a:ext cx="5447423" cy="4354748"/>
          </a:xfrm>
          <a:prstGeom prst="rect">
            <a:avLst/>
          </a:prstGeom>
        </p:spPr>
      </p:pic>
    </p:spTree>
    <p:extLst>
      <p:ext uri="{BB962C8B-B14F-4D97-AF65-F5344CB8AC3E}">
        <p14:creationId xmlns:p14="http://schemas.microsoft.com/office/powerpoint/2010/main" val="117379357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dirty="0"/>
              <a:t>CSS Properties</a:t>
            </a:r>
          </a:p>
        </p:txBody>
      </p:sp>
      <p:sp>
        <p:nvSpPr>
          <p:cNvPr id="3" name="내용 개체 틀 2"/>
          <p:cNvSpPr>
            <a:spLocks noGrp="1"/>
          </p:cNvSpPr>
          <p:nvPr>
            <p:ph idx="1"/>
          </p:nvPr>
        </p:nvSpPr>
        <p:spPr/>
        <p:txBody>
          <a:bodyPr/>
          <a:lstStyle/>
          <a:p>
            <a:r>
              <a:rPr lang="en-US" dirty="0"/>
              <a:t>Task </a:t>
            </a:r>
            <a:r>
              <a:rPr lang="en-US" altLang="ko-KR" dirty="0"/>
              <a:t>3</a:t>
            </a:r>
          </a:p>
          <a:p>
            <a:pPr lvl="1"/>
            <a:r>
              <a:rPr lang="en-US" altLang="ko-KR" dirty="0"/>
              <a:t>When Web Programming is active, it must show the shadow</a:t>
            </a:r>
          </a:p>
          <a:p>
            <a:pPr lvl="1"/>
            <a:r>
              <a:rPr lang="en-US" altLang="ko-KR" dirty="0"/>
              <a:t>When p tag is hovered, the text must be changed to bold text</a:t>
            </a:r>
            <a:endParaRPr lang="en-US" dirty="0"/>
          </a:p>
        </p:txBody>
      </p:sp>
      <p:pic>
        <p:nvPicPr>
          <p:cNvPr id="5" name="그림 4"/>
          <p:cNvPicPr>
            <a:picLocks noChangeAspect="1"/>
          </p:cNvPicPr>
          <p:nvPr/>
        </p:nvPicPr>
        <p:blipFill>
          <a:blip r:embed="rId2"/>
          <a:stretch>
            <a:fillRect/>
          </a:stretch>
        </p:blipFill>
        <p:spPr>
          <a:xfrm>
            <a:off x="2123728" y="2617217"/>
            <a:ext cx="4896544" cy="4124151"/>
          </a:xfrm>
          <a:prstGeom prst="rect">
            <a:avLst/>
          </a:prstGeom>
        </p:spPr>
      </p:pic>
    </p:spTree>
    <p:extLst>
      <p:ext uri="{BB962C8B-B14F-4D97-AF65-F5344CB8AC3E}">
        <p14:creationId xmlns:p14="http://schemas.microsoft.com/office/powerpoint/2010/main" val="141017607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dirty="0"/>
              <a:t>CSS Properties</a:t>
            </a:r>
          </a:p>
        </p:txBody>
      </p:sp>
      <p:sp>
        <p:nvSpPr>
          <p:cNvPr id="3" name="내용 개체 틀 2"/>
          <p:cNvSpPr>
            <a:spLocks noGrp="1"/>
          </p:cNvSpPr>
          <p:nvPr>
            <p:ph idx="1"/>
          </p:nvPr>
        </p:nvSpPr>
        <p:spPr/>
        <p:txBody>
          <a:bodyPr/>
          <a:lstStyle/>
          <a:p>
            <a:r>
              <a:rPr lang="en-US" dirty="0"/>
              <a:t>Practice 7</a:t>
            </a:r>
          </a:p>
        </p:txBody>
      </p:sp>
      <p:pic>
        <p:nvPicPr>
          <p:cNvPr id="4" name="그림 3"/>
          <p:cNvPicPr>
            <a:picLocks noChangeAspect="1"/>
          </p:cNvPicPr>
          <p:nvPr/>
        </p:nvPicPr>
        <p:blipFill>
          <a:blip r:embed="rId3"/>
          <a:stretch>
            <a:fillRect/>
          </a:stretch>
        </p:blipFill>
        <p:spPr>
          <a:xfrm>
            <a:off x="1542497" y="1845344"/>
            <a:ext cx="6059006" cy="4680000"/>
          </a:xfrm>
          <a:prstGeom prst="rect">
            <a:avLst/>
          </a:prstGeom>
        </p:spPr>
      </p:pic>
    </p:spTree>
    <p:extLst>
      <p:ext uri="{BB962C8B-B14F-4D97-AF65-F5344CB8AC3E}">
        <p14:creationId xmlns:p14="http://schemas.microsoft.com/office/powerpoint/2010/main" val="289396397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dirty="0"/>
              <a:t>CSS Properties</a:t>
            </a:r>
          </a:p>
        </p:txBody>
      </p:sp>
      <p:sp>
        <p:nvSpPr>
          <p:cNvPr id="3" name="내용 개체 틀 2"/>
          <p:cNvSpPr>
            <a:spLocks noGrp="1"/>
          </p:cNvSpPr>
          <p:nvPr>
            <p:ph idx="1"/>
          </p:nvPr>
        </p:nvSpPr>
        <p:spPr/>
        <p:txBody>
          <a:bodyPr/>
          <a:lstStyle/>
          <a:p>
            <a:r>
              <a:rPr lang="en-US" dirty="0"/>
              <a:t>Practice 8</a:t>
            </a:r>
          </a:p>
        </p:txBody>
      </p:sp>
      <p:pic>
        <p:nvPicPr>
          <p:cNvPr id="4" name="그림 3"/>
          <p:cNvPicPr>
            <a:picLocks noChangeAspect="1"/>
          </p:cNvPicPr>
          <p:nvPr/>
        </p:nvPicPr>
        <p:blipFill>
          <a:blip r:embed="rId3"/>
          <a:stretch>
            <a:fillRect/>
          </a:stretch>
        </p:blipFill>
        <p:spPr>
          <a:xfrm>
            <a:off x="1691680" y="1845344"/>
            <a:ext cx="5875809" cy="4680000"/>
          </a:xfrm>
          <a:prstGeom prst="rect">
            <a:avLst/>
          </a:prstGeom>
        </p:spPr>
      </p:pic>
    </p:spTree>
    <p:extLst>
      <p:ext uri="{BB962C8B-B14F-4D97-AF65-F5344CB8AC3E}">
        <p14:creationId xmlns:p14="http://schemas.microsoft.com/office/powerpoint/2010/main" val="233011448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dirty="0"/>
              <a:t>CSS Properties</a:t>
            </a:r>
          </a:p>
        </p:txBody>
      </p:sp>
      <p:sp>
        <p:nvSpPr>
          <p:cNvPr id="3" name="내용 개체 틀 2"/>
          <p:cNvSpPr>
            <a:spLocks noGrp="1"/>
          </p:cNvSpPr>
          <p:nvPr>
            <p:ph idx="1"/>
          </p:nvPr>
        </p:nvSpPr>
        <p:spPr/>
        <p:txBody>
          <a:bodyPr/>
          <a:lstStyle/>
          <a:p>
            <a:r>
              <a:rPr lang="en-US" altLang="ko-KR" dirty="0"/>
              <a:t>CSS Tables</a:t>
            </a:r>
          </a:p>
          <a:p>
            <a:pPr lvl="1"/>
            <a:r>
              <a:rPr lang="ko-KR" altLang="en-US" dirty="0"/>
              <a:t>홀수 </a:t>
            </a:r>
            <a:r>
              <a:rPr lang="en-US" altLang="ko-KR" dirty="0"/>
              <a:t>: odd</a:t>
            </a:r>
          </a:p>
          <a:p>
            <a:pPr lvl="1"/>
            <a:r>
              <a:rPr lang="ko-KR" altLang="en-US" dirty="0"/>
              <a:t>짝수 </a:t>
            </a:r>
            <a:r>
              <a:rPr lang="en-US" altLang="ko-KR" dirty="0"/>
              <a:t>: even</a:t>
            </a:r>
          </a:p>
        </p:txBody>
      </p:sp>
      <p:pic>
        <p:nvPicPr>
          <p:cNvPr id="4" name="그림 3"/>
          <p:cNvPicPr>
            <a:picLocks noChangeAspect="1"/>
          </p:cNvPicPr>
          <p:nvPr/>
        </p:nvPicPr>
        <p:blipFill>
          <a:blip r:embed="rId2"/>
          <a:stretch>
            <a:fillRect/>
          </a:stretch>
        </p:blipFill>
        <p:spPr>
          <a:xfrm>
            <a:off x="971600" y="2974620"/>
            <a:ext cx="4778127" cy="3406708"/>
          </a:xfrm>
          <a:prstGeom prst="rect">
            <a:avLst/>
          </a:prstGeom>
          <a:ln>
            <a:noFill/>
          </a:ln>
          <a:effectLst>
            <a:outerShdw blurRad="292100" dist="139700" dir="2700000" algn="tl" rotWithShape="0">
              <a:srgbClr val="333333">
                <a:alpha val="65000"/>
              </a:srgbClr>
            </a:outerShdw>
          </a:effectLst>
        </p:spPr>
      </p:pic>
      <p:cxnSp>
        <p:nvCxnSpPr>
          <p:cNvPr id="6" name="직선 연결선 5"/>
          <p:cNvCxnSpPr/>
          <p:nvPr/>
        </p:nvCxnSpPr>
        <p:spPr>
          <a:xfrm>
            <a:off x="1043608" y="5949280"/>
            <a:ext cx="446449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pic>
        <p:nvPicPr>
          <p:cNvPr id="7" name="그림 6"/>
          <p:cNvPicPr>
            <a:picLocks noChangeAspect="1"/>
          </p:cNvPicPr>
          <p:nvPr/>
        </p:nvPicPr>
        <p:blipFill>
          <a:blip r:embed="rId3"/>
          <a:stretch>
            <a:fillRect/>
          </a:stretch>
        </p:blipFill>
        <p:spPr>
          <a:xfrm>
            <a:off x="4150296" y="2196443"/>
            <a:ext cx="4536504" cy="3329209"/>
          </a:xfrm>
          <a:prstGeom prst="rect">
            <a:avLst/>
          </a:prstGeom>
        </p:spPr>
      </p:pic>
      <p:sp>
        <p:nvSpPr>
          <p:cNvPr id="8" name="직사각형 7">
            <a:extLst>
              <a:ext uri="{FF2B5EF4-FFF2-40B4-BE49-F238E27FC236}">
                <a16:creationId xmlns:a16="http://schemas.microsoft.com/office/drawing/2014/main" id="{C53C509D-9F16-4D6D-8786-665FCFAC0710}"/>
              </a:ext>
            </a:extLst>
          </p:cNvPr>
          <p:cNvSpPr/>
          <p:nvPr/>
        </p:nvSpPr>
        <p:spPr>
          <a:xfrm>
            <a:off x="6503638" y="5483032"/>
            <a:ext cx="2183162" cy="369332"/>
          </a:xfrm>
          <a:prstGeom prst="rect">
            <a:avLst/>
          </a:prstGeom>
        </p:spPr>
        <p:txBody>
          <a:bodyPr wrap="none">
            <a:spAutoFit/>
          </a:bodyPr>
          <a:lstStyle/>
          <a:p>
            <a:r>
              <a:rPr lang="en-US" altLang="ko-KR" b="1">
                <a:solidFill>
                  <a:schemeClr val="tx1"/>
                </a:solidFill>
                <a:latin typeface="+mn-ea"/>
              </a:rPr>
              <a:t>properties(6).</a:t>
            </a:r>
            <a:r>
              <a:rPr lang="en-US" altLang="ko-KR" b="1" dirty="0">
                <a:solidFill>
                  <a:schemeClr val="tx1"/>
                </a:solidFill>
                <a:latin typeface="+mn-ea"/>
              </a:rPr>
              <a:t>html</a:t>
            </a:r>
            <a:endParaRPr lang="ko-KR" altLang="en-US" dirty="0"/>
          </a:p>
        </p:txBody>
      </p:sp>
    </p:spTree>
    <p:extLst>
      <p:ext uri="{BB962C8B-B14F-4D97-AF65-F5344CB8AC3E}">
        <p14:creationId xmlns:p14="http://schemas.microsoft.com/office/powerpoint/2010/main" val="242247575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dirty="0"/>
              <a:t>CSS Properties</a:t>
            </a:r>
          </a:p>
        </p:txBody>
      </p:sp>
      <p:sp>
        <p:nvSpPr>
          <p:cNvPr id="3" name="내용 개체 틀 2"/>
          <p:cNvSpPr>
            <a:spLocks noGrp="1"/>
          </p:cNvSpPr>
          <p:nvPr>
            <p:ph idx="1"/>
          </p:nvPr>
        </p:nvSpPr>
        <p:spPr/>
        <p:txBody>
          <a:bodyPr/>
          <a:lstStyle/>
          <a:p>
            <a:r>
              <a:rPr lang="en-US" altLang="ko-KR" dirty="0"/>
              <a:t>Task 4</a:t>
            </a:r>
          </a:p>
          <a:p>
            <a:pPr lvl="1"/>
            <a:r>
              <a:rPr lang="en-US" altLang="ko-KR" dirty="0"/>
              <a:t>Change the color of rows when mouse is over them</a:t>
            </a:r>
            <a:endParaRPr lang="en-US" dirty="0"/>
          </a:p>
        </p:txBody>
      </p:sp>
      <p:pic>
        <p:nvPicPr>
          <p:cNvPr id="5" name="그림 4"/>
          <p:cNvPicPr>
            <a:picLocks noChangeAspect="1"/>
          </p:cNvPicPr>
          <p:nvPr/>
        </p:nvPicPr>
        <p:blipFill>
          <a:blip r:embed="rId2"/>
          <a:stretch>
            <a:fillRect/>
          </a:stretch>
        </p:blipFill>
        <p:spPr>
          <a:xfrm>
            <a:off x="1547664" y="2204864"/>
            <a:ext cx="6048672" cy="4414082"/>
          </a:xfrm>
          <a:prstGeom prst="rect">
            <a:avLst/>
          </a:prstGeom>
        </p:spPr>
      </p:pic>
    </p:spTree>
    <p:extLst>
      <p:ext uri="{BB962C8B-B14F-4D97-AF65-F5344CB8AC3E}">
        <p14:creationId xmlns:p14="http://schemas.microsoft.com/office/powerpoint/2010/main" val="32353994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dirty="0"/>
              <a:t>CSS Properties</a:t>
            </a:r>
          </a:p>
        </p:txBody>
      </p:sp>
      <p:sp>
        <p:nvSpPr>
          <p:cNvPr id="3" name="내용 개체 틀 2"/>
          <p:cNvSpPr>
            <a:spLocks noGrp="1"/>
          </p:cNvSpPr>
          <p:nvPr>
            <p:ph idx="1"/>
          </p:nvPr>
        </p:nvSpPr>
        <p:spPr/>
        <p:txBody>
          <a:bodyPr/>
          <a:lstStyle/>
          <a:p>
            <a:r>
              <a:rPr lang="en-US" dirty="0"/>
              <a:t>Task </a:t>
            </a:r>
            <a:r>
              <a:rPr lang="en-US" altLang="ko-KR" dirty="0"/>
              <a:t>5</a:t>
            </a:r>
            <a:endParaRPr lang="en-US" dirty="0"/>
          </a:p>
        </p:txBody>
      </p:sp>
      <p:pic>
        <p:nvPicPr>
          <p:cNvPr id="5" name="그림 4"/>
          <p:cNvPicPr>
            <a:picLocks noChangeAspect="1"/>
          </p:cNvPicPr>
          <p:nvPr/>
        </p:nvPicPr>
        <p:blipFill>
          <a:blip r:embed="rId3"/>
          <a:stretch>
            <a:fillRect/>
          </a:stretch>
        </p:blipFill>
        <p:spPr>
          <a:xfrm>
            <a:off x="693191" y="1850668"/>
            <a:ext cx="7757617" cy="4674676"/>
          </a:xfrm>
          <a:prstGeom prst="rect">
            <a:avLst/>
          </a:prstGeom>
        </p:spPr>
      </p:pic>
    </p:spTree>
    <p:extLst>
      <p:ext uri="{BB962C8B-B14F-4D97-AF65-F5344CB8AC3E}">
        <p14:creationId xmlns:p14="http://schemas.microsoft.com/office/powerpoint/2010/main" val="1934084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 Basics</a:t>
            </a:r>
            <a:endParaRPr lang="ko-KR" altLang="en-US" dirty="0"/>
          </a:p>
        </p:txBody>
      </p:sp>
      <p:sp>
        <p:nvSpPr>
          <p:cNvPr id="3" name="내용 개체 틀 2"/>
          <p:cNvSpPr>
            <a:spLocks noGrp="1"/>
          </p:cNvSpPr>
          <p:nvPr>
            <p:ph idx="1"/>
          </p:nvPr>
        </p:nvSpPr>
        <p:spPr/>
        <p:txBody>
          <a:bodyPr/>
          <a:lstStyle/>
          <a:p>
            <a:r>
              <a:rPr lang="en-US" altLang="ko-KR" dirty="0"/>
              <a:t>CSS3 syntax</a:t>
            </a:r>
          </a:p>
          <a:p>
            <a:pPr lvl="1"/>
            <a:r>
              <a:rPr lang="en-US" altLang="ko-KR" dirty="0"/>
              <a:t>Selector { property: value; }</a:t>
            </a:r>
          </a:p>
          <a:p>
            <a:pPr lvl="2"/>
            <a:r>
              <a:rPr lang="en-US" altLang="ko-KR" dirty="0"/>
              <a:t>Should have ; at the end</a:t>
            </a:r>
          </a:p>
          <a:p>
            <a:pPr lvl="2"/>
            <a:endParaRPr lang="en-US" altLang="ko-KR" dirty="0"/>
          </a:p>
          <a:p>
            <a:pPr lvl="2"/>
            <a:endParaRPr lang="en-US" altLang="ko-KR" dirty="0"/>
          </a:p>
          <a:p>
            <a:pPr lvl="2"/>
            <a:endParaRPr lang="en-US" altLang="ko-KR" dirty="0"/>
          </a:p>
          <a:p>
            <a:pPr lvl="2"/>
            <a:endParaRPr lang="en-US" altLang="ko-KR" dirty="0"/>
          </a:p>
          <a:p>
            <a:pPr lvl="2"/>
            <a:endParaRPr lang="en-US" altLang="ko-KR" dirty="0"/>
          </a:p>
          <a:p>
            <a:pPr lvl="2"/>
            <a:endParaRPr lang="en-US" altLang="ko-KR" dirty="0"/>
          </a:p>
          <a:p>
            <a:pPr lvl="1"/>
            <a:r>
              <a:rPr lang="en-US" altLang="ko-KR" dirty="0"/>
              <a:t>comment: /* … */</a:t>
            </a:r>
          </a:p>
          <a:p>
            <a:pPr lvl="1"/>
            <a:endParaRPr lang="ko-KR" altLang="en-US" dirty="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1637" y="2996952"/>
            <a:ext cx="5800725" cy="1381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51891394"/>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10349</TotalTime>
  <Words>5001</Words>
  <Application>Microsoft Macintosh PowerPoint</Application>
  <PresentationFormat>화면 슬라이드 쇼(4:3)</PresentationFormat>
  <Paragraphs>1137</Paragraphs>
  <Slides>86</Slides>
  <Notes>19</Notes>
  <HiddenSlides>0</HiddenSlides>
  <MMClips>0</MMClips>
  <ScaleCrop>false</ScaleCrop>
  <HeadingPairs>
    <vt:vector size="6" baseType="variant">
      <vt:variant>
        <vt:lpstr>사용한 글꼴</vt:lpstr>
      </vt:variant>
      <vt:variant>
        <vt:i4>8</vt:i4>
      </vt:variant>
      <vt:variant>
        <vt:lpstr>테마</vt:lpstr>
      </vt:variant>
      <vt:variant>
        <vt:i4>1</vt:i4>
      </vt:variant>
      <vt:variant>
        <vt:lpstr>슬라이드 제목</vt:lpstr>
      </vt:variant>
      <vt:variant>
        <vt:i4>86</vt:i4>
      </vt:variant>
    </vt:vector>
  </HeadingPairs>
  <TitlesOfParts>
    <vt:vector size="95" baseType="lpstr">
      <vt:lpstr>맑은 고딕</vt:lpstr>
      <vt:lpstr>RIDI Batang</vt:lpstr>
      <vt:lpstr>Arial</vt:lpstr>
      <vt:lpstr>Century Schoolbook</vt:lpstr>
      <vt:lpstr>Symbol</vt:lpstr>
      <vt:lpstr>Tahoma</vt:lpstr>
      <vt:lpstr>Trebuchet MS</vt:lpstr>
      <vt:lpstr>Wingdings</vt:lpstr>
      <vt:lpstr>Office 테마</vt:lpstr>
      <vt:lpstr>Lecture 5: CSS Foundation</vt:lpstr>
      <vt:lpstr>PowerPoint 프레젠테이션</vt:lpstr>
      <vt:lpstr>Table of Contents</vt:lpstr>
      <vt:lpstr>CSS Basics</vt:lpstr>
      <vt:lpstr>CSS Basics</vt:lpstr>
      <vt:lpstr>CSS Basics</vt:lpstr>
      <vt:lpstr>CSS Basics</vt:lpstr>
      <vt:lpstr>CSS Basics</vt:lpstr>
      <vt:lpstr>CSS Basics</vt:lpstr>
      <vt:lpstr>CSS Basics</vt:lpstr>
      <vt:lpstr>CSS Selectors</vt:lpstr>
      <vt:lpstr>CSS Selectors</vt:lpstr>
      <vt:lpstr>CSS Basics</vt:lpstr>
      <vt:lpstr>CSS Selectors</vt:lpstr>
      <vt:lpstr>CSS Selectors</vt:lpstr>
      <vt:lpstr>CSS Selectors</vt:lpstr>
      <vt:lpstr>CSS Selectors</vt:lpstr>
      <vt:lpstr>CSS Selectors</vt:lpstr>
      <vt:lpstr>CSS Selectors</vt:lpstr>
      <vt:lpstr>CSS Selectors</vt:lpstr>
      <vt:lpstr>CSS Selectors</vt:lpstr>
      <vt:lpstr>CSS Selectors</vt:lpstr>
      <vt:lpstr>CSS Selectors</vt:lpstr>
      <vt:lpstr>CSS Selectors</vt:lpstr>
      <vt:lpstr>CSS Selectors</vt:lpstr>
      <vt:lpstr>CSS Selectors</vt:lpstr>
      <vt:lpstr>CSS Selectors</vt:lpstr>
      <vt:lpstr>CSS Selectors</vt:lpstr>
      <vt:lpstr>CSS Insertion</vt:lpstr>
      <vt:lpstr>CSS Insertion</vt:lpstr>
      <vt:lpstr>CSS Insertion</vt:lpstr>
      <vt:lpstr>CSS Insertion</vt:lpstr>
      <vt:lpstr>CSS Insertion</vt:lpstr>
      <vt:lpstr>CSS Insertion</vt:lpstr>
      <vt:lpstr>CSS Properties</vt:lpstr>
      <vt:lpstr>CSS Properties</vt:lpstr>
      <vt:lpstr>CSS properties</vt:lpstr>
      <vt:lpstr>CSS properties</vt:lpstr>
      <vt:lpstr>CSS properties</vt:lpstr>
      <vt:lpstr>CSS properties</vt:lpstr>
      <vt:lpstr>CSS properties</vt:lpstr>
      <vt:lpstr>CSS properties </vt:lpstr>
      <vt:lpstr>CSS properties </vt:lpstr>
      <vt:lpstr>CSS properties</vt:lpstr>
      <vt:lpstr>CSS properties</vt:lpstr>
      <vt:lpstr>CSS properties</vt:lpstr>
      <vt:lpstr>CSS properties</vt:lpstr>
      <vt:lpstr>CSS properties</vt:lpstr>
      <vt:lpstr>CSS properties</vt:lpstr>
      <vt:lpstr>CSS properties</vt:lpstr>
      <vt:lpstr>CSS properties</vt:lpstr>
      <vt:lpstr>CSS properties</vt:lpstr>
      <vt:lpstr>CSS properties</vt:lpstr>
      <vt:lpstr>CSS properties</vt:lpstr>
      <vt:lpstr>CSS properties</vt:lpstr>
      <vt:lpstr>CSS properties </vt:lpstr>
      <vt:lpstr>CSS properties</vt:lpstr>
      <vt:lpstr>CSS properties</vt:lpstr>
      <vt:lpstr>CSS properties</vt:lpstr>
      <vt:lpstr>CSS properties</vt:lpstr>
      <vt:lpstr>CSS properties</vt:lpstr>
      <vt:lpstr>CSS properties</vt:lpstr>
      <vt:lpstr>CSS properties</vt:lpstr>
      <vt:lpstr>CSS properties</vt:lpstr>
      <vt:lpstr>CSS properties</vt:lpstr>
      <vt:lpstr>CSS properties</vt:lpstr>
      <vt:lpstr>CSS properties</vt:lpstr>
      <vt:lpstr>CSS properties</vt:lpstr>
      <vt:lpstr>CSS properties</vt:lpstr>
      <vt:lpstr>CSS properties</vt:lpstr>
      <vt:lpstr>CSS properties</vt:lpstr>
      <vt:lpstr>CSS properties</vt:lpstr>
      <vt:lpstr>CSS Selectors</vt:lpstr>
      <vt:lpstr>CSS Selectors</vt:lpstr>
      <vt:lpstr>CSS Selectors</vt:lpstr>
      <vt:lpstr>CSS Insertion</vt:lpstr>
      <vt:lpstr>CSS Properties</vt:lpstr>
      <vt:lpstr>CSS Properties</vt:lpstr>
      <vt:lpstr>CSS Properties</vt:lpstr>
      <vt:lpstr>CSS Properties</vt:lpstr>
      <vt:lpstr>CSS Properties</vt:lpstr>
      <vt:lpstr>CSS Properties</vt:lpstr>
      <vt:lpstr>CSS Properties</vt:lpstr>
      <vt:lpstr>CSS Properties</vt:lpstr>
      <vt:lpstr>CSS Properties</vt:lpstr>
      <vt:lpstr>CSS Properties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선형대수학  Linear Algebra</dc:title>
  <dc:creator>K.LEE</dc:creator>
  <cp:lastModifiedBy>조 은지</cp:lastModifiedBy>
  <cp:revision>1028</cp:revision>
  <cp:lastPrinted>2013-12-26T08:44:45Z</cp:lastPrinted>
  <dcterms:created xsi:type="dcterms:W3CDTF">2013-02-05T02:36:43Z</dcterms:created>
  <dcterms:modified xsi:type="dcterms:W3CDTF">2023-03-13T13:05:13Z</dcterms:modified>
</cp:coreProperties>
</file>