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nb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2939-9EAD-764A-89DE-E91F76E240DB}" type="datetimeFigureOut">
              <a:rPr lang="nb-US" smtClean="0"/>
              <a:t>26.02.2020</a:t>
            </a:fld>
            <a:endParaRPr lang="nb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171A7-8BD3-AC4E-BE1E-F76CE5A5D79C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65512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171A7-8BD3-AC4E-BE1E-F76CE5A5D79C}" type="slidenum">
              <a:rPr lang="nb-US" smtClean="0"/>
              <a:t>11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91063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2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7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9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3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8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1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36262786-A52F-4662-932E-A9323BC1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6E45B6A-C15C-AE40-B7D7-123684DB8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nb-US"/>
              <a:t>Logistisk regresjon</a:t>
            </a:r>
            <a:endParaRPr lang="nb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B92D51-4E6F-9D45-9070-2574A2284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646844"/>
            <a:ext cx="7321946" cy="951775"/>
          </a:xfrm>
        </p:spPr>
        <p:txBody>
          <a:bodyPr>
            <a:normAutofit/>
          </a:bodyPr>
          <a:lstStyle/>
          <a:p>
            <a:endParaRPr lang="nb-US" dirty="0"/>
          </a:p>
        </p:txBody>
      </p:sp>
      <p:pic>
        <p:nvPicPr>
          <p:cNvPr id="5" name="Bilde 4" descr="Et bilde som inneholder sitter, lys, innendørs, bord&#10;&#10;Automatisk generert beskrivelse">
            <a:extLst>
              <a:ext uri="{FF2B5EF4-FFF2-40B4-BE49-F238E27FC236}">
                <a16:creationId xmlns:a16="http://schemas.microsoft.com/office/drawing/2014/main" id="{38D022D9-AEEF-594D-928C-44809CACC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1" r="34218" b="2"/>
          <a:stretch/>
        </p:blipFill>
        <p:spPr>
          <a:xfrm>
            <a:off x="643466" y="945821"/>
            <a:ext cx="2735837" cy="44476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048FC-3F66-40BC-ACC6-444CB3B69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485978"/>
            <a:ext cx="69494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10B925-0D04-4419-B554-F54469988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38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3D04E9-0F4D-4B44-911F-AD48B5B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Hvilken funksjon kan vi bruke i </a:t>
            </a:r>
            <a:r>
              <a:rPr lang="nb-NO" dirty="0" err="1"/>
              <a:t>multinomial</a:t>
            </a:r>
            <a:r>
              <a:rPr lang="nb-NO" dirty="0"/>
              <a:t> (=“</a:t>
            </a:r>
            <a:r>
              <a:rPr lang="nb-NO" dirty="0" err="1"/>
              <a:t>multi</a:t>
            </a:r>
            <a:r>
              <a:rPr lang="nb-NO" dirty="0"/>
              <a:t>-klasser”) logistisk regresjon?</a:t>
            </a:r>
            <a:endParaRPr lang="nb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509570-B8BD-AF45-9495-9CB7E034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/>
              <a:t>a) </a:t>
            </a:r>
            <a:r>
              <a:rPr lang="nb-NO" sz="2400" dirty="0" err="1"/>
              <a:t>Softmin</a:t>
            </a:r>
            <a:endParaRPr lang="nb-NO" sz="2400" dirty="0"/>
          </a:p>
          <a:p>
            <a:r>
              <a:rPr lang="nb-NO" sz="2400" dirty="0"/>
              <a:t>b)</a:t>
            </a:r>
            <a:r>
              <a:rPr lang="nb-NO" sz="2400" dirty="0" err="1"/>
              <a:t>Argmax</a:t>
            </a:r>
            <a:endParaRPr lang="nb-NO" sz="2400" dirty="0"/>
          </a:p>
          <a:p>
            <a:r>
              <a:rPr lang="nb-NO" sz="2400" dirty="0"/>
              <a:t>c) </a:t>
            </a:r>
            <a:r>
              <a:rPr lang="nb-NO" sz="2400" dirty="0" err="1"/>
              <a:t>Softmax</a:t>
            </a:r>
            <a:endParaRPr lang="nb-NO" sz="2400" dirty="0"/>
          </a:p>
          <a:p>
            <a:r>
              <a:rPr lang="nb-NO" sz="2400" dirty="0"/>
              <a:t>d) </a:t>
            </a:r>
            <a:r>
              <a:rPr lang="nb-NO" sz="2400" dirty="0" err="1"/>
              <a:t>Argmin</a:t>
            </a:r>
            <a:endParaRPr lang="nb-NO" sz="2400" dirty="0"/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6783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74CE5-C0FB-9749-8721-89DC3578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Fordeler med logistisk regresjon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5DB099-9EA6-CF45-82A3-69C4BAEA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US" sz="2400" dirty="0"/>
              <a:t>Kan trenes på små datasett (nyttig spesielt i norsk språkteknologi)</a:t>
            </a:r>
          </a:p>
          <a:p>
            <a:pPr marL="342900" indent="-342900">
              <a:buFont typeface="+mj-lt"/>
              <a:buAutoNum type="arabicPeriod"/>
            </a:pPr>
            <a:r>
              <a:rPr lang="nb-US" sz="2400" dirty="0"/>
              <a:t>God generaliseringsevne (lite overtrening)</a:t>
            </a:r>
          </a:p>
          <a:p>
            <a:pPr marL="342900" indent="-342900">
              <a:buFont typeface="+mj-lt"/>
              <a:buAutoNum type="arabicPeriod"/>
            </a:pPr>
            <a:r>
              <a:rPr lang="nb-US" sz="2400" dirty="0"/>
              <a:t>Rask &amp; skalerbar</a:t>
            </a:r>
          </a:p>
          <a:p>
            <a:pPr marL="342900" indent="-342900">
              <a:buFont typeface="+mj-lt"/>
              <a:buAutoNum type="arabicPeriod"/>
            </a:pPr>
            <a:r>
              <a:rPr lang="nb-US" sz="2400" dirty="0"/>
              <a:t>Forklarbar</a:t>
            </a:r>
          </a:p>
        </p:txBody>
      </p:sp>
    </p:spTree>
    <p:extLst>
      <p:ext uri="{BB962C8B-B14F-4D97-AF65-F5344CB8AC3E}">
        <p14:creationId xmlns:p14="http://schemas.microsoft.com/office/powerpoint/2010/main" val="222487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284D5D-79AD-A541-AD58-938D281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nb-US" sz="4000"/>
              <a:t>Først litt linær regresjon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EF8BA8-9A99-4D50-8FB5-C15D6EE0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prisen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boligen</a:t>
            </a:r>
            <a:r>
              <a:rPr lang="en-US" dirty="0"/>
              <a:t>” </a:t>
            </a:r>
            <a:r>
              <a:rPr lang="en-US" dirty="0" err="1"/>
              <a:t>gitt</a:t>
            </a:r>
            <a:r>
              <a:rPr lang="en-US" dirty="0"/>
              <a:t>…</a:t>
            </a:r>
          </a:p>
          <a:p>
            <a:r>
              <a:rPr lang="en-US" dirty="0" err="1"/>
              <a:t>Konkret</a:t>
            </a:r>
            <a:r>
              <a:rPr lang="en-US" dirty="0"/>
              <a:t> tall</a:t>
            </a:r>
          </a:p>
        </p:txBody>
      </p:sp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8FE1A2CC-3F30-B34C-8D1F-D7338D8B7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9"/>
          <a:stretch/>
        </p:blipFill>
        <p:spPr>
          <a:xfrm>
            <a:off x="3996767" y="1480795"/>
            <a:ext cx="8195233" cy="48342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08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B0E18-CB99-4541-96AD-9EBB1C66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Linær regresjon formel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8FD04A3-5744-1243-B714-A2594947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388" y="2171701"/>
                <a:ext cx="10387012" cy="37576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nb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b-NO" sz="3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3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b-NO" sz="3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36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nb-NO" sz="3600" b="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sz="3600" i="1" baseline="-25000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3600" i="1" baseline="-25000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36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36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b-NO" sz="3600" dirty="0"/>
              </a:p>
              <a:p>
                <a:pPr marL="0" indent="0" algn="ctr">
                  <a:buNone/>
                </a:pPr>
                <a:r>
                  <a:rPr lang="nb-NO" sz="3600" b="1" dirty="0">
                    <a:solidFill>
                      <a:schemeClr val="accent5"/>
                    </a:solidFill>
                  </a:rPr>
                  <a:t>=</a:t>
                </a:r>
                <a:endParaRPr lang="nb-NO" sz="36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b-NO" sz="3600" dirty="0"/>
              </a:p>
              <a:p>
                <a:endParaRPr lang="nb-NO" sz="3600" b="0" dirty="0"/>
              </a:p>
              <a:p>
                <a:endParaRPr lang="nb-US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8FD04A3-5744-1243-B714-A2594947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388" y="2171701"/>
                <a:ext cx="10387012" cy="37576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A8436F92-B2F6-9740-8651-234B1F515850}"/>
              </a:ext>
            </a:extLst>
          </p:cNvPr>
          <p:cNvSpPr txBox="1">
            <a:spLocks/>
          </p:cNvSpPr>
          <p:nvPr/>
        </p:nvSpPr>
        <p:spPr>
          <a:xfrm>
            <a:off x="938212" y="2281238"/>
            <a:ext cx="5212080" cy="36973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40240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6763140-0EC0-FE48-A1F2-FD8467BF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nb-US" dirty="0"/>
              <a:t>Logistisk regresjon</a:t>
            </a:r>
          </a:p>
        </p:txBody>
      </p:sp>
      <p:pic>
        <p:nvPicPr>
          <p:cNvPr id="5" name="Bilde 4" descr="Et bilde som inneholder klokke&#10;&#10;Automatisk generert beskrivelse">
            <a:extLst>
              <a:ext uri="{FF2B5EF4-FFF2-40B4-BE49-F238E27FC236}">
                <a16:creationId xmlns:a16="http://schemas.microsoft.com/office/drawing/2014/main" id="{99FB7298-9BAC-9947-BD20-7EB77A01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19807"/>
            <a:ext cx="5115347" cy="2698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EC6B21-5896-BA4F-8CAE-603E3393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nb-US" sz="2000" dirty="0"/>
              <a:t>Ikke lenger et konkret tall, men «hva er sannsynligheten for at (objektet havner i klasse a eller b)»</a:t>
            </a:r>
          </a:p>
          <a:p>
            <a:r>
              <a:rPr lang="nb-US" sz="2000" dirty="0"/>
              <a:t>Hvordan gå fra konkret tall til sannsynlighet??</a:t>
            </a:r>
          </a:p>
          <a:p>
            <a:r>
              <a:rPr lang="nb-US" sz="2000" dirty="0"/>
              <a:t>Sigmoidfunksjonen tvinger regresjonsresultatet til å bli en sannsynlighet, altså tall mellom 0 og 1</a:t>
            </a:r>
          </a:p>
          <a:p>
            <a:endParaRPr lang="nb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2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DB7266A-5798-8649-A3C6-704987CB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Hva betyr alt i formelen?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38A207-D7B8-B04B-9810-9D11F1CB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/>
              <a:t>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outputen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klasifikasjonsmodellen</a:t>
            </a:r>
            <a:r>
              <a:rPr lang="en-US" dirty="0"/>
              <a:t>. Kan </a:t>
            </a:r>
            <a:r>
              <a:rPr lang="en-US" dirty="0" err="1"/>
              <a:t>være</a:t>
            </a:r>
            <a:r>
              <a:rPr lang="en-US" dirty="0"/>
              <a:t> alt </a:t>
            </a:r>
            <a:r>
              <a:rPr lang="en-US" dirty="0" err="1"/>
              <a:t>mellom</a:t>
            </a:r>
            <a:r>
              <a:rPr lang="en-US" dirty="0"/>
              <a:t> 0 (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medlem</a:t>
            </a:r>
            <a:r>
              <a:rPr lang="en-US" dirty="0"/>
              <a:t>) </a:t>
            </a:r>
            <a:r>
              <a:rPr lang="en-US" dirty="0" err="1"/>
              <a:t>og</a:t>
            </a:r>
            <a:r>
              <a:rPr lang="en-US" dirty="0"/>
              <a:t> 1 (</a:t>
            </a:r>
            <a:r>
              <a:rPr lang="en-US" dirty="0" err="1"/>
              <a:t>medlem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 err="1"/>
              <a:t>σ</a:t>
            </a:r>
            <a:r>
              <a:rPr lang="en-US" dirty="0"/>
              <a:t>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altså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resulatet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ligge</a:t>
            </a:r>
            <a:r>
              <a:rPr lang="en-US" dirty="0"/>
              <a:t> </a:t>
            </a:r>
            <a:r>
              <a:rPr lang="en-US" dirty="0" err="1"/>
              <a:t>mellom</a:t>
            </a:r>
            <a:r>
              <a:rPr lang="en-US" dirty="0"/>
              <a:t> 0 </a:t>
            </a:r>
            <a:r>
              <a:rPr lang="en-US" dirty="0" err="1"/>
              <a:t>og</a:t>
            </a:r>
            <a:r>
              <a:rPr lang="en-US" dirty="0"/>
              <a:t> 1. 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/>
              <a:t>w: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vekten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feature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/>
              <a:t>T: </a:t>
            </a:r>
            <a:r>
              <a:rPr lang="en-US" dirty="0" err="1"/>
              <a:t>svarer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vekter</a:t>
            </a:r>
            <a:endParaRPr lang="en-US" dirty="0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/>
              <a:t>x: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feature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dirty="0"/>
              <a:t>b: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skjæringspunktet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 </a:t>
            </a:r>
            <a:r>
              <a:rPr lang="en-US" dirty="0" err="1"/>
              <a:t>verdien</a:t>
            </a:r>
            <a:r>
              <a:rPr lang="en-US" dirty="0"/>
              <a:t> av y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features x </a:t>
            </a:r>
            <a:r>
              <a:rPr lang="en-US" dirty="0" err="1"/>
              <a:t>er</a:t>
            </a:r>
            <a:r>
              <a:rPr lang="en-US" dirty="0"/>
              <a:t> 0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7" name="Bilde 6" descr="Et bilde som inneholder objekt&#10;&#10;Automatisk generert beskrivelse">
            <a:extLst>
              <a:ext uri="{FF2B5EF4-FFF2-40B4-BE49-F238E27FC236}">
                <a16:creationId xmlns:a16="http://schemas.microsoft.com/office/drawing/2014/main" id="{459B11DD-0450-7942-8251-7E60BEDCE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25" t="40541"/>
          <a:stretch/>
        </p:blipFill>
        <p:spPr>
          <a:xfrm>
            <a:off x="8481107" y="1300163"/>
            <a:ext cx="3076896" cy="1394564"/>
          </a:xfrm>
          <a:prstGeom prst="rect">
            <a:avLst/>
          </a:prstGeom>
        </p:spPr>
      </p:pic>
      <p:pic>
        <p:nvPicPr>
          <p:cNvPr id="5" name="Plassholder for innhold 4" descr="Et bilde som inneholder klokke&#10;&#10;Automatisk generert beskrivelse">
            <a:extLst>
              <a:ext uri="{FF2B5EF4-FFF2-40B4-BE49-F238E27FC236}">
                <a16:creationId xmlns:a16="http://schemas.microsoft.com/office/drawing/2014/main" id="{5DB92C91-88AE-A645-9F20-E81F3830E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56686" y="3636396"/>
            <a:ext cx="4001315" cy="21106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4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35191D-934C-7546-A689-B60AE646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Sentimentanalyse...</a:t>
            </a:r>
          </a:p>
        </p:txBody>
      </p:sp>
      <p:pic>
        <p:nvPicPr>
          <p:cNvPr id="6" name="Plassholder for innhold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E864F5AC-8215-654F-8212-47F718F8F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9988" y="2133520"/>
            <a:ext cx="7004050" cy="3894042"/>
          </a:xfrm>
        </p:spPr>
      </p:pic>
      <p:pic>
        <p:nvPicPr>
          <p:cNvPr id="8" name="Bilde 7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69E522CD-C3C8-F448-983F-A06BD4BC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233225"/>
            <a:ext cx="7893050" cy="3878649"/>
          </a:xfrm>
          <a:prstGeom prst="rect">
            <a:avLst/>
          </a:prstGeom>
        </p:spPr>
      </p:pic>
      <p:pic>
        <p:nvPicPr>
          <p:cNvPr id="10" name="Bilde 9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95EC8841-1946-B542-9C36-1F3C1AF35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2141004"/>
            <a:ext cx="7815262" cy="40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1B2B7EE-F363-0F4A-B427-8FF58F66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Eksempel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Sannsynligheten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positiv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eller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negative </a:t>
            </a:r>
            <a:r>
              <a:rPr lang="nb-NO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anmeldelse</a:t>
            </a:r>
          </a:p>
        </p:txBody>
      </p:sp>
      <p:pic>
        <p:nvPicPr>
          <p:cNvPr id="6" name="Bilde 5" descr="Et bilde som inneholder innendørs&#10;&#10;Automatisk generert beskrivelse">
            <a:extLst>
              <a:ext uri="{FF2B5EF4-FFF2-40B4-BE49-F238E27FC236}">
                <a16:creationId xmlns:a16="http://schemas.microsoft.com/office/drawing/2014/main" id="{9131A95E-A4C8-604F-8FBE-3FBBBA05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5" y="442271"/>
            <a:ext cx="7391693" cy="18294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Bilde 9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EF4393B7-BFCF-9049-B2CD-3AFDF92E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4" y="2555874"/>
            <a:ext cx="7996063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16AEF0-8ACF-BF47-A0BD-0516797F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Hvordan finne vektene w og skjæringspunktet b? </a:t>
            </a:r>
          </a:p>
        </p:txBody>
      </p:sp>
      <p:pic>
        <p:nvPicPr>
          <p:cNvPr id="6" name="Bilde 5" descr="Et bilde som inneholder fugl&#10;&#10;Automatisk generert beskrivelse">
            <a:extLst>
              <a:ext uri="{FF2B5EF4-FFF2-40B4-BE49-F238E27FC236}">
                <a16:creationId xmlns:a16="http://schemas.microsoft.com/office/drawing/2014/main" id="{F3FF0E30-7ADD-D74A-B284-9C7F087EA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" t="1072" r="3964"/>
          <a:stretch/>
        </p:blipFill>
        <p:spPr>
          <a:xfrm>
            <a:off x="3000374" y="1957387"/>
            <a:ext cx="6541250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6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A1CA866-1096-1E41-9AC7-6B47A333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nb-US" sz="3700"/>
              <a:t>Logistisk regresjon: multiklasser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EF3A08-0FF1-BC4E-88FA-1F955076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US" dirty="0"/>
              <a:t>Men hva om vi gar tre klasser: positiv, negativ og nøytral? </a:t>
            </a:r>
            <a:r>
              <a:rPr lang="nb-US" dirty="0">
                <a:sym typeface="Wingdings" pitchFamily="2" charset="2"/>
              </a:rPr>
              <a:t> </a:t>
            </a:r>
            <a:r>
              <a:rPr lang="nb-US" dirty="0"/>
              <a:t>SOFTMAX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US" dirty="0"/>
              <a:t>Erstatter sigmoidfunksjonen!</a:t>
            </a:r>
          </a:p>
          <a:p>
            <a:pPr>
              <a:buFont typeface="Arial" panose="020B0604020202020204" pitchFamily="34" charset="0"/>
              <a:buChar char="•"/>
            </a:pPr>
            <a:endParaRPr lang="nb-US" dirty="0"/>
          </a:p>
          <a:p>
            <a:endParaRPr lang="nb-US" dirty="0"/>
          </a:p>
          <a:p>
            <a:endParaRPr lang="nb-US" dirty="0"/>
          </a:p>
          <a:p>
            <a:endParaRPr lang="nb-US" dirty="0"/>
          </a:p>
        </p:txBody>
      </p:sp>
      <p:pic>
        <p:nvPicPr>
          <p:cNvPr id="5" name="Bilde 4" descr="Et bilde som inneholder objekt, klokke&#10;&#10;Automatisk generert beskrivelse">
            <a:extLst>
              <a:ext uri="{FF2B5EF4-FFF2-40B4-BE49-F238E27FC236}">
                <a16:creationId xmlns:a16="http://schemas.microsoft.com/office/drawing/2014/main" id="{00DFD8C9-C358-154F-9D2F-22E42EC7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85" y="853008"/>
            <a:ext cx="6892560" cy="34635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Bilde 6" descr="Et bilde som inneholder kniv&#10;&#10;Automatisk generert beskrivelse">
            <a:extLst>
              <a:ext uri="{FF2B5EF4-FFF2-40B4-BE49-F238E27FC236}">
                <a16:creationId xmlns:a16="http://schemas.microsoft.com/office/drawing/2014/main" id="{309AA0B3-D485-3540-AAB0-3524D5BF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4759323"/>
            <a:ext cx="6825722" cy="13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256</Words>
  <Application>Microsoft Macintosh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Univers</vt:lpstr>
      <vt:lpstr>Univers Condensed</vt:lpstr>
      <vt:lpstr>RetrospectVTI</vt:lpstr>
      <vt:lpstr>Logistisk regresjon</vt:lpstr>
      <vt:lpstr>Først litt linær regresjon</vt:lpstr>
      <vt:lpstr>Linær regresjon formel</vt:lpstr>
      <vt:lpstr>Logistisk regresjon</vt:lpstr>
      <vt:lpstr>Hva betyr alt i formelen?</vt:lpstr>
      <vt:lpstr>Sentimentanalyse...</vt:lpstr>
      <vt:lpstr>Eksempel Sannsynligheten for positiv  eller negative anmeldelse</vt:lpstr>
      <vt:lpstr>Hvordan finne vektene w og skjæringspunktet b? </vt:lpstr>
      <vt:lpstr>Logistisk regresjon: multiklasser </vt:lpstr>
      <vt:lpstr>Hvilken funksjon kan vi bruke i multinomial (=“multi-klasser”) logistisk regresjon?</vt:lpstr>
      <vt:lpstr>Fordeler med logistisk regresjon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Logistisk regresjon</dc:title>
  <dc:creator>Josephine Kjelsrud</dc:creator>
  <cp:lastModifiedBy>Josephine Kjelsrud</cp:lastModifiedBy>
  <cp:revision>3</cp:revision>
  <dcterms:created xsi:type="dcterms:W3CDTF">2020-02-26T20:11:05Z</dcterms:created>
  <dcterms:modified xsi:type="dcterms:W3CDTF">2020-02-26T21:26:24Z</dcterms:modified>
</cp:coreProperties>
</file>