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nb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2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F6A5D64-52EB-444C-A632-2D52E33C0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DB0AA25-18CA-9C46-8DD2-D1AD1D0B4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nb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EF6E3F0-1957-C248-819B-C00471BB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D80E-3711-1149-B4C6-95FDC4B0A720}" type="datetimeFigureOut">
              <a:rPr lang="nb-US" smtClean="0"/>
              <a:t>26.03.2020</a:t>
            </a:fld>
            <a:endParaRPr lang="nb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07AEA0D-D731-D844-897B-4A43EA96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7872DD5-3BB7-A44B-89DB-C9A3DC5B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6076-7E59-FC4C-8EB2-E025900AD44D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277850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56EAB55-C803-154A-859F-CF262B44B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4B3E9E82-6AEB-364D-A469-6F54368A2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63536EE-FBC6-4149-A950-3EAABB7CA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D80E-3711-1149-B4C6-95FDC4B0A720}" type="datetimeFigureOut">
              <a:rPr lang="nb-US" smtClean="0"/>
              <a:t>26.03.2020</a:t>
            </a:fld>
            <a:endParaRPr lang="nb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D47293F-9110-7148-890D-6161AC14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DD126C3-9BC4-0E40-8F51-1B5FF0BF4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6076-7E59-FC4C-8EB2-E025900AD44D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101610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E5E392D-BF1E-3B4C-A857-A3DE04C3A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C06926E-DEDF-9944-9620-E94F0442B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1E71F97-44DA-E441-B2C0-912B9776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D80E-3711-1149-B4C6-95FDC4B0A720}" type="datetimeFigureOut">
              <a:rPr lang="nb-US" smtClean="0"/>
              <a:t>26.03.2020</a:t>
            </a:fld>
            <a:endParaRPr lang="nb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489A326-B456-8741-882E-7FECAFA6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8C17F8F-DAC0-9546-85CC-047E54DD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6076-7E59-FC4C-8EB2-E025900AD44D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197076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74F6AC-BFFA-5741-A9C4-9F3D2D50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656578A-2F79-8843-BAC7-2136ED7CE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2F2A1FE-556B-A64D-A2F5-B27B45ED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D80E-3711-1149-B4C6-95FDC4B0A720}" type="datetimeFigureOut">
              <a:rPr lang="nb-US" smtClean="0"/>
              <a:t>26.03.2020</a:t>
            </a:fld>
            <a:endParaRPr lang="nb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02B1511-87B6-1345-9E95-3AA308E6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DAA8014-5B1D-AF48-BA3F-29678213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6076-7E59-FC4C-8EB2-E025900AD44D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234209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B51EB53-3D4F-D54A-9B7D-A2DA50914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E92F781-CC12-8444-959E-7FEC20069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211D1EC-C866-074B-89FE-2DD1BD95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D80E-3711-1149-B4C6-95FDC4B0A720}" type="datetimeFigureOut">
              <a:rPr lang="nb-US" smtClean="0"/>
              <a:t>26.03.2020</a:t>
            </a:fld>
            <a:endParaRPr lang="nb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BC962C4-16E3-1449-A160-050513BF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84E13E8-0B67-494B-86C9-4249B907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6076-7E59-FC4C-8EB2-E025900AD44D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349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DBE0AB7-315C-BA4D-972F-2563D1D5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FCC98EF-C5BF-134A-B39C-C6A65613C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6328622-6082-244D-B51E-93739D12B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9CB957F-D6BC-7047-BDB4-47123B38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D80E-3711-1149-B4C6-95FDC4B0A720}" type="datetimeFigureOut">
              <a:rPr lang="nb-US" smtClean="0"/>
              <a:t>26.03.2020</a:t>
            </a:fld>
            <a:endParaRPr lang="nb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8B2C066-2D23-DD41-A280-15620A1CA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3EDAE98-F632-0C49-9C70-78EED184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6076-7E59-FC4C-8EB2-E025900AD44D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226786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5A67C99-3B79-3346-9675-93B07777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55470B4-09A6-264D-BFA3-00403B93A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43292D1-376C-134B-A338-E186FA09E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7620EDC8-A25E-6044-9ADA-5D3B4325F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8E5CB9B3-F58F-9B4A-88A3-27BC1C3AC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B98417D0-5341-3C40-8A29-F86F4B79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D80E-3711-1149-B4C6-95FDC4B0A720}" type="datetimeFigureOut">
              <a:rPr lang="nb-US" smtClean="0"/>
              <a:t>26.03.2020</a:t>
            </a:fld>
            <a:endParaRPr lang="nb-US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030881BF-8458-E740-B2B0-A7044D34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6E82355F-1269-6243-AE90-1C71E88B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6076-7E59-FC4C-8EB2-E025900AD44D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251337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D78B481-4815-6342-BD73-E299DA399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D3E38855-E7B1-8440-ACB9-481FFAFD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D80E-3711-1149-B4C6-95FDC4B0A720}" type="datetimeFigureOut">
              <a:rPr lang="nb-US" smtClean="0"/>
              <a:t>26.03.2020</a:t>
            </a:fld>
            <a:endParaRPr lang="nb-US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B21ABEB-EFD1-E048-9E1B-E5744DE14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7A2E402D-67D8-C344-B4B9-5E581F4F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6076-7E59-FC4C-8EB2-E025900AD44D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51188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7174F157-2CFC-9B49-860C-1CC8BEF6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D80E-3711-1149-B4C6-95FDC4B0A720}" type="datetimeFigureOut">
              <a:rPr lang="nb-US" smtClean="0"/>
              <a:t>26.03.2020</a:t>
            </a:fld>
            <a:endParaRPr lang="nb-US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B50A566-487B-8443-A572-0FF80A45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D3D9B7CC-15E7-C74B-AAEB-F70AA79B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6076-7E59-FC4C-8EB2-E025900AD44D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219071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A35C44-EAAD-7A4C-8AD3-B9D2A3C18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62683AC-61B1-0C4C-85A4-EEB72A9F4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624F6996-2477-3643-A5BB-F1C7CCCEB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D502AEB-1E75-3549-8001-C947E549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D80E-3711-1149-B4C6-95FDC4B0A720}" type="datetimeFigureOut">
              <a:rPr lang="nb-US" smtClean="0"/>
              <a:t>26.03.2020</a:t>
            </a:fld>
            <a:endParaRPr lang="nb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5A39939-CAEF-9A4A-98A4-EBC031AE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68AD840-F5F6-A049-B9E6-9B8AD68E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6076-7E59-FC4C-8EB2-E025900AD44D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316946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E6040DB-19DD-6840-89D2-9700195E7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307CF87D-D4F5-B841-BC49-7F5DEBFC3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CB896F0-DEA7-664B-B439-D11A75E86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A430CE0-94AA-EC49-A756-6A00BCB5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D80E-3711-1149-B4C6-95FDC4B0A720}" type="datetimeFigureOut">
              <a:rPr lang="nb-US" smtClean="0"/>
              <a:t>26.03.2020</a:t>
            </a:fld>
            <a:endParaRPr lang="nb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09D15B1-8786-9145-AE10-35E17C2EA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C86039E-D90A-B944-90DA-020CD9DA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6076-7E59-FC4C-8EB2-E025900AD44D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320535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D6AE2A6E-065F-C74F-A164-3BDFB28B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7161470-F05C-6D42-9E0E-985B0A443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9085AAF-8CC7-EB45-8157-FFF0B6C8A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3D80E-3711-1149-B4C6-95FDC4B0A720}" type="datetimeFigureOut">
              <a:rPr lang="nb-US" smtClean="0"/>
              <a:t>26.03.2020</a:t>
            </a:fld>
            <a:endParaRPr lang="nb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C97E2FF-2EE4-204A-A6F7-A20D4882A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3B91979-07DD-D64D-9CD3-10C37AB8F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F6076-7E59-FC4C-8EB2-E025900AD44D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322164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F67742-EC27-884A-BB61-A9B245F5D4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US" dirty="0"/>
              <a:t>Dependensgramatikk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74818DA-6439-5845-A2B1-58A893A1A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2158282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6B6D7C7-DF65-A84B-8C23-53BAE3AFF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Oppgave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29D1A46-F389-0D43-A6BF-70FED13C4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US" dirty="0"/>
              <a:t>Oppfyller grafen nedenfor kriteriene?</a:t>
            </a:r>
          </a:p>
          <a:p>
            <a:pPr lvl="1"/>
            <a:r>
              <a:rPr lang="nb-US" dirty="0">
                <a:solidFill>
                  <a:schemeClr val="accent1"/>
                </a:solidFill>
              </a:rPr>
              <a:t>Sammenhengende</a:t>
            </a:r>
          </a:p>
          <a:p>
            <a:pPr lvl="1"/>
            <a:r>
              <a:rPr lang="nb-US" dirty="0">
                <a:solidFill>
                  <a:schemeClr val="accent1"/>
                </a:solidFill>
              </a:rPr>
              <a:t>Asyklisk</a:t>
            </a:r>
          </a:p>
          <a:p>
            <a:pPr lvl="1"/>
            <a:r>
              <a:rPr lang="nb-US" dirty="0">
                <a:solidFill>
                  <a:schemeClr val="accent1"/>
                </a:solidFill>
              </a:rPr>
              <a:t>Hver node kun ett hode</a:t>
            </a:r>
          </a:p>
          <a:p>
            <a:pPr lvl="1"/>
            <a:r>
              <a:rPr lang="nb-US" dirty="0">
                <a:solidFill>
                  <a:schemeClr val="accent1"/>
                </a:solidFill>
              </a:rPr>
              <a:t>Projektiv</a:t>
            </a:r>
          </a:p>
          <a:p>
            <a:pPr lvl="1"/>
            <a:endParaRPr lang="nb-US" dirty="0"/>
          </a:p>
          <a:p>
            <a:pPr lvl="1"/>
            <a:endParaRPr lang="nb-US" dirty="0"/>
          </a:p>
          <a:p>
            <a:endParaRPr lang="nb-US" dirty="0"/>
          </a:p>
        </p:txBody>
      </p:sp>
      <p:pic>
        <p:nvPicPr>
          <p:cNvPr id="4" name="Bilde 3" descr="Et bilde som inneholder tekst, kart&#10;&#10;Automatisk generert beskrivelse">
            <a:extLst>
              <a:ext uri="{FF2B5EF4-FFF2-40B4-BE49-F238E27FC236}">
                <a16:creationId xmlns:a16="http://schemas.microsoft.com/office/drawing/2014/main" id="{C3F3BECE-BC08-E449-8CD1-514D3F1331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31" t="14651" r="2729"/>
          <a:stretch/>
        </p:blipFill>
        <p:spPr>
          <a:xfrm>
            <a:off x="1285873" y="4129088"/>
            <a:ext cx="9944101" cy="246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01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E217C06-BDBD-6642-A505-E88DBF1BD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7963"/>
            <a:ext cx="10515600" cy="1325563"/>
          </a:xfrm>
        </p:spPr>
        <p:txBody>
          <a:bodyPr/>
          <a:lstStyle/>
          <a:p>
            <a:r>
              <a:rPr lang="nb-US" dirty="0"/>
              <a:t>Svar på forrige oppgave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3D8C568-6315-A94A-9EC7-10AB20204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525587"/>
            <a:ext cx="10515600" cy="4351338"/>
          </a:xfrm>
        </p:spPr>
        <p:txBody>
          <a:bodyPr/>
          <a:lstStyle/>
          <a:p>
            <a:r>
              <a:rPr lang="nb-US" dirty="0"/>
              <a:t>Nei, ikke sammenhengende. Hva med «had» og «punktum»?</a:t>
            </a:r>
          </a:p>
          <a:p>
            <a:r>
              <a:rPr lang="nb-US" dirty="0"/>
              <a:t>Ja, den inneholder ingen sykler. Den er asyklisk. </a:t>
            </a:r>
          </a:p>
          <a:p>
            <a:r>
              <a:rPr lang="nb-US" dirty="0"/>
              <a:t>Ja, alle noder har kun ett hode. </a:t>
            </a:r>
          </a:p>
          <a:p>
            <a:r>
              <a:rPr lang="nb-US" dirty="0"/>
              <a:t>Ja, projektiv. Ingen kryssende kanter. </a:t>
            </a:r>
          </a:p>
          <a:p>
            <a:pPr marL="0" indent="0">
              <a:buNone/>
            </a:pPr>
            <a:endParaRPr lang="nb-US" dirty="0"/>
          </a:p>
          <a:p>
            <a:r>
              <a:rPr lang="nb-US" dirty="0"/>
              <a:t>Hvordan gjøre den sammenhengende?</a:t>
            </a:r>
          </a:p>
          <a:p>
            <a:endParaRPr lang="nb-US" dirty="0"/>
          </a:p>
          <a:p>
            <a:endParaRPr lang="nb-US" dirty="0"/>
          </a:p>
        </p:txBody>
      </p:sp>
      <p:pic>
        <p:nvPicPr>
          <p:cNvPr id="5" name="Bilde 4" descr="Et bilde som inneholder tekst, kart&#10;&#10;Automatisk generert beskrivelse">
            <a:extLst>
              <a:ext uri="{FF2B5EF4-FFF2-40B4-BE49-F238E27FC236}">
                <a16:creationId xmlns:a16="http://schemas.microsoft.com/office/drawing/2014/main" id="{C35195E6-3EF3-AD4B-B8FF-19C7194C0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413" y="4494552"/>
            <a:ext cx="7548562" cy="236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1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61481E7C-6A84-E84F-AAEB-0C93781C5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nb-US" sz="4000">
                <a:solidFill>
                  <a:srgbClr val="FFFFFF"/>
                </a:solidFill>
              </a:rPr>
              <a:t>Hva er dependensgramatikk?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9A4962E-294E-F942-AA24-A6CBB171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Autofit/>
          </a:bodyPr>
          <a:lstStyle/>
          <a:p>
            <a:r>
              <a:rPr lang="nb-US" sz="2400" dirty="0"/>
              <a:t>En ny måte å se på forhold mellom ord!</a:t>
            </a:r>
          </a:p>
          <a:p>
            <a:r>
              <a:rPr lang="nb-US" sz="2400" dirty="0"/>
              <a:t>Fra før kjenner vi syntakstrær...de gir oss mye, men ikke alt. Hva med språk med fri ordstruktur? </a:t>
            </a:r>
          </a:p>
          <a:p>
            <a:r>
              <a:rPr lang="nb-US" sz="2400" dirty="0"/>
              <a:t>En kjent metode både i språkteknologi og lingvistikk</a:t>
            </a:r>
          </a:p>
          <a:p>
            <a:r>
              <a:rPr lang="nb-US" sz="2400" dirty="0"/>
              <a:t>Oppdage andre forhold/kontekster</a:t>
            </a:r>
          </a:p>
        </p:txBody>
      </p:sp>
      <p:pic>
        <p:nvPicPr>
          <p:cNvPr id="5" name="Bilde 4" descr="Et bilde som inneholder svart, foto, sitter, skilt&#10;&#10;Automatisk generert beskrivelse">
            <a:extLst>
              <a:ext uri="{FF2B5EF4-FFF2-40B4-BE49-F238E27FC236}">
                <a16:creationId xmlns:a16="http://schemas.microsoft.com/office/drawing/2014/main" id="{774E61C3-42BB-7246-A646-60D063E33E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512"/>
          <a:stretch/>
        </p:blipFill>
        <p:spPr>
          <a:xfrm>
            <a:off x="6050124" y="2370074"/>
            <a:ext cx="5312820" cy="394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93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EA87F5-9E44-6F46-AB6D-5350D3D33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Et syntakstre</a:t>
            </a:r>
          </a:p>
        </p:txBody>
      </p:sp>
      <p:pic>
        <p:nvPicPr>
          <p:cNvPr id="5" name="Plassholder for innhold 4" descr="Et bilde som inneholder kart, tekst&#10;&#10;Automatisk generert beskrivelse">
            <a:extLst>
              <a:ext uri="{FF2B5EF4-FFF2-40B4-BE49-F238E27FC236}">
                <a16:creationId xmlns:a16="http://schemas.microsoft.com/office/drawing/2014/main" id="{5D0C80BE-4F51-D643-9D0C-4057DA9B2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407" r="14997" b="10357"/>
          <a:stretch/>
        </p:blipFill>
        <p:spPr>
          <a:xfrm>
            <a:off x="426682" y="1634331"/>
            <a:ext cx="11349169" cy="4795044"/>
          </a:xfrm>
        </p:spPr>
      </p:pic>
    </p:spTree>
    <p:extLst>
      <p:ext uri="{BB962C8B-B14F-4D97-AF65-F5344CB8AC3E}">
        <p14:creationId xmlns:p14="http://schemas.microsoft.com/office/powerpoint/2010/main" val="105635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32E9DA7-285A-9F45-BC81-180D464B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anchor="t">
            <a:normAutofit/>
          </a:bodyPr>
          <a:lstStyle/>
          <a:p>
            <a:pPr algn="r"/>
            <a:r>
              <a:rPr lang="nb-US" sz="2200">
                <a:solidFill>
                  <a:srgbClr val="FFFFFF"/>
                </a:solidFill>
              </a:rPr>
              <a:t>Hva er forskjellen på dependensgramatikk og syntakstrær?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9279C3E-DAD9-E146-9470-29EB290EC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47698" y="1608667"/>
            <a:ext cx="3421958" cy="450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US" sz="2000" b="1" dirty="0"/>
              <a:t>Dependensgramatikk</a:t>
            </a:r>
          </a:p>
          <a:p>
            <a:pPr marL="0" indent="0">
              <a:buNone/>
            </a:pPr>
            <a:endParaRPr lang="nb-US" sz="2000" b="1" dirty="0"/>
          </a:p>
          <a:p>
            <a:r>
              <a:rPr lang="nb-US" sz="2000" dirty="0"/>
              <a:t>Hode-dependent </a:t>
            </a:r>
            <a:r>
              <a:rPr lang="nb-US" sz="2000" i="1" dirty="0"/>
              <a:t>relasjon</a:t>
            </a:r>
            <a:r>
              <a:rPr lang="nb-US" sz="2000" dirty="0"/>
              <a:t> (direkte buer)</a:t>
            </a:r>
          </a:p>
          <a:p>
            <a:r>
              <a:rPr lang="nb-US" sz="2000" dirty="0"/>
              <a:t>Funksjonelle katekorier (bue-labels som amod, nsubj)</a:t>
            </a:r>
          </a:p>
          <a:p>
            <a:r>
              <a:rPr lang="nb-US" sz="2000" dirty="0"/>
              <a:t>Muligens noen strukturelle kategorier (ordklasser som verb, subst.)</a:t>
            </a:r>
          </a:p>
          <a:p>
            <a:endParaRPr lang="nb-US" sz="2000" b="1" dirty="0"/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31CEACB6-1420-7742-A475-F8B3DB474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89696" y="1608667"/>
            <a:ext cx="3421957" cy="450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US" sz="2000" b="1" dirty="0"/>
              <a:t>Syntakstrær</a:t>
            </a:r>
          </a:p>
          <a:p>
            <a:pPr marL="0" indent="0">
              <a:buNone/>
            </a:pPr>
            <a:endParaRPr lang="nb-US" sz="2000" b="1" dirty="0"/>
          </a:p>
          <a:p>
            <a:r>
              <a:rPr lang="nb-US" sz="2000" dirty="0"/>
              <a:t>Bygges opp av </a:t>
            </a:r>
            <a:r>
              <a:rPr lang="nb-US" sz="2000" i="1" dirty="0"/>
              <a:t>fraser </a:t>
            </a:r>
            <a:r>
              <a:rPr lang="nb-US" sz="2000" dirty="0"/>
              <a:t>og </a:t>
            </a:r>
            <a:r>
              <a:rPr lang="nb-US" sz="2000" i="1" dirty="0"/>
              <a:t>konstituenter</a:t>
            </a:r>
          </a:p>
          <a:p>
            <a:r>
              <a:rPr lang="nb-US" sz="2000" dirty="0"/>
              <a:t>Strukturelle kategorier (som NP, VP osv.)</a:t>
            </a:r>
          </a:p>
        </p:txBody>
      </p:sp>
    </p:spTree>
    <p:extLst>
      <p:ext uri="{BB962C8B-B14F-4D97-AF65-F5344CB8AC3E}">
        <p14:creationId xmlns:p14="http://schemas.microsoft.com/office/powerpoint/2010/main" val="2741731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2C529C-0441-ED4E-92AA-1638879D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Terminologi</a:t>
            </a:r>
          </a:p>
        </p:txBody>
      </p: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E31CFFF6-E8C1-1C48-9BF0-6D68FF5E3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150" y="2371726"/>
            <a:ext cx="7556229" cy="3114675"/>
          </a:xfrm>
        </p:spPr>
      </p:pic>
    </p:spTree>
    <p:extLst>
      <p:ext uri="{BB962C8B-B14F-4D97-AF65-F5344CB8AC3E}">
        <p14:creationId xmlns:p14="http://schemas.microsoft.com/office/powerpoint/2010/main" val="4405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ssholder for innhold 4" descr="Et bilde som inneholder skjermbilde&#10;&#10;Automatisk generert beskrivelse">
            <a:extLst>
              <a:ext uri="{FF2B5EF4-FFF2-40B4-BE49-F238E27FC236}">
                <a16:creationId xmlns:a16="http://schemas.microsoft.com/office/drawing/2014/main" id="{1E07C1DA-EE9B-6C40-A258-20D3B950027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90600" y="439738"/>
            <a:ext cx="10372725" cy="6003925"/>
          </a:xfrm>
        </p:spPr>
      </p:pic>
    </p:spTree>
    <p:extLst>
      <p:ext uri="{BB962C8B-B14F-4D97-AF65-F5344CB8AC3E}">
        <p14:creationId xmlns:p14="http://schemas.microsoft.com/office/powerpoint/2010/main" val="404683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466AF50-5A6C-F14F-BBE1-29802EEE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nb-US" sz="3400">
                <a:solidFill>
                  <a:srgbClr val="FFFFFF"/>
                </a:solidFill>
              </a:rPr>
              <a:t>Hvordan starte å lage en dependensgraf?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74D9E00-FCF0-B549-844E-96B4E572F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nb-US" sz="2000"/>
              <a:t>Hodet er ofte, men ikke alltid, et verb. Spør deg selv «Hva er verbet i denne setningen? </a:t>
            </a:r>
          </a:p>
          <a:p>
            <a:r>
              <a:rPr lang="nb-US" sz="2000"/>
              <a:t>Bruk det du lærte på barneskolen! Spør deg selv «</a:t>
            </a:r>
            <a:r>
              <a:rPr lang="nb-NO" sz="2000"/>
              <a:t>hvem eller hva + verbet»? Dette er ofte subjektet, altså </a:t>
            </a:r>
            <a:r>
              <a:rPr lang="nb-NO" sz="2000" i="1"/>
              <a:t>nsubj</a:t>
            </a:r>
            <a:r>
              <a:rPr lang="nb-NO" sz="2000"/>
              <a:t>. </a:t>
            </a:r>
          </a:p>
          <a:p>
            <a:r>
              <a:rPr lang="nb-NO" sz="2000"/>
              <a:t>For å finne direkte objekt kan vi spørre «hva + verb + subjekt»? Da får vi ofte svaret på </a:t>
            </a:r>
            <a:r>
              <a:rPr lang="nb-NO" sz="2000" i="1"/>
              <a:t>dobj</a:t>
            </a:r>
          </a:p>
          <a:p>
            <a:endParaRPr lang="nb-US" sz="2000" i="1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2E1AAE68-6278-B840-B730-457FD4427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585" y="3318821"/>
            <a:ext cx="6894236" cy="234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9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 descr="Et bilde som inneholder skjermbilde&#10;&#10;Automatisk generert beskrivelse">
            <a:extLst>
              <a:ext uri="{FF2B5EF4-FFF2-40B4-BE49-F238E27FC236}">
                <a16:creationId xmlns:a16="http://schemas.microsoft.com/office/drawing/2014/main" id="{279219A6-5D3A-8747-9601-92D3E17D8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1716622"/>
            <a:ext cx="9653588" cy="4855628"/>
          </a:xfrm>
          <a:prstGeom prst="rect">
            <a:avLst/>
          </a:prstGeom>
        </p:spPr>
      </p:pic>
      <p:sp>
        <p:nvSpPr>
          <p:cNvPr id="6" name="Tittel 5">
            <a:extLst>
              <a:ext uri="{FF2B5EF4-FFF2-40B4-BE49-F238E27FC236}">
                <a16:creationId xmlns:a16="http://schemas.microsoft.com/office/drawing/2014/main" id="{C40D319B-0536-6747-A522-D414D8DF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Verbet er ikke alltid hodet, men ofte er det det...</a:t>
            </a:r>
          </a:p>
        </p:txBody>
      </p:sp>
    </p:spTree>
    <p:extLst>
      <p:ext uri="{BB962C8B-B14F-4D97-AF65-F5344CB8AC3E}">
        <p14:creationId xmlns:p14="http://schemas.microsoft.com/office/powerpoint/2010/main" val="13564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74422AE-08D7-1049-9CF6-A378ACD6F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nb-US" sz="3700">
                <a:solidFill>
                  <a:srgbClr val="FFFFFF"/>
                </a:solidFill>
              </a:rPr>
              <a:t>Formelle kriterier for en dependensgraf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CAF74CD-D231-1143-91DC-4B4EE08D0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963" y="542925"/>
            <a:ext cx="7562850" cy="4186238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b-US" dirty="0"/>
              <a:t>Den er </a:t>
            </a:r>
            <a:r>
              <a:rPr lang="nb-US" dirty="0">
                <a:solidFill>
                  <a:schemeClr val="accent1"/>
                </a:solidFill>
              </a:rPr>
              <a:t>sammenhengende</a:t>
            </a:r>
            <a:r>
              <a:rPr lang="nb-US" dirty="0"/>
              <a:t>. Den syntaktiske strukturen er komplett. «Ingen løse noder»</a:t>
            </a:r>
          </a:p>
          <a:p>
            <a:pPr marL="514350" indent="-514350">
              <a:buFont typeface="+mj-lt"/>
              <a:buAutoNum type="arabicPeriod"/>
            </a:pPr>
            <a:r>
              <a:rPr lang="nb-US" dirty="0"/>
              <a:t>Den er </a:t>
            </a:r>
            <a:r>
              <a:rPr lang="nb-US" dirty="0">
                <a:solidFill>
                  <a:schemeClr val="accent1"/>
                </a:solidFill>
              </a:rPr>
              <a:t>asyklisk</a:t>
            </a:r>
            <a:r>
              <a:rPr lang="nb-US" dirty="0"/>
              <a:t> (ingen sykler). Det vil si at dersom det går en sti fra node A til node B, så går det ingen sti tilbake fra node B til node A. </a:t>
            </a:r>
          </a:p>
          <a:p>
            <a:pPr marL="514350" indent="-514350">
              <a:buFont typeface="+mj-lt"/>
              <a:buAutoNum type="arabicPeriod"/>
            </a:pPr>
            <a:r>
              <a:rPr lang="nb-US" dirty="0"/>
              <a:t>Hver node skal </a:t>
            </a:r>
            <a:r>
              <a:rPr lang="nb-US" dirty="0">
                <a:solidFill>
                  <a:schemeClr val="accent1"/>
                </a:solidFill>
              </a:rPr>
              <a:t>kun ha et hodet</a:t>
            </a:r>
            <a:r>
              <a:rPr lang="nb-US" dirty="0"/>
              <a:t>. Det vil si at den ikke kan være dependent til flere. </a:t>
            </a:r>
          </a:p>
          <a:p>
            <a:pPr marL="514350" indent="-514350">
              <a:buFont typeface="+mj-lt"/>
              <a:buAutoNum type="arabicPeriod"/>
            </a:pPr>
            <a:r>
              <a:rPr lang="nb-US" dirty="0"/>
              <a:t>Den er </a:t>
            </a:r>
            <a:r>
              <a:rPr lang="nb-US" dirty="0">
                <a:solidFill>
                  <a:schemeClr val="accent1"/>
                </a:solidFill>
              </a:rPr>
              <a:t>projektiv. </a:t>
            </a:r>
            <a:r>
              <a:rPr lang="nb-US" dirty="0"/>
              <a:t>Ingen kryssende kanter. </a:t>
            </a:r>
          </a:p>
          <a:p>
            <a:pPr marL="514350" indent="-514350">
              <a:buFont typeface="+mj-lt"/>
              <a:buAutoNum type="arabicPeriod"/>
            </a:pPr>
            <a:endParaRPr lang="nb-US" dirty="0"/>
          </a:p>
          <a:p>
            <a:pPr marL="514350" indent="-514350">
              <a:buFont typeface="+mj-lt"/>
              <a:buAutoNum type="arabicPeriod"/>
            </a:pPr>
            <a:endParaRPr lang="nb-US" sz="1700" dirty="0"/>
          </a:p>
        </p:txBody>
      </p:sp>
      <p:pic>
        <p:nvPicPr>
          <p:cNvPr id="7" name="Bilde 6" descr="Denne grafen er ikke projektiv. Ser du den kryssende kanten?">
            <a:extLst>
              <a:ext uri="{FF2B5EF4-FFF2-40B4-BE49-F238E27FC236}">
                <a16:creationId xmlns:a16="http://schemas.microsoft.com/office/drawing/2014/main" id="{AD6B52A2-05DE-3648-9AF4-DBD68CFAF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74" y="4345006"/>
            <a:ext cx="7255267" cy="1855769"/>
          </a:xfrm>
          <a:prstGeom prst="rect">
            <a:avLst/>
          </a:prstGeo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448BD5B0-9663-F545-8FE3-C3A4202F0711}"/>
              </a:ext>
            </a:extLst>
          </p:cNvPr>
          <p:cNvSpPr txBox="1"/>
          <p:nvPr/>
        </p:nvSpPr>
        <p:spPr>
          <a:xfrm>
            <a:off x="4543425" y="6286501"/>
            <a:ext cx="595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i="1" dirty="0"/>
              <a:t>Denne grafen er </a:t>
            </a:r>
            <a:r>
              <a:rPr lang="nb-NO" i="1" dirty="0">
                <a:solidFill>
                  <a:srgbClr val="C00000"/>
                </a:solidFill>
              </a:rPr>
              <a:t>ikke</a:t>
            </a:r>
            <a:r>
              <a:rPr lang="nb-NO" i="1" dirty="0"/>
              <a:t> projektiv. Ser du den kryssende kanten?</a:t>
            </a:r>
            <a:endParaRPr lang="nb-US" i="1" dirty="0"/>
          </a:p>
        </p:txBody>
      </p:sp>
    </p:spTree>
    <p:extLst>
      <p:ext uri="{BB962C8B-B14F-4D97-AF65-F5344CB8AC3E}">
        <p14:creationId xmlns:p14="http://schemas.microsoft.com/office/powerpoint/2010/main" val="1302071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353</Words>
  <Application>Microsoft Macintosh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Office-tema</vt:lpstr>
      <vt:lpstr>Dependensgramatikk</vt:lpstr>
      <vt:lpstr>Hva er dependensgramatikk?</vt:lpstr>
      <vt:lpstr>Et syntakstre</vt:lpstr>
      <vt:lpstr>Hva er forskjellen på dependensgramatikk og syntakstrær?</vt:lpstr>
      <vt:lpstr>Terminologi</vt:lpstr>
      <vt:lpstr>PowerPoint-presentasjon</vt:lpstr>
      <vt:lpstr>Hvordan starte å lage en dependensgraf?</vt:lpstr>
      <vt:lpstr>Verbet er ikke alltid hodet, men ofte er det det...</vt:lpstr>
      <vt:lpstr>Formelle kriterier for en dependensgraf</vt:lpstr>
      <vt:lpstr>Oppgave </vt:lpstr>
      <vt:lpstr>Svar på forrige oppgave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Dependensgramatikk</dc:title>
  <dc:creator>Josephine Kjelsrud</dc:creator>
  <cp:lastModifiedBy>Josephine Kjelsrud</cp:lastModifiedBy>
  <cp:revision>5</cp:revision>
  <dcterms:created xsi:type="dcterms:W3CDTF">2020-03-25T20:34:50Z</dcterms:created>
  <dcterms:modified xsi:type="dcterms:W3CDTF">2020-03-26T07:27:08Z</dcterms:modified>
</cp:coreProperties>
</file>