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D1C24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E56E-1905-4754-AA2D-418CB197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BA97-6A93-476A-BFE9-0FBE8799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9C0F-A451-4569-BAAD-086C6D0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5AFF-59F5-4831-91A2-3563F52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9422-41E9-4709-BD10-C30692F5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D44-CF4D-47FE-BD82-B1ECFA81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0B05C-4470-476C-993F-5B315C27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78B9-2EA7-40CD-BD43-F109F272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2B17-43B9-4B5F-A6A9-4378B650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C369D-D9F1-4C21-B9E2-27D26565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719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3E7D0-7401-4346-9429-80596BBD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15F5-3F5D-415C-B57A-2B748118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63CC-3D36-410E-80EF-5B8EE914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65F8-EF8C-4193-BB64-18707B1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9ABF-B65D-4937-B41B-465CBD6C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62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41D3-9281-4A95-AF21-5329DF1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59E4-B79A-4966-8646-77725866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3CDA-EE2F-474B-BDB7-CFDA77B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6AEA-0D62-4970-AA7D-E6CE6113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6170-DDD0-4C12-99AC-8AD6F1F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8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7EF8-2A09-4A8A-8A78-4D05C1CD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C8265-0047-473D-955B-BE98941D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5645-4836-4F70-BC79-26FDCDBE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552-4AD9-4E60-9F7C-F7EC957F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154C-0808-4A1C-AB2B-65CBCF0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1F7D-FF10-4531-9D67-651F2877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8A14-30AE-4B06-B714-4CF6D692F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FCCE7-AF31-4ABC-8DE0-B28C4F49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3B820-CC65-49FB-8477-93F20725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88B4-B4BA-4C08-A3A0-7D693E0D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3508-1BD2-4505-A635-E3A2BDB4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28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76BA-7953-434C-89A8-D900C38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A9D8-1CAA-4364-9CB0-5E2C36B1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5509-A685-463F-B8CF-255886BF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FDA1A-E3EC-4770-A4FB-EB721EC6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72CCA-2FD0-4AB5-AA4A-E954BB0C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18370-17F4-4FA4-A2A8-CCAE2343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A2BC6-A8FD-43E6-9C9E-46C2AA1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4AEE8-7823-40EC-B4CE-C1C871CC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69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0450-0FC6-4940-92EB-B8103570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29CCC-26B9-4AB9-B5D0-C920A812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A4F0D-94C9-4FC4-86B6-CC5E219E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FBF4-A9BC-4B6E-8423-BC1E2748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6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A77E3-330E-4563-A46B-8A4A7370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C52CC-E061-453B-B28F-B121045A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3F63-94DB-44FA-9432-23D22311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0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524-6269-4C9F-8B3F-C38FB55F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C73D-CE48-426A-87B0-48DAF178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12C7D-2BE3-4B6B-8BF5-D8EAF861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E492-D507-40B9-A566-70EF6F0C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7024A-5977-413E-9B0F-7AE09E9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D8A1-D07E-40D1-9DF8-6CB428F3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4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E625-7C0C-46F7-B054-65A32965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352FB-859A-428A-AF0A-63B9961A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12F9D-5A80-45DC-9989-80BFD16F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E4F2-0379-4DD1-8AA2-E51D2627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2C5F-B883-462D-AF4A-B6558626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3558-CF39-46BB-A05F-24CF4059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5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420A-732B-4129-BF57-F7FD9075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A1F3-C16E-4B03-B780-1C35D211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AD8A-B61B-4FDA-B242-1D057E35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9C5-FFAD-473D-94C6-D83BB5857832}" type="datetimeFigureOut">
              <a:rPr lang="nb-NO" smtClean="0"/>
              <a:t>14.05.2020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4C69-D5D0-40B5-A7A9-9C34DF44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82AC-310B-494F-80A7-D7E485DC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AAC2-80EE-4871-BB35-4DDE495031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5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9E43E3-5C1E-4B94-937F-8B484C8D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1.1 </a:t>
            </a:r>
            <a:r>
              <a:rPr lang="nb-NO" noProof="1"/>
              <a:t>TF-IDF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635A-5BF9-4596-A698-21657E3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nb-NO" sz="2000" i="1" dirty="0"/>
              <a:t>Definer formelen til vektingsmålet TF-IDF ("Term </a:t>
            </a:r>
            <a:r>
              <a:rPr lang="nb-NO" sz="2000" i="1" dirty="0" err="1"/>
              <a:t>Frequency</a:t>
            </a:r>
            <a:r>
              <a:rPr lang="nb-NO" sz="2000" i="1" dirty="0"/>
              <a:t> – Inverse </a:t>
            </a:r>
            <a:r>
              <a:rPr lang="nb-NO" sz="2000" i="1" dirty="0" err="1"/>
              <a:t>Document</a:t>
            </a:r>
            <a:r>
              <a:rPr lang="nb-NO" sz="2000" i="1" dirty="0"/>
              <a:t> </a:t>
            </a:r>
            <a:r>
              <a:rPr lang="nb-NO" sz="2000" i="1" dirty="0" err="1"/>
              <a:t>Frequency</a:t>
            </a:r>
            <a:r>
              <a:rPr lang="nb-NO" sz="2000" i="1" dirty="0"/>
              <a:t>") og forklar notasjonen du bruker. Diskuter kort hva som er hensikten med å anvende TD-IDF.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dirty="0"/>
              <a:t>Vekten for en term t</a:t>
            </a:r>
            <a:r>
              <a:rPr lang="nb-NO" sz="2000" baseline="-25000" dirty="0"/>
              <a:t>i</a:t>
            </a:r>
            <a:r>
              <a:rPr lang="nb-NO" sz="2000" dirty="0"/>
              <a:t> i et dokument </a:t>
            </a:r>
            <a:r>
              <a:rPr lang="nb-NO" sz="2000" dirty="0" err="1"/>
              <a:t>d</a:t>
            </a:r>
            <a:r>
              <a:rPr lang="nb-NO" sz="2000" baseline="-25000" dirty="0" err="1"/>
              <a:t>j</a:t>
            </a:r>
            <a:r>
              <a:rPr lang="nb-NO" sz="2000" dirty="0"/>
              <a:t> er gitt ved: </a:t>
            </a:r>
          </a:p>
          <a:p>
            <a:pPr marL="0" indent="0">
              <a:buNone/>
            </a:pPr>
            <a:r>
              <a:rPr lang="nb-NO" sz="2400" dirty="0" err="1"/>
              <a:t>tf-idf</a:t>
            </a:r>
            <a:r>
              <a:rPr lang="nb-NO" sz="2400" dirty="0"/>
              <a:t>(t</a:t>
            </a:r>
            <a:r>
              <a:rPr lang="nb-NO" sz="2400" baseline="-25000" dirty="0"/>
              <a:t>i</a:t>
            </a:r>
            <a:r>
              <a:rPr lang="nb-NO" sz="2400" dirty="0"/>
              <a:t> , </a:t>
            </a:r>
            <a:r>
              <a:rPr lang="nb-NO" sz="2400" dirty="0" err="1"/>
              <a:t>d</a:t>
            </a:r>
            <a:r>
              <a:rPr lang="nb-NO" sz="2400" baseline="-25000" dirty="0" err="1"/>
              <a:t>j</a:t>
            </a:r>
            <a:r>
              <a:rPr lang="nb-NO" sz="2400" dirty="0"/>
              <a:t>) = </a:t>
            </a:r>
            <a:r>
              <a:rPr lang="nb-NO" sz="2400" dirty="0" err="1">
                <a:solidFill>
                  <a:srgbClr val="FF0000"/>
                </a:solidFill>
              </a:rPr>
              <a:t>tf</a:t>
            </a:r>
            <a:r>
              <a:rPr lang="nb-NO" sz="2400" dirty="0">
                <a:solidFill>
                  <a:srgbClr val="FF0000"/>
                </a:solidFill>
              </a:rPr>
              <a:t>(t</a:t>
            </a:r>
            <a:r>
              <a:rPr lang="nb-NO" sz="2400" baseline="-25000" dirty="0">
                <a:solidFill>
                  <a:srgbClr val="FF0000"/>
                </a:solidFill>
              </a:rPr>
              <a:t>i </a:t>
            </a:r>
            <a:r>
              <a:rPr lang="nb-NO" sz="2400" dirty="0">
                <a:solidFill>
                  <a:srgbClr val="FF0000"/>
                </a:solidFill>
              </a:rPr>
              <a:t>, </a:t>
            </a:r>
            <a:r>
              <a:rPr lang="nb-NO" sz="2400" dirty="0" err="1">
                <a:solidFill>
                  <a:srgbClr val="FF0000"/>
                </a:solidFill>
              </a:rPr>
              <a:t>d</a:t>
            </a:r>
            <a:r>
              <a:rPr lang="nb-NO" sz="2400" baseline="-25000" dirty="0" err="1">
                <a:solidFill>
                  <a:srgbClr val="FF0000"/>
                </a:solidFill>
              </a:rPr>
              <a:t>j</a:t>
            </a:r>
            <a:r>
              <a:rPr lang="nb-NO" sz="2400" dirty="0">
                <a:solidFill>
                  <a:srgbClr val="FF0000"/>
                </a:solidFill>
              </a:rPr>
              <a:t>) </a:t>
            </a:r>
            <a:r>
              <a:rPr lang="nb-NO" sz="2400" dirty="0"/>
              <a:t>× </a:t>
            </a:r>
            <a:r>
              <a:rPr lang="nb-NO" sz="2400" dirty="0" err="1">
                <a:solidFill>
                  <a:srgbClr val="0000FF"/>
                </a:solidFill>
              </a:rPr>
              <a:t>idf</a:t>
            </a:r>
            <a:r>
              <a:rPr lang="nb-NO" sz="2400" dirty="0">
                <a:solidFill>
                  <a:srgbClr val="0000FF"/>
                </a:solidFill>
              </a:rPr>
              <a:t>(t</a:t>
            </a:r>
            <a:r>
              <a:rPr lang="nb-NO" sz="2400" baseline="-25000" dirty="0">
                <a:solidFill>
                  <a:srgbClr val="0000FF"/>
                </a:solidFill>
              </a:rPr>
              <a:t>i</a:t>
            </a:r>
            <a:r>
              <a:rPr lang="nb-NO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3468A-381E-45EB-8C12-6DE156AF556A}"/>
              </a:ext>
            </a:extLst>
          </p:cNvPr>
          <p:cNvSpPr/>
          <p:nvPr/>
        </p:nvSpPr>
        <p:spPr>
          <a:xfrm>
            <a:off x="981075" y="4578710"/>
            <a:ext cx="399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term </a:t>
            </a:r>
            <a:r>
              <a:rPr lang="nb-NO" b="1" dirty="0" err="1">
                <a:solidFill>
                  <a:srgbClr val="FF0000"/>
                </a:solidFill>
              </a:rPr>
              <a:t>frequency</a:t>
            </a:r>
            <a:r>
              <a:rPr lang="nb-NO" b="1" dirty="0">
                <a:solidFill>
                  <a:srgbClr val="FF0000"/>
                </a:solidFill>
              </a:rPr>
              <a:t>: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antall ganger termen </a:t>
            </a:r>
            <a:r>
              <a:rPr lang="nb-NO" b="1" dirty="0"/>
              <a:t>t</a:t>
            </a:r>
            <a:r>
              <a:rPr lang="nb-NO" b="1" baseline="-25000" dirty="0"/>
              <a:t>i</a:t>
            </a:r>
            <a:r>
              <a:rPr lang="nb-NO" b="1" dirty="0"/>
              <a:t> </a:t>
            </a:r>
            <a:r>
              <a:rPr lang="nb-NO" dirty="0"/>
              <a:t>forekommer i dokument </a:t>
            </a:r>
            <a:r>
              <a:rPr lang="nb-NO" b="1" dirty="0" err="1"/>
              <a:t>d</a:t>
            </a:r>
            <a:r>
              <a:rPr lang="nb-NO" b="1" baseline="-25000" dirty="0" err="1"/>
              <a:t>j</a:t>
            </a:r>
            <a:endParaRPr lang="nb-NO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1C13E-2B59-4158-885E-9DBBB77C27F3}"/>
              </a:ext>
            </a:extLst>
          </p:cNvPr>
          <p:cNvSpPr/>
          <p:nvPr/>
        </p:nvSpPr>
        <p:spPr>
          <a:xfrm>
            <a:off x="5324475" y="5732244"/>
            <a:ext cx="453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 err="1">
                <a:solidFill>
                  <a:srgbClr val="009900"/>
                </a:solidFill>
              </a:rPr>
              <a:t>document</a:t>
            </a:r>
            <a:r>
              <a:rPr lang="nb-NO" b="1" dirty="0">
                <a:solidFill>
                  <a:srgbClr val="009900"/>
                </a:solidFill>
              </a:rPr>
              <a:t> </a:t>
            </a:r>
            <a:r>
              <a:rPr lang="nb-NO" b="1" dirty="0" err="1">
                <a:solidFill>
                  <a:srgbClr val="009900"/>
                </a:solidFill>
              </a:rPr>
              <a:t>frequency</a:t>
            </a:r>
            <a:r>
              <a:rPr lang="nb-NO" b="1" dirty="0">
                <a:solidFill>
                  <a:srgbClr val="009900"/>
                </a:solidFill>
              </a:rPr>
              <a:t>:</a:t>
            </a:r>
            <a:r>
              <a:rPr lang="nb-NO" dirty="0"/>
              <a:t> det totale antall dokumenter termen forekommer i.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D343-78A4-4212-80AB-98466F6683F8}"/>
              </a:ext>
            </a:extLst>
          </p:cNvPr>
          <p:cNvCxnSpPr>
            <a:cxnSpLocks/>
          </p:cNvCxnSpPr>
          <p:nvPr/>
        </p:nvCxnSpPr>
        <p:spPr>
          <a:xfrm flipV="1">
            <a:off x="2143125" y="3779989"/>
            <a:ext cx="833437" cy="709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C5197C-ABD8-4A53-B4DA-9CA29822A9C7}"/>
              </a:ext>
            </a:extLst>
          </p:cNvPr>
          <p:cNvCxnSpPr>
            <a:cxnSpLocks/>
          </p:cNvCxnSpPr>
          <p:nvPr/>
        </p:nvCxnSpPr>
        <p:spPr>
          <a:xfrm flipH="1" flipV="1">
            <a:off x="4616552" y="3522270"/>
            <a:ext cx="1622323" cy="33683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3BAAA-2A17-4CB1-B032-258F3821E623}"/>
                  </a:ext>
                </a:extLst>
              </p:cNvPr>
              <p:cNvSpPr txBox="1"/>
              <p:nvPr/>
            </p:nvSpPr>
            <p:spPr>
              <a:xfrm>
                <a:off x="6402184" y="3779989"/>
                <a:ext cx="12749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b-NO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nb-NO" i="1" smtClean="0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b-NO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nb-NO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nb-N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3BAAA-2A17-4CB1-B032-258F3821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84" y="3779989"/>
                <a:ext cx="1274964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55395-A162-45C0-AC30-088CEC20C33F}"/>
              </a:ext>
            </a:extLst>
          </p:cNvPr>
          <p:cNvSpPr txBox="1"/>
          <p:nvPr/>
        </p:nvSpPr>
        <p:spPr>
          <a:xfrm>
            <a:off x="8058150" y="3779989"/>
            <a:ext cx="370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Inverse document frequency</a:t>
            </a:r>
            <a:r>
              <a:rPr lang="en-US" dirty="0"/>
              <a:t>,</a:t>
            </a:r>
          </a:p>
          <a:p>
            <a:r>
              <a:rPr lang="en-US" dirty="0"/>
              <a:t>der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dokumenter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samlingen</a:t>
            </a:r>
            <a:r>
              <a:rPr lang="en-US" dirty="0"/>
              <a:t>. </a:t>
            </a:r>
            <a:r>
              <a:rPr lang="en-US" b="1" dirty="0" err="1"/>
              <a:t>Høy</a:t>
            </a:r>
            <a:r>
              <a:rPr lang="en-US" b="1" dirty="0"/>
              <a:t> </a:t>
            </a:r>
            <a:r>
              <a:rPr lang="en-US" b="1" dirty="0" err="1"/>
              <a:t>verdi</a:t>
            </a:r>
            <a:r>
              <a:rPr lang="en-US" b="1" dirty="0"/>
              <a:t> </a:t>
            </a:r>
            <a:r>
              <a:rPr lang="en-US" b="1" dirty="0" err="1"/>
              <a:t>betyr</a:t>
            </a:r>
            <a:r>
              <a:rPr lang="en-US" b="1" dirty="0"/>
              <a:t> at det</a:t>
            </a:r>
          </a:p>
          <a:p>
            <a:r>
              <a:rPr lang="en-US" b="1" dirty="0" err="1"/>
              <a:t>forekommer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få</a:t>
            </a:r>
            <a:r>
              <a:rPr lang="en-US" b="1" dirty="0"/>
              <a:t> </a:t>
            </a:r>
            <a:r>
              <a:rPr lang="en-US" b="1" dirty="0" err="1"/>
              <a:t>dokumenter</a:t>
            </a:r>
            <a:r>
              <a:rPr lang="en-US" b="1" dirty="0"/>
              <a:t>.</a:t>
            </a:r>
            <a:endParaRPr lang="nb-NO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814D1-896A-4E87-BAB8-029DAD5B3EE2}"/>
              </a:ext>
            </a:extLst>
          </p:cNvPr>
          <p:cNvCxnSpPr>
            <a:cxnSpLocks/>
          </p:cNvCxnSpPr>
          <p:nvPr/>
        </p:nvCxnSpPr>
        <p:spPr>
          <a:xfrm flipV="1">
            <a:off x="6610350" y="4424128"/>
            <a:ext cx="542925" cy="1200055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02A0-F13C-4E4D-8186-6128D198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Accuracy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B8EE-6C2F-42CF-851F-59ABADDB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000" i="1" dirty="0"/>
              <a:t>Tenk deg at vi jobber med binær klassifikasjon og at vi har mange flere eksempler i den negative klassen enn den positive (la oss anta et forhold på 9:10). Diskuter hvorvidt </a:t>
            </a:r>
            <a:r>
              <a:rPr lang="nb-NO" sz="2000" i="1" dirty="0" err="1"/>
              <a:t>Accuracy</a:t>
            </a:r>
            <a:r>
              <a:rPr lang="nb-NO" sz="2000" i="1" dirty="0"/>
              <a:t> er et egnet eller uegnet evalueringsmål for dette problemet.</a:t>
            </a:r>
            <a:endParaRPr lang="en-US" sz="2000" i="1" dirty="0"/>
          </a:p>
          <a:p>
            <a:pPr marL="0" indent="0">
              <a:buNone/>
            </a:pPr>
            <a:r>
              <a:rPr lang="en-US" dirty="0"/>
              <a:t>Accuracy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egnet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det </a:t>
            </a:r>
            <a:r>
              <a:rPr lang="en-US" dirty="0" err="1"/>
              <a:t>er</a:t>
            </a:r>
            <a:r>
              <a:rPr lang="en-US" dirty="0"/>
              <a:t> mange negative –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nokså</a:t>
            </a:r>
            <a:r>
              <a:rPr lang="en-US" dirty="0"/>
              <a:t> </a:t>
            </a:r>
            <a:r>
              <a:rPr lang="en-US" dirty="0" err="1"/>
              <a:t>høy</a:t>
            </a:r>
            <a:r>
              <a:rPr lang="en-US" dirty="0"/>
              <a:t> accuracy </a:t>
            </a:r>
            <a:r>
              <a:rPr lang="en-US" dirty="0" err="1"/>
              <a:t>ved</a:t>
            </a:r>
            <a:r>
              <a:rPr lang="en-US" dirty="0"/>
              <a:t> å </a:t>
            </a:r>
            <a:r>
              <a:rPr lang="en-US" dirty="0" err="1"/>
              <a:t>klassifisere</a:t>
            </a:r>
            <a:r>
              <a:rPr lang="en-US" dirty="0"/>
              <a:t> alt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negativt</a:t>
            </a:r>
            <a:r>
              <a:rPr lang="en-US" dirty="0"/>
              <a:t>. </a:t>
            </a:r>
            <a:r>
              <a:rPr lang="en-US" dirty="0" err="1"/>
              <a:t>Årsaken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at accuracy </a:t>
            </a:r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uttelling</a:t>
            </a:r>
            <a:r>
              <a:rPr lang="en-US" dirty="0"/>
              <a:t> for bade true negatives </a:t>
            </a:r>
            <a:r>
              <a:rPr lang="en-US" dirty="0" err="1"/>
              <a:t>og</a:t>
            </a:r>
            <a:r>
              <a:rPr lang="en-US" dirty="0"/>
              <a:t> true positives: </a:t>
            </a:r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F4510-EB2B-4C83-A001-CEB04E3A6FBD}"/>
                  </a:ext>
                </a:extLst>
              </p:cNvPr>
              <p:cNvSpPr txBox="1"/>
              <p:nvPr/>
            </p:nvSpPr>
            <p:spPr>
              <a:xfrm>
                <a:off x="480001" y="4285010"/>
                <a:ext cx="2484871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nb-NO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nb-NO" sz="28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F4510-EB2B-4C83-A001-CEB04E3A6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1" y="4285010"/>
                <a:ext cx="2484871" cy="803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CF0-8695-4F0C-BD60-0D904589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kNN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8454-C9C3-4C28-BAD1-A3F48178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i="1" dirty="0"/>
              <a:t>Beskriv kort klassifikasjonsmetoden </a:t>
            </a:r>
            <a:r>
              <a:rPr lang="nb-NO" i="1" dirty="0" err="1"/>
              <a:t>kNN</a:t>
            </a:r>
            <a:r>
              <a:rPr lang="nb-NO" i="1" dirty="0"/>
              <a:t>. Diskuter kort dens styrker og svakheter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 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Neighbors</a:t>
            </a:r>
            <a:r>
              <a:rPr lang="nb-NO" dirty="0"/>
              <a:t> er en veiledet metode (</a:t>
            </a:r>
            <a:r>
              <a:rPr lang="nb-NO" dirty="0" err="1"/>
              <a:t>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): lærer fra eksempler som allerede har blitt annotert med riktig klasse.</a:t>
            </a:r>
          </a:p>
          <a:p>
            <a:r>
              <a:rPr lang="nb-NO" dirty="0" err="1"/>
              <a:t>kNN</a:t>
            </a:r>
            <a:r>
              <a:rPr lang="nb-NO" dirty="0"/>
              <a:t> klassifiserer etter majoriteten blant de k nærmeste naboene (typisk etter avstand i </a:t>
            </a:r>
            <a:r>
              <a:rPr lang="nb-NO" dirty="0" err="1"/>
              <a:t>vektorrommodell</a:t>
            </a:r>
            <a:r>
              <a:rPr lang="nb-NO" dirty="0"/>
              <a:t>)</a:t>
            </a:r>
          </a:p>
          <a:p>
            <a:r>
              <a:rPr lang="nb-NO" dirty="0"/>
              <a:t>Vanlig å vekte etter avstand, slik at nærmere naboer får mer å si</a:t>
            </a:r>
          </a:p>
        </p:txBody>
      </p:sp>
    </p:spTree>
    <p:extLst>
      <p:ext uri="{BB962C8B-B14F-4D97-AF65-F5344CB8AC3E}">
        <p14:creationId xmlns:p14="http://schemas.microsoft.com/office/powerpoint/2010/main" val="12154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CF0-8695-4F0C-BD60-0D904589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kNN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8D7F3-299A-4793-A552-7BEECB940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Styrker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8454-C9C3-4C28-BAD1-A3F48178BB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Enkel å forstå</a:t>
            </a:r>
          </a:p>
          <a:p>
            <a:r>
              <a:rPr lang="nb-NO" dirty="0"/>
              <a:t>håndterer ikke-lineært </a:t>
            </a:r>
            <a:r>
              <a:rPr lang="nb-NO" dirty="0" err="1"/>
              <a:t>separerbare</a:t>
            </a:r>
            <a:r>
              <a:rPr lang="nb-NO" dirty="0"/>
              <a:t> klasser</a:t>
            </a:r>
          </a:p>
          <a:p>
            <a:r>
              <a:rPr lang="nb-NO" dirty="0"/>
              <a:t>Kompleksiteten ved klassifikasjon (testing) er uavhengig av antall klasser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36968-FA54-44E9-9097-0A9F732E8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Svakheter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C359C-1C0D-4C47-9536-7FE67C322F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Vanskelig å avgjøre hva som er optimal k</a:t>
            </a:r>
          </a:p>
          <a:p>
            <a:r>
              <a:rPr lang="nb-NO" b="1" dirty="0"/>
              <a:t>minnebruk</a:t>
            </a:r>
            <a:r>
              <a:rPr lang="nb-NO" dirty="0"/>
              <a:t> - metoden memorerer alle treningseksemplene. (</a:t>
            </a:r>
            <a:r>
              <a:rPr lang="nb-NO" dirty="0" err="1"/>
              <a:t>memory-based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eller </a:t>
            </a:r>
            <a:r>
              <a:rPr lang="nb-NO" dirty="0" err="1"/>
              <a:t>instance-based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) – ingen egentlig læring</a:t>
            </a:r>
          </a:p>
          <a:p>
            <a:r>
              <a:rPr lang="nb-NO" dirty="0"/>
              <a:t>Relativt høy </a:t>
            </a:r>
            <a:r>
              <a:rPr lang="nb-NO" b="1" dirty="0"/>
              <a:t>tidskompleksitet</a:t>
            </a:r>
            <a:r>
              <a:rPr lang="nb-NO" dirty="0"/>
              <a:t> for å finne nærmeste nabo – lineært etter antall treningseksempler og dimensjoner (jfr. </a:t>
            </a:r>
            <a:r>
              <a:rPr lang="nb-NO" dirty="0" err="1"/>
              <a:t>memory-based</a:t>
            </a:r>
            <a:r>
              <a:rPr lang="nb-NO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0C263-8106-4BC9-81AE-83F80B9E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63" y="1027906"/>
            <a:ext cx="2801638" cy="18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9E43E3-5C1E-4B94-937F-8B484C8D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1.1 TF-IDF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635A-5BF9-4596-A698-21657E3B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nb-NO" sz="2000" i="1" dirty="0"/>
              <a:t>Definer formelen til vektingsmålet TF-IDF ("Term </a:t>
            </a:r>
            <a:r>
              <a:rPr lang="nb-NO" sz="2000" i="1" dirty="0" err="1"/>
              <a:t>Frequency</a:t>
            </a:r>
            <a:r>
              <a:rPr lang="nb-NO" sz="2000" i="1" dirty="0"/>
              <a:t> – Inverse </a:t>
            </a:r>
            <a:r>
              <a:rPr lang="nb-NO" sz="2000" i="1" dirty="0" err="1"/>
              <a:t>Document</a:t>
            </a:r>
            <a:r>
              <a:rPr lang="nb-NO" sz="2000" i="1" dirty="0"/>
              <a:t> </a:t>
            </a:r>
            <a:r>
              <a:rPr lang="nb-NO" sz="2000" i="1" dirty="0" err="1"/>
              <a:t>Frequency</a:t>
            </a:r>
            <a:r>
              <a:rPr lang="nb-NO" sz="2000" i="1" dirty="0"/>
              <a:t>") og forklar notasjonen du bruker. Diskuter kort hva som er hensikten med å anvende TF-IDF.</a:t>
            </a:r>
          </a:p>
          <a:p>
            <a:pPr marL="0" indent="0">
              <a:buNone/>
            </a:pPr>
            <a:endParaRPr lang="nb-NO" sz="2000" dirty="0"/>
          </a:p>
          <a:p>
            <a:r>
              <a:rPr lang="nb-NO" dirty="0"/>
              <a:t>Rå frekvens er en dårlig indikator for relevans - vekting</a:t>
            </a:r>
          </a:p>
          <a:p>
            <a:r>
              <a:rPr lang="nb-NO" dirty="0"/>
              <a:t>En høy verdi for </a:t>
            </a:r>
            <a:r>
              <a:rPr lang="nb-NO" dirty="0" err="1"/>
              <a:t>tf-idf</a:t>
            </a:r>
            <a:r>
              <a:rPr lang="nb-NO" dirty="0"/>
              <a:t> -&gt; høy frekvens i dokumentet, men lav frekvens i samlingen som helhet</a:t>
            </a:r>
          </a:p>
          <a:p>
            <a:r>
              <a:rPr lang="nb-NO" dirty="0"/>
              <a:t>Vanlige ord får lav vekt</a:t>
            </a:r>
          </a:p>
        </p:txBody>
      </p:sp>
    </p:spTree>
    <p:extLst>
      <p:ext uri="{BB962C8B-B14F-4D97-AF65-F5344CB8AC3E}">
        <p14:creationId xmlns:p14="http://schemas.microsoft.com/office/powerpoint/2010/main" val="4640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120A-C7F1-46A7-986D-CF7A9065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Lengdenormalisering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B81CB-9E7A-4796-8A4F-BFC310AC8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nb-NO" sz="2000" i="1" dirty="0"/>
                  <a:t>Når vi jobber med vektorrom-representasjoner av dokumenter benytter vi oss ofte av lengde-normalisering. Forklar hva dette innebærer og hvilken praktisk nytte det kan ha.</a:t>
                </a:r>
                <a:endParaRPr lang="en-US" sz="2000" i="1" dirty="0"/>
              </a:p>
              <a:p>
                <a:r>
                  <a:rPr lang="en-US" dirty="0" err="1"/>
                  <a:t>Sørge</a:t>
                </a:r>
                <a:r>
                  <a:rPr lang="en-US" dirty="0"/>
                  <a:t> for at </a:t>
                </a:r>
                <a:r>
                  <a:rPr lang="en-US" dirty="0" err="1"/>
                  <a:t>alle</a:t>
                </a:r>
                <a:r>
                  <a:rPr lang="en-US" dirty="0"/>
                  <a:t> </a:t>
                </a:r>
                <a:r>
                  <a:rPr lang="en-US" dirty="0" err="1"/>
                  <a:t>vektorer</a:t>
                </a:r>
                <a:r>
                  <a:rPr lang="en-US" dirty="0"/>
                  <a:t> har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euclidisk</a:t>
                </a:r>
                <a:r>
                  <a:rPr lang="en-US" dirty="0"/>
                  <a:t> norm </a:t>
                </a:r>
                <a:r>
                  <a:rPr lang="en-US" dirty="0" err="1"/>
                  <a:t>lik</a:t>
                </a:r>
                <a:r>
                  <a:rPr lang="en-US" dirty="0"/>
                  <a:t> 1</a:t>
                </a:r>
              </a:p>
              <a:p>
                <a:r>
                  <a:rPr lang="en-US" dirty="0" err="1"/>
                  <a:t>Oppnås</a:t>
                </a:r>
                <a:r>
                  <a:rPr lang="en-US" dirty="0"/>
                  <a:t> </a:t>
                </a:r>
                <a:r>
                  <a:rPr lang="en-US" dirty="0" err="1"/>
                  <a:t>ved</a:t>
                </a:r>
                <a:r>
                  <a:rPr lang="en-US" dirty="0"/>
                  <a:t> å dele </a:t>
                </a:r>
                <a:r>
                  <a:rPr lang="en-US" dirty="0" err="1"/>
                  <a:t>hvert</a:t>
                </a:r>
                <a:r>
                  <a:rPr lang="en-US" dirty="0"/>
                  <a:t> element (</a:t>
                </a:r>
                <a:r>
                  <a:rPr lang="en-US" dirty="0" err="1"/>
                  <a:t>dimensjon</a:t>
                </a:r>
                <a:r>
                  <a:rPr lang="en-US" dirty="0"/>
                  <a:t>)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lengden</a:t>
                </a:r>
                <a:r>
                  <a:rPr lang="en-US" dirty="0"/>
                  <a:t> (</a:t>
                </a:r>
                <a:r>
                  <a:rPr lang="en-US" dirty="0" err="1"/>
                  <a:t>normen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Motvirker</a:t>
                </a:r>
                <a:r>
                  <a:rPr lang="en-US" dirty="0"/>
                  <a:t> </a:t>
                </a:r>
                <a:r>
                  <a:rPr lang="en-US" dirty="0" err="1"/>
                  <a:t>problemet</a:t>
                </a:r>
                <a:r>
                  <a:rPr lang="en-US" dirty="0"/>
                  <a:t> med at </a:t>
                </a:r>
                <a:r>
                  <a:rPr lang="en-US" dirty="0" err="1"/>
                  <a:t>ordfrekvenser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lengden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dokumenter</a:t>
                </a:r>
                <a:r>
                  <a:rPr lang="en-US" dirty="0"/>
                  <a:t> </a:t>
                </a:r>
                <a:r>
                  <a:rPr lang="en-US" dirty="0" err="1"/>
                  <a:t>påvirker</a:t>
                </a:r>
                <a:r>
                  <a:rPr lang="en-US" dirty="0"/>
                  <a:t> </a:t>
                </a:r>
                <a:r>
                  <a:rPr lang="en-US" dirty="0" err="1"/>
                  <a:t>euklidisk</a:t>
                </a:r>
                <a:r>
                  <a:rPr lang="en-US" dirty="0"/>
                  <a:t> </a:t>
                </a:r>
                <a:r>
                  <a:rPr lang="en-US" dirty="0" err="1"/>
                  <a:t>avstand</a:t>
                </a:r>
                <a:endParaRPr lang="en-US" dirty="0"/>
              </a:p>
              <a:p>
                <a:r>
                  <a:rPr lang="en-US" dirty="0"/>
                  <a:t>Med </a:t>
                </a:r>
                <a:r>
                  <a:rPr lang="en-US" dirty="0" err="1"/>
                  <a:t>normaliserte</a:t>
                </a:r>
                <a:r>
                  <a:rPr lang="en-US" dirty="0"/>
                  <a:t> </a:t>
                </a:r>
                <a:r>
                  <a:rPr lang="en-US" dirty="0" err="1"/>
                  <a:t>vektorer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cosine similarity </a:t>
                </a:r>
                <a:r>
                  <a:rPr lang="en-US" dirty="0" err="1"/>
                  <a:t>regnes</a:t>
                </a:r>
                <a:r>
                  <a:rPr lang="en-US" dirty="0"/>
                  <a:t> </a:t>
                </a:r>
                <a:r>
                  <a:rPr lang="en-US" dirty="0" err="1"/>
                  <a:t>ut</a:t>
                </a:r>
                <a:r>
                  <a:rPr lang="en-US" dirty="0"/>
                  <a:t> med </a:t>
                </a:r>
                <a:r>
                  <a:rPr lang="en-US" dirty="0" err="1"/>
                  <a:t>prikkproduktet</a:t>
                </a:r>
                <a:r>
                  <a:rPr lang="en-US" dirty="0"/>
                  <a:t> av </a:t>
                </a:r>
                <a:r>
                  <a:rPr lang="en-US" dirty="0" err="1"/>
                  <a:t>vektorene</a:t>
                </a:r>
                <a:r>
                  <a:rPr lang="en-US" dirty="0"/>
                  <a:t>, </a:t>
                </a:r>
                <a:r>
                  <a:rPr lang="en-US" dirty="0" err="1"/>
                  <a:t>noe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gjør</a:t>
                </a:r>
                <a:r>
                  <a:rPr lang="en-US" dirty="0"/>
                  <a:t> det </a:t>
                </a:r>
                <a:r>
                  <a:rPr lang="en-US" dirty="0" err="1"/>
                  <a:t>svært</a:t>
                </a:r>
                <a:r>
                  <a:rPr lang="en-US" dirty="0"/>
                  <a:t> </a:t>
                </a:r>
                <a:r>
                  <a:rPr lang="en-US" dirty="0" err="1"/>
                  <a:t>effektivt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Rekkefølgen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hvordan</a:t>
                </a:r>
                <a:r>
                  <a:rPr lang="en-US" dirty="0"/>
                  <a:t> </a:t>
                </a:r>
                <a:r>
                  <a:rPr lang="en-US" dirty="0" err="1"/>
                  <a:t>vektorene</a:t>
                </a:r>
                <a:r>
                  <a:rPr lang="en-US" dirty="0"/>
                  <a:t> </a:t>
                </a:r>
                <a:r>
                  <a:rPr lang="en-US" dirty="0" err="1"/>
                  <a:t>står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forhold </a:t>
                </a:r>
                <a:r>
                  <a:rPr lang="en-US" dirty="0" err="1"/>
                  <a:t>til</a:t>
                </a:r>
                <a:r>
                  <a:rPr lang="en-US" dirty="0"/>
                  <a:t> </a:t>
                </a:r>
                <a:r>
                  <a:rPr lang="en-US" dirty="0" err="1"/>
                  <a:t>hverandre</a:t>
                </a:r>
                <a:r>
                  <a:rPr lang="en-US" dirty="0"/>
                  <a:t> </a:t>
                </a:r>
                <a:r>
                  <a:rPr lang="en-US" dirty="0" err="1"/>
                  <a:t>blir</a:t>
                </a:r>
                <a:r>
                  <a:rPr lang="en-US" dirty="0"/>
                  <a:t> det </a:t>
                </a:r>
                <a:r>
                  <a:rPr lang="en-US" dirty="0" err="1"/>
                  <a:t>samme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cosine similarity </a:t>
                </a:r>
                <a:r>
                  <a:rPr lang="en-US" dirty="0" err="1"/>
                  <a:t>og</a:t>
                </a:r>
                <a:r>
                  <a:rPr lang="en-US" dirty="0"/>
                  <a:t> Euclidean distance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B81CB-9E7A-4796-8A4F-BFC310AC8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821" r="-174" b="-15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4FAA8BA-EC91-44F9-8755-6A2E01E632ED}"/>
              </a:ext>
            </a:extLst>
          </p:cNvPr>
          <p:cNvSpPr/>
          <p:nvPr/>
        </p:nvSpPr>
        <p:spPr>
          <a:xfrm rot="2729255">
            <a:off x="2788802" y="1574692"/>
            <a:ext cx="1536192" cy="1536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90CF13-764B-44C8-B54E-68A9B49B6281}"/>
              </a:ext>
            </a:extLst>
          </p:cNvPr>
          <p:cNvSpPr/>
          <p:nvPr/>
        </p:nvSpPr>
        <p:spPr>
          <a:xfrm>
            <a:off x="2468763" y="3429000"/>
            <a:ext cx="1088136" cy="10896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8D4283-4EBA-47EF-A5E2-AC5B191D9920}"/>
              </a:ext>
            </a:extLst>
          </p:cNvPr>
          <p:cNvSpPr/>
          <p:nvPr/>
        </p:nvSpPr>
        <p:spPr>
          <a:xfrm>
            <a:off x="1380627" y="2339365"/>
            <a:ext cx="1088136" cy="10896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181883-7EC3-4421-9126-879CB704A55E}"/>
              </a:ext>
            </a:extLst>
          </p:cNvPr>
          <p:cNvCxnSpPr>
            <a:cxnSpLocks/>
          </p:cNvCxnSpPr>
          <p:nvPr/>
        </p:nvCxnSpPr>
        <p:spPr>
          <a:xfrm>
            <a:off x="6005334" y="3319297"/>
            <a:ext cx="1956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A53A6202-2C2D-404D-8206-5EF67AF66988}"/>
              </a:ext>
            </a:extLst>
          </p:cNvPr>
          <p:cNvSpPr/>
          <p:nvPr/>
        </p:nvSpPr>
        <p:spPr>
          <a:xfrm>
            <a:off x="6005334" y="1770913"/>
            <a:ext cx="1956816" cy="82296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6BC54-7BBD-4D20-A12C-370BA8312C8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005334" y="2182393"/>
            <a:ext cx="0" cy="1136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8CC6C5-5291-4210-BD53-9734AB7B6AC2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6983742" y="1770913"/>
            <a:ext cx="0" cy="1136904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CF752-9838-4E98-BD0E-AFDC2ACB7D5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962150" y="2182393"/>
            <a:ext cx="0" cy="113690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AA49A9-DF24-46E1-BAA4-9EBBF2785DEF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6005334" y="2182393"/>
            <a:ext cx="1956816" cy="113690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C346FD-D776-4936-A22B-3D282D3F28DB}"/>
              </a:ext>
            </a:extLst>
          </p:cNvPr>
          <p:cNvCxnSpPr>
            <a:cxnSpLocks/>
          </p:cNvCxnSpPr>
          <p:nvPr/>
        </p:nvCxnSpPr>
        <p:spPr>
          <a:xfrm>
            <a:off x="6005334" y="3319297"/>
            <a:ext cx="978408" cy="4114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93820-157D-4780-B1D7-7CA2F22F81E8}"/>
              </a:ext>
            </a:extLst>
          </p:cNvPr>
          <p:cNvCxnSpPr>
            <a:cxnSpLocks/>
          </p:cNvCxnSpPr>
          <p:nvPr/>
        </p:nvCxnSpPr>
        <p:spPr>
          <a:xfrm flipH="1">
            <a:off x="6983742" y="3319297"/>
            <a:ext cx="978408" cy="4114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4EDF78-E98A-47E4-9A98-514ECC7D70C0}"/>
              </a:ext>
            </a:extLst>
          </p:cNvPr>
          <p:cNvCxnSpPr>
            <a:cxnSpLocks/>
          </p:cNvCxnSpPr>
          <p:nvPr/>
        </p:nvCxnSpPr>
        <p:spPr>
          <a:xfrm flipH="1" flipV="1">
            <a:off x="6983742" y="2907817"/>
            <a:ext cx="978408" cy="41148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572FE-98FD-4F70-8A2A-64C86BE0DE43}"/>
              </a:ext>
            </a:extLst>
          </p:cNvPr>
          <p:cNvCxnSpPr>
            <a:cxnSpLocks/>
          </p:cNvCxnSpPr>
          <p:nvPr/>
        </p:nvCxnSpPr>
        <p:spPr>
          <a:xfrm flipH="1">
            <a:off x="6005334" y="2907817"/>
            <a:ext cx="978408" cy="41148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D31C1-60BA-491D-9251-C49973F88393}"/>
              </a:ext>
            </a:extLst>
          </p:cNvPr>
          <p:cNvCxnSpPr>
            <a:endCxn id="3" idx="2"/>
          </p:cNvCxnSpPr>
          <p:nvPr/>
        </p:nvCxnSpPr>
        <p:spPr>
          <a:xfrm flipV="1">
            <a:off x="6983742" y="2593873"/>
            <a:ext cx="0" cy="1136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B17AEB-17B9-4A1D-82B8-7D205F17590D}"/>
              </a:ext>
            </a:extLst>
          </p:cNvPr>
          <p:cNvSpPr txBox="1"/>
          <p:nvPr/>
        </p:nvSpPr>
        <p:spPr>
          <a:xfrm>
            <a:off x="6199264" y="34485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4B714-5A50-4312-BA0D-F3D94787FF0D}"/>
              </a:ext>
            </a:extLst>
          </p:cNvPr>
          <p:cNvSpPr txBox="1"/>
          <p:nvPr/>
        </p:nvSpPr>
        <p:spPr>
          <a:xfrm>
            <a:off x="7498906" y="3448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83FB4-DFF0-41F1-94B7-ACDF2BBDF953}"/>
              </a:ext>
            </a:extLst>
          </p:cNvPr>
          <p:cNvSpPr txBox="1"/>
          <p:nvPr/>
        </p:nvSpPr>
        <p:spPr>
          <a:xfrm>
            <a:off x="7021419" y="29935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1A29B-24E9-4509-BA80-685E0D8CE240}"/>
              </a:ext>
            </a:extLst>
          </p:cNvPr>
          <p:cNvSpPr txBox="1"/>
          <p:nvPr/>
        </p:nvSpPr>
        <p:spPr>
          <a:xfrm>
            <a:off x="7962149" y="2577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74C2-23DA-4977-AFAE-33342ED4B2A6}"/>
                  </a:ext>
                </a:extLst>
              </p:cNvPr>
              <p:cNvSpPr txBox="1"/>
              <p:nvPr/>
            </p:nvSpPr>
            <p:spPr>
              <a:xfrm>
                <a:off x="6005334" y="4103187"/>
                <a:ext cx="536332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74C2-23DA-4977-AFAE-33342ED4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34" y="4103187"/>
                <a:ext cx="5363328" cy="563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AF0B4C5-29BE-4A29-A495-C9C87B8BF33D}"/>
              </a:ext>
            </a:extLst>
          </p:cNvPr>
          <p:cNvSpPr txBox="1"/>
          <p:nvPr/>
        </p:nvSpPr>
        <p:spPr>
          <a:xfrm>
            <a:off x="6221676" y="25458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||v||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810FF9-6319-41E0-983D-F98C2BC1CC0B}"/>
                  </a:ext>
                </a:extLst>
              </p:cNvPr>
              <p:cNvSpPr txBox="1"/>
              <p:nvPr/>
            </p:nvSpPr>
            <p:spPr>
              <a:xfrm>
                <a:off x="9253462" y="2248956"/>
                <a:ext cx="144469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810FF9-6319-41E0-983D-F98C2BC1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62" y="2248956"/>
                <a:ext cx="1444691" cy="897105"/>
              </a:xfrm>
              <a:prstGeom prst="rect">
                <a:avLst/>
              </a:prstGeom>
              <a:blipFill>
                <a:blip r:embed="rId3"/>
                <a:stretch>
                  <a:fillRect l="-422" t="-680" b="-20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C6004B8-7077-4898-A0B6-FDD14679B9BD}"/>
              </a:ext>
            </a:extLst>
          </p:cNvPr>
          <p:cNvSpPr txBox="1"/>
          <p:nvPr/>
        </p:nvSpPr>
        <p:spPr>
          <a:xfrm>
            <a:off x="1733777" y="27231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A48C5-DF8B-4891-B81E-4E010814AC0B}"/>
              </a:ext>
            </a:extLst>
          </p:cNvPr>
          <p:cNvSpPr txBox="1"/>
          <p:nvPr/>
        </p:nvSpPr>
        <p:spPr>
          <a:xfrm>
            <a:off x="2814700" y="378915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191446-F88B-48BD-8DFA-E3A034B287F6}"/>
              </a:ext>
            </a:extLst>
          </p:cNvPr>
          <p:cNvSpPr txBox="1"/>
          <p:nvPr/>
        </p:nvSpPr>
        <p:spPr>
          <a:xfrm>
            <a:off x="3371591" y="215469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4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5A1E01F-F833-44A6-85FA-3360F8296002}"/>
              </a:ext>
            </a:extLst>
          </p:cNvPr>
          <p:cNvSpPr/>
          <p:nvPr/>
        </p:nvSpPr>
        <p:spPr>
          <a:xfrm rot="1383274">
            <a:off x="8417431" y="2405832"/>
            <a:ext cx="94090" cy="1020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609F4E-7AE2-4835-B303-56BD6223EF74}"/>
              </a:ext>
            </a:extLst>
          </p:cNvPr>
          <p:cNvSpPr/>
          <p:nvPr/>
        </p:nvSpPr>
        <p:spPr>
          <a:xfrm rot="1383274">
            <a:off x="3960351" y="2593260"/>
            <a:ext cx="94090" cy="1020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C58B91-8B57-4926-A7FD-74C83547C002}"/>
              </a:ext>
            </a:extLst>
          </p:cNvPr>
          <p:cNvSpPr/>
          <p:nvPr/>
        </p:nvSpPr>
        <p:spPr>
          <a:xfrm>
            <a:off x="2216180" y="2208489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982A85-6A93-42B6-BE98-092E4D65B185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587780" y="2208489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B760D4-2CEB-4E01-BE2C-102674496C92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2216180" y="3580089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55D9CA-36E6-4E73-9E0A-F03ACB242735}"/>
              </a:ext>
            </a:extLst>
          </p:cNvPr>
          <p:cNvCxnSpPr>
            <a:cxnSpLocks/>
          </p:cNvCxnSpPr>
          <p:nvPr/>
        </p:nvCxnSpPr>
        <p:spPr>
          <a:xfrm flipH="1" flipV="1">
            <a:off x="3985230" y="2577821"/>
            <a:ext cx="819929" cy="368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D87961-A215-477D-A1C2-29DA32974E6D}"/>
              </a:ext>
            </a:extLst>
          </p:cNvPr>
          <p:cNvSpPr txBox="1"/>
          <p:nvPr/>
        </p:nvSpPr>
        <p:spPr>
          <a:xfrm>
            <a:off x="4024859" y="194402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062B2-4184-4BE0-960C-C81B49C33465}"/>
              </a:ext>
            </a:extLst>
          </p:cNvPr>
          <p:cNvCxnSpPr/>
          <p:nvPr/>
        </p:nvCxnSpPr>
        <p:spPr>
          <a:xfrm flipV="1">
            <a:off x="3587780" y="2303207"/>
            <a:ext cx="497005" cy="1276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AE709-1AC3-43EA-9EC5-B7D7CFBBC3EE}"/>
              </a:ext>
            </a:extLst>
          </p:cNvPr>
          <p:cNvCxnSpPr/>
          <p:nvPr/>
        </p:nvCxnSpPr>
        <p:spPr>
          <a:xfrm flipV="1">
            <a:off x="3587780" y="2941648"/>
            <a:ext cx="1217378" cy="63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AFDE0E-F64C-48D3-A69D-CCBE771DCCE4}"/>
              </a:ext>
            </a:extLst>
          </p:cNvPr>
          <p:cNvSpPr txBox="1"/>
          <p:nvPr/>
        </p:nvSpPr>
        <p:spPr>
          <a:xfrm>
            <a:off x="4829086" y="278053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B8E71-16D5-402C-B2DB-3F46FC86442A}"/>
              </a:ext>
            </a:extLst>
          </p:cNvPr>
          <p:cNvCxnSpPr>
            <a:cxnSpLocks/>
          </p:cNvCxnSpPr>
          <p:nvPr/>
        </p:nvCxnSpPr>
        <p:spPr>
          <a:xfrm flipV="1">
            <a:off x="3587780" y="2551934"/>
            <a:ext cx="397450" cy="1028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6A9518-3A14-4888-A4B4-87306BE242EC}"/>
              </a:ext>
            </a:extLst>
          </p:cNvPr>
          <p:cNvSpPr txBox="1"/>
          <p:nvPr/>
        </p:nvSpPr>
        <p:spPr>
          <a:xfrm>
            <a:off x="3633259" y="246198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943994-881E-4EBB-87EE-D367CB14A00E}"/>
              </a:ext>
            </a:extLst>
          </p:cNvPr>
          <p:cNvSpPr/>
          <p:nvPr/>
        </p:nvSpPr>
        <p:spPr>
          <a:xfrm>
            <a:off x="6600825" y="2208489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A564F-B356-429E-9D75-C6522DD97118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7972425" y="2208489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9B3CCD-B063-4CF9-901F-2792021BD80F}"/>
              </a:ext>
            </a:extLst>
          </p:cNvPr>
          <p:cNvCxnSpPr>
            <a:stCxn id="12" idx="2"/>
            <a:endCxn id="12" idx="6"/>
          </p:cNvCxnSpPr>
          <p:nvPr/>
        </p:nvCxnSpPr>
        <p:spPr>
          <a:xfrm>
            <a:off x="6600825" y="3580089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364696-0A7B-4400-9758-5DB51FD4F53C}"/>
              </a:ext>
            </a:extLst>
          </p:cNvPr>
          <p:cNvCxnSpPr>
            <a:cxnSpLocks/>
          </p:cNvCxnSpPr>
          <p:nvPr/>
        </p:nvCxnSpPr>
        <p:spPr>
          <a:xfrm flipH="1" flipV="1">
            <a:off x="8457359" y="2393155"/>
            <a:ext cx="580172" cy="3070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4160F1-DB63-442C-820C-F53273320E01}"/>
              </a:ext>
            </a:extLst>
          </p:cNvPr>
          <p:cNvSpPr txBox="1"/>
          <p:nvPr/>
        </p:nvSpPr>
        <p:spPr>
          <a:xfrm>
            <a:off x="8319013" y="193220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6BFC1-E992-4792-A74B-56FBFEADD732}"/>
              </a:ext>
            </a:extLst>
          </p:cNvPr>
          <p:cNvCxnSpPr>
            <a:cxnSpLocks/>
          </p:cNvCxnSpPr>
          <p:nvPr/>
        </p:nvCxnSpPr>
        <p:spPr>
          <a:xfrm flipV="1">
            <a:off x="7972425" y="2303207"/>
            <a:ext cx="497005" cy="1276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86EA5-E0C7-46E2-9075-527DDADD08DC}"/>
              </a:ext>
            </a:extLst>
          </p:cNvPr>
          <p:cNvCxnSpPr>
            <a:cxnSpLocks/>
          </p:cNvCxnSpPr>
          <p:nvPr/>
        </p:nvCxnSpPr>
        <p:spPr>
          <a:xfrm flipV="1">
            <a:off x="7972425" y="2700169"/>
            <a:ext cx="1065106" cy="87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B4434E-2668-49E3-A628-3CE2011A475F}"/>
              </a:ext>
            </a:extLst>
          </p:cNvPr>
          <p:cNvSpPr txBox="1"/>
          <p:nvPr/>
        </p:nvSpPr>
        <p:spPr>
          <a:xfrm>
            <a:off x="9111233" y="255207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6DC345-2C38-41E8-B12C-449C3E5C6082}"/>
              </a:ext>
            </a:extLst>
          </p:cNvPr>
          <p:cNvCxnSpPr>
            <a:cxnSpLocks/>
          </p:cNvCxnSpPr>
          <p:nvPr/>
        </p:nvCxnSpPr>
        <p:spPr>
          <a:xfrm flipV="1">
            <a:off x="7972425" y="2393155"/>
            <a:ext cx="465329" cy="118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E69293-F508-4DBA-AF8A-91B02EFE1479}"/>
              </a:ext>
            </a:extLst>
          </p:cNvPr>
          <p:cNvSpPr txBox="1"/>
          <p:nvPr/>
        </p:nvSpPr>
        <p:spPr>
          <a:xfrm>
            <a:off x="8017904" y="246198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0272ED-F327-47F3-8C4B-5B154EAAA22A}"/>
              </a:ext>
            </a:extLst>
          </p:cNvPr>
          <p:cNvCxnSpPr>
            <a:cxnSpLocks/>
          </p:cNvCxnSpPr>
          <p:nvPr/>
        </p:nvCxnSpPr>
        <p:spPr>
          <a:xfrm flipH="1" flipV="1">
            <a:off x="4084785" y="2301535"/>
            <a:ext cx="720373" cy="64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FB3B0B-C673-46F9-B529-D5BFBAC27838}"/>
              </a:ext>
            </a:extLst>
          </p:cNvPr>
          <p:cNvCxnSpPr/>
          <p:nvPr/>
        </p:nvCxnSpPr>
        <p:spPr>
          <a:xfrm>
            <a:off x="8472260" y="2301535"/>
            <a:ext cx="565271" cy="39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7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982A85-6A93-42B6-BE98-092E4D65B185}"/>
              </a:ext>
            </a:extLst>
          </p:cNvPr>
          <p:cNvCxnSpPr>
            <a:cxnSpLocks/>
          </p:cNvCxnSpPr>
          <p:nvPr/>
        </p:nvCxnSpPr>
        <p:spPr>
          <a:xfrm>
            <a:off x="276187" y="2982420"/>
            <a:ext cx="0" cy="546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B760D4-2CEB-4E01-BE2C-102674496C92}"/>
              </a:ext>
            </a:extLst>
          </p:cNvPr>
          <p:cNvCxnSpPr>
            <a:cxnSpLocks/>
          </p:cNvCxnSpPr>
          <p:nvPr/>
        </p:nvCxnSpPr>
        <p:spPr>
          <a:xfrm>
            <a:off x="-1552583" y="6627323"/>
            <a:ext cx="4893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D87961-A215-477D-A1C2-29DA32974E6D}"/>
              </a:ext>
            </a:extLst>
          </p:cNvPr>
          <p:cNvSpPr txBox="1"/>
          <p:nvPr/>
        </p:nvSpPr>
        <p:spPr>
          <a:xfrm>
            <a:off x="1027044" y="4250874"/>
            <a:ext cx="4790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062B2-4184-4BE0-960C-C81B49C33465}"/>
              </a:ext>
            </a:extLst>
          </p:cNvPr>
          <p:cNvCxnSpPr>
            <a:cxnSpLocks/>
          </p:cNvCxnSpPr>
          <p:nvPr/>
        </p:nvCxnSpPr>
        <p:spPr>
          <a:xfrm flipV="1">
            <a:off x="276187" y="2982420"/>
            <a:ext cx="940357" cy="3644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AE709-1AC3-43EA-9EC5-B7D7CFBBC3EE}"/>
              </a:ext>
            </a:extLst>
          </p:cNvPr>
          <p:cNvCxnSpPr>
            <a:cxnSpLocks/>
          </p:cNvCxnSpPr>
          <p:nvPr/>
        </p:nvCxnSpPr>
        <p:spPr>
          <a:xfrm flipV="1">
            <a:off x="276187" y="4804873"/>
            <a:ext cx="2771755" cy="1822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AFDE0E-F64C-48D3-A69D-CCBE771DCCE4}"/>
              </a:ext>
            </a:extLst>
          </p:cNvPr>
          <p:cNvSpPr txBox="1"/>
          <p:nvPr/>
        </p:nvSpPr>
        <p:spPr>
          <a:xfrm>
            <a:off x="2040864" y="553143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A9518-3A14-4888-A4B4-87306BE242EC}"/>
              </a:ext>
            </a:extLst>
          </p:cNvPr>
          <p:cNvSpPr txBox="1"/>
          <p:nvPr/>
        </p:nvSpPr>
        <p:spPr>
          <a:xfrm>
            <a:off x="-182679" y="4457552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3">
                <a:extLst>
                  <a:ext uri="{FF2B5EF4-FFF2-40B4-BE49-F238E27FC236}">
                    <a16:creationId xmlns:a16="http://schemas.microsoft.com/office/drawing/2014/main" id="{091F7997-3CC8-45DA-861B-4F75242A6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548560"/>
                  </p:ext>
                </p:extLst>
              </p:nvPr>
            </p:nvGraphicFramePr>
            <p:xfrm>
              <a:off x="1506142" y="890992"/>
              <a:ext cx="9970860" cy="3326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791">
                      <a:extLst>
                        <a:ext uri="{9D8B030D-6E8A-4147-A177-3AD203B41FA5}">
                          <a16:colId xmlns:a16="http://schemas.microsoft.com/office/drawing/2014/main" val="3015646774"/>
                        </a:ext>
                      </a:extLst>
                    </a:gridCol>
                    <a:gridCol w="620381">
                      <a:extLst>
                        <a:ext uri="{9D8B030D-6E8A-4147-A177-3AD203B41FA5}">
                          <a16:colId xmlns:a16="http://schemas.microsoft.com/office/drawing/2014/main" val="2531730964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442982303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2031072988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46046737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3954252261"/>
                        </a:ext>
                      </a:extLst>
                    </a:gridCol>
                  </a:tblGrid>
                  <a:tr h="493427">
                    <a:tc gridSpan="2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Euclidean distance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Cosine similarity</a:t>
                          </a:r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410551"/>
                      </a:ext>
                    </a:extLst>
                  </a:tr>
                  <a:tr h="506524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nb-NO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nb-NO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nb-NO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nb-NO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nb-NO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nb-NO" sz="1200" i="0" dirty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nb-NO" sz="1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b-NO" sz="1200" i="0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nb-NO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nb-NO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nb-NO" sz="1200" i="0" dirty="0">
                                                <a:latin typeface="Cambria Math" panose="02040503050406030204" pitchFamily="18" charset="0"/>
                                              </a:rPr>
                                              <m:t>4−</m:t>
                                            </m:r>
                                            <m:r>
                                              <a:rPr lang="en-US" sz="1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nb-NO" sz="1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nb-NO" sz="12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nb-NO" sz="1200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b-NO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sz="160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nb-NO" sz="1600" i="0" dirty="0">
                                        <a:latin typeface="Cambria Math" panose="02040503050406030204" pitchFamily="18" charset="0"/>
                                      </a:rPr>
                                      <m:t>×1+</m:t>
                                    </m:r>
                                    <m:r>
                                      <a:rPr lang="nb-NO" sz="1600" i="0" dirty="0" smtClean="0">
                                        <a:latin typeface="Cambria Math" panose="02040503050406030204" pitchFamily="18" charset="0"/>
                                      </a:rPr>
                                      <m:t>2×4</m:t>
                                    </m:r>
                                  </m:num>
                                  <m:den>
                                    <m:r>
                                      <a:rPr lang="nb-NO" sz="1600" i="0" dirty="0">
                                        <a:latin typeface="Cambria Math" panose="02040503050406030204" pitchFamily="18" charset="0"/>
                                      </a:rPr>
                                      <m:t>3,61×4,12</m:t>
                                    </m:r>
                                  </m:den>
                                </m:f>
                                <m:r>
                                  <a:rPr lang="nb-NO" sz="1600" i="0" dirty="0">
                                    <a:latin typeface="Cambria Math" panose="02040503050406030204" pitchFamily="18" charset="0"/>
                                  </a:rPr>
                                  <m:t>=0,74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570781"/>
                      </a:ext>
                    </a:extLst>
                  </a:tr>
                  <a:tr h="506524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280762"/>
                      </a:ext>
                    </a:extLst>
                  </a:tr>
                  <a:tr h="506524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Euklidisk</a:t>
                          </a:r>
                          <a:r>
                            <a:rPr lang="en-US" dirty="0"/>
                            <a:t> norm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nb-NO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nb-NO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b-NO" i="0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nb-NO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nb-NO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nb-NO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nb-N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nb-NO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b-NO" i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nb-NO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nb-NO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4.1</m:t>
                              </m:r>
                            </m:oMath>
                          </a14:m>
                          <a:r>
                            <a:rPr lang="nb-NO" dirty="0"/>
                            <a:t>2</a:t>
                          </a:r>
                        </a:p>
                        <a:p>
                          <a:endParaRPr lang="nb-NO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470366"/>
                      </a:ext>
                    </a:extLst>
                  </a:tr>
                  <a:tr h="506524">
                    <a:tc row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Normalisert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3/3.61 = 0.83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1/4.12 = 0.24</a:t>
                          </a:r>
                          <a:endParaRPr lang="nb-NO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nb-NO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nb-NO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nb-NO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000" dirty="0" smtClean="0"/>
                                              <m:t>0.24</m:t>
                                            </m:r>
                                            <m:r>
                                              <a:rPr lang="nb-NO" sz="1000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000" dirty="0" smtClean="0"/>
                                              <m:t>0.83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nb-NO" sz="10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b-NO" sz="1000" i="0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nb-NO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nb-NO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000" dirty="0" smtClean="0"/>
                                              <m:t>0.97</m:t>
                                            </m:r>
                                            <m:r>
                                              <a:rPr lang="nb-NO" sz="1000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000" dirty="0" smtClean="0"/>
                                              <m:t>0.55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nb-NO" sz="1000" dirty="0" smtClean="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nb-NO" sz="10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nb-NO" sz="1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 b="0" i="0" dirty="0" smtClean="0">
                                    <a:latin typeface="Cambria Math" panose="02040503050406030204" pitchFamily="18" charset="0"/>
                                  </a:rPr>
                                  <m:t>0,72</m:t>
                                </m:r>
                              </m:oMath>
                            </m:oMathPara>
                          </a14:m>
                          <a:endParaRPr lang="nb-NO" sz="12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nb-NO" sz="1200" i="0" dirty="0" smtClean="0">
                                    <a:latin typeface="Cambria Math" panose="02040503050406030204" pitchFamily="18" charset="0"/>
                                  </a:rPr>
                                  <m:t>,83×0,24+0,55×0,97=0,74</m:t>
                                </m:r>
                              </m:oMath>
                            </m:oMathPara>
                          </a14:m>
                          <a:endParaRPr lang="nb-NO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50893"/>
                      </a:ext>
                    </a:extLst>
                  </a:tr>
                  <a:tr h="506524"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2/3.61 = 0.55</a:t>
                          </a:r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4/4.12 = 0.97</a:t>
                          </a: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823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3">
                <a:extLst>
                  <a:ext uri="{FF2B5EF4-FFF2-40B4-BE49-F238E27FC236}">
                    <a16:creationId xmlns:a16="http://schemas.microsoft.com/office/drawing/2014/main" id="{091F7997-3CC8-45DA-861B-4F75242A6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548560"/>
                  </p:ext>
                </p:extLst>
              </p:nvPr>
            </p:nvGraphicFramePr>
            <p:xfrm>
              <a:off x="1506142" y="890992"/>
              <a:ext cx="9970860" cy="3326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791">
                      <a:extLst>
                        <a:ext uri="{9D8B030D-6E8A-4147-A177-3AD203B41FA5}">
                          <a16:colId xmlns:a16="http://schemas.microsoft.com/office/drawing/2014/main" val="3015646774"/>
                        </a:ext>
                      </a:extLst>
                    </a:gridCol>
                    <a:gridCol w="620381">
                      <a:extLst>
                        <a:ext uri="{9D8B030D-6E8A-4147-A177-3AD203B41FA5}">
                          <a16:colId xmlns:a16="http://schemas.microsoft.com/office/drawing/2014/main" val="2531730964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442982303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2031072988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46046737"/>
                        </a:ext>
                      </a:extLst>
                    </a:gridCol>
                    <a:gridCol w="1994172">
                      <a:extLst>
                        <a:ext uri="{9D8B030D-6E8A-4147-A177-3AD203B41FA5}">
                          <a16:colId xmlns:a16="http://schemas.microsoft.com/office/drawing/2014/main" val="3954252261"/>
                        </a:ext>
                      </a:extLst>
                    </a:gridCol>
                  </a:tblGrid>
                  <a:tr h="493427">
                    <a:tc gridSpan="2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Euclidean distance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Cosine similarity</a:t>
                          </a:r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410551"/>
                      </a:ext>
                    </a:extLst>
                  </a:tr>
                  <a:tr h="506524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nb-NO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300612" t="-51807" r="-101223" b="-18132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400612" t="-51807" r="-1223" b="-18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70781"/>
                      </a:ext>
                    </a:extLst>
                  </a:tr>
                  <a:tr h="506524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280762"/>
                      </a:ext>
                    </a:extLst>
                  </a:tr>
                  <a:tr h="673672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Euklidisk</a:t>
                          </a:r>
                          <a:r>
                            <a:rPr lang="en-US" dirty="0"/>
                            <a:t> norm</a:t>
                          </a:r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00306" t="-227027" r="-301529" b="-171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99695" t="-227027" r="-200610" b="-1711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470366"/>
                      </a:ext>
                    </a:extLst>
                  </a:tr>
                  <a:tr h="506524">
                    <a:tc row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Normalisert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3/3.61 = 0.83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1/4.12 = 0.24</a:t>
                          </a:r>
                          <a:endParaRPr lang="nb-NO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300612" t="-193085" r="-101223" b="-10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400612" t="-193085" r="-1223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50893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2/3.61 = 0.55</a:t>
                          </a:r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4/4.12 = 0.97</a:t>
                          </a: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823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78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5D3-4682-49F7-A36D-802EF4E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Evaluering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B045-BDC9-4F84-9C9D-477A2190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600" i="1" dirty="0"/>
              <a:t>Flere av evalueringsmålene vi har sett på i kurset har vært definert på basis av fire mer grunnleggende kategorier av hvordan prediksjonene til en </a:t>
            </a:r>
            <a:r>
              <a:rPr lang="nb-NO" sz="1600" i="1" dirty="0" err="1"/>
              <a:t>klassifikator</a:t>
            </a:r>
            <a:r>
              <a:rPr lang="nb-NO" sz="1600" i="1" dirty="0"/>
              <a:t> kan være riktige eller gale, sammenliknet med gullstandarden:</a:t>
            </a:r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1600" i="1" dirty="0"/>
              <a:t>Vis hvordan de tre målene </a:t>
            </a:r>
            <a:r>
              <a:rPr lang="nb-NO" sz="1600" i="1" dirty="0" err="1"/>
              <a:t>Accuracy</a:t>
            </a:r>
            <a:r>
              <a:rPr lang="nb-NO" sz="1600" i="1" dirty="0"/>
              <a:t>, </a:t>
            </a:r>
            <a:r>
              <a:rPr lang="nb-NO" sz="1600" i="1" dirty="0" err="1"/>
              <a:t>Recall</a:t>
            </a:r>
            <a:r>
              <a:rPr lang="nb-NO" sz="1600" i="1" dirty="0"/>
              <a:t> og Precision kan defineres </a:t>
            </a:r>
            <a:br>
              <a:rPr lang="nb-NO" sz="1600" i="1" dirty="0"/>
            </a:br>
            <a:r>
              <a:rPr lang="nb-NO" sz="1600" i="1" dirty="0"/>
              <a:t>på bakgrunn av dette.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428A0-5F71-41A6-B0A1-5768C961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669"/>
            <a:ext cx="6325483" cy="2191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A4DA5-14FC-4F88-8B25-6BB05FEF0E4F}"/>
                  </a:ext>
                </a:extLst>
              </p:cNvPr>
              <p:cNvSpPr txBox="1"/>
              <p:nvPr/>
            </p:nvSpPr>
            <p:spPr>
              <a:xfrm>
                <a:off x="9466984" y="2918028"/>
                <a:ext cx="95058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A4DA5-14FC-4F88-8B25-6BB05FEF0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984" y="2918028"/>
                <a:ext cx="950580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8F3CBB-D62C-4383-9B9C-EB03E926BEF0}"/>
                  </a:ext>
                </a:extLst>
              </p:cNvPr>
              <p:cNvSpPr txBox="1"/>
              <p:nvPr/>
            </p:nvSpPr>
            <p:spPr>
              <a:xfrm>
                <a:off x="9463777" y="5399666"/>
                <a:ext cx="95378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8F3CBB-D62C-4383-9B9C-EB03E926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777" y="5399666"/>
                <a:ext cx="953787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A82EDD-C858-456F-8F52-60A9F44827DF}"/>
                  </a:ext>
                </a:extLst>
              </p:cNvPr>
              <p:cNvSpPr txBox="1"/>
              <p:nvPr/>
            </p:nvSpPr>
            <p:spPr>
              <a:xfrm>
                <a:off x="9463777" y="4155641"/>
                <a:ext cx="93775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A82EDD-C858-456F-8F52-60A9F448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777" y="4155641"/>
                <a:ext cx="93775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8E849B-C23C-45CD-AF88-24B1DC1DCEEE}"/>
              </a:ext>
            </a:extLst>
          </p:cNvPr>
          <p:cNvSpPr txBox="1"/>
          <p:nvPr/>
        </p:nvSpPr>
        <p:spPr>
          <a:xfrm>
            <a:off x="8277238" y="2918028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</a:t>
            </a:r>
            <a:endParaRPr lang="nb-NO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7EC18-6B36-4399-8C29-15C8B2D815A1}"/>
              </a:ext>
            </a:extLst>
          </p:cNvPr>
          <p:cNvSpPr txBox="1"/>
          <p:nvPr/>
        </p:nvSpPr>
        <p:spPr>
          <a:xfrm>
            <a:off x="8267492" y="4235249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Precision</a:t>
            </a:r>
            <a:endParaRPr lang="nb-NO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20019-F39C-49BC-A065-3FF8501327D6}"/>
              </a:ext>
            </a:extLst>
          </p:cNvPr>
          <p:cNvSpPr txBox="1"/>
          <p:nvPr/>
        </p:nvSpPr>
        <p:spPr>
          <a:xfrm>
            <a:off x="8566997" y="5552470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00537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cision versus accuracy. The bullseye represents the true value ...">
            <a:extLst>
              <a:ext uri="{FF2B5EF4-FFF2-40B4-BE49-F238E27FC236}">
                <a16:creationId xmlns:a16="http://schemas.microsoft.com/office/drawing/2014/main" id="{902C1019-61A7-4D46-9AEE-CEEEAEAF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8" y="160788"/>
            <a:ext cx="563031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1A925-B603-402E-9AF7-6068BDD2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8" y="4232000"/>
            <a:ext cx="2086266" cy="186716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3CDAB3-FE18-4BBC-A2A0-B691671BBAE9}"/>
              </a:ext>
            </a:extLst>
          </p:cNvPr>
          <p:cNvSpPr/>
          <p:nvPr/>
        </p:nvSpPr>
        <p:spPr>
          <a:xfrm>
            <a:off x="1417493" y="5044137"/>
            <a:ext cx="328613" cy="32385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8" name="Picture 4" descr="Transparent Cannon Clipart - Cartoon Pirate Cannon, HD Png ...">
            <a:extLst>
              <a:ext uri="{FF2B5EF4-FFF2-40B4-BE49-F238E27FC236}">
                <a16:creationId xmlns:a16="http://schemas.microsoft.com/office/drawing/2014/main" id="{C9F00643-267E-467E-BFC0-5F382C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6" y="4361309"/>
            <a:ext cx="4341520" cy="30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487E1-7C9E-48E8-9A73-341D2F15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101" y="4405101"/>
            <a:ext cx="1564987" cy="1278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C66E8A-304F-46F4-801B-242293D01982}"/>
              </a:ext>
            </a:extLst>
          </p:cNvPr>
          <p:cNvSpPr txBox="1"/>
          <p:nvPr/>
        </p:nvSpPr>
        <p:spPr>
          <a:xfrm>
            <a:off x="3057236" y="5948218"/>
            <a:ext cx="117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recall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F49DDB-12B2-44B3-A8C1-0080746653C9}"/>
                  </a:ext>
                </a:extLst>
              </p:cNvPr>
              <p:cNvSpPr txBox="1"/>
              <p:nvPr/>
            </p:nvSpPr>
            <p:spPr>
              <a:xfrm>
                <a:off x="9771784" y="918368"/>
                <a:ext cx="95058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F49DDB-12B2-44B3-A8C1-00807466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84" y="918368"/>
                <a:ext cx="950580" cy="516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3388DB-5657-42F2-8C3F-9427C9E7AFE1}"/>
                  </a:ext>
                </a:extLst>
              </p:cNvPr>
              <p:cNvSpPr txBox="1"/>
              <p:nvPr/>
            </p:nvSpPr>
            <p:spPr>
              <a:xfrm>
                <a:off x="9768577" y="3400006"/>
                <a:ext cx="95378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3388DB-5657-42F2-8C3F-9427C9E7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77" y="3400006"/>
                <a:ext cx="953787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50581A-1F44-4C27-A68C-51A91A9C730A}"/>
                  </a:ext>
                </a:extLst>
              </p:cNvPr>
              <p:cNvSpPr txBox="1"/>
              <p:nvPr/>
            </p:nvSpPr>
            <p:spPr>
              <a:xfrm>
                <a:off x="9768577" y="2155981"/>
                <a:ext cx="93775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50581A-1F44-4C27-A68C-51A91A9C7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77" y="2155981"/>
                <a:ext cx="937757" cy="523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226E1D-5CDF-4CD1-9EED-263F4DC88F59}"/>
              </a:ext>
            </a:extLst>
          </p:cNvPr>
          <p:cNvSpPr txBox="1"/>
          <p:nvPr/>
        </p:nvSpPr>
        <p:spPr>
          <a:xfrm>
            <a:off x="8582038" y="918368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</a:t>
            </a:r>
            <a:endParaRPr lang="nb-N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17F5E-7854-4230-84C7-D9529026EB76}"/>
              </a:ext>
            </a:extLst>
          </p:cNvPr>
          <p:cNvSpPr txBox="1"/>
          <p:nvPr/>
        </p:nvSpPr>
        <p:spPr>
          <a:xfrm>
            <a:off x="8572292" y="2235589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Precision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A011E-F11D-4C29-B4A4-8C1F6C2FB252}"/>
              </a:ext>
            </a:extLst>
          </p:cNvPr>
          <p:cNvSpPr txBox="1"/>
          <p:nvPr/>
        </p:nvSpPr>
        <p:spPr>
          <a:xfrm>
            <a:off x="8871797" y="3552810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</a:t>
            </a:r>
            <a:endParaRPr lang="nb-NO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CBCEF-F775-4561-8720-2F8D5FCBBA78}"/>
              </a:ext>
            </a:extLst>
          </p:cNvPr>
          <p:cNvSpPr txBox="1"/>
          <p:nvPr/>
        </p:nvSpPr>
        <p:spPr>
          <a:xfrm>
            <a:off x="6512822" y="2232893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 </a:t>
            </a:r>
            <a:r>
              <a:rPr lang="en-US" dirty="0" err="1"/>
              <a:t>falske</a:t>
            </a:r>
            <a:r>
              <a:rPr lang="en-US" dirty="0"/>
              <a:t> positive:</a:t>
            </a:r>
            <a:endParaRPr lang="nb-N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E12ECD-E61F-47EA-8C6B-2944849E6AA5}"/>
              </a:ext>
            </a:extLst>
          </p:cNvPr>
          <p:cNvSpPr txBox="1"/>
          <p:nvPr/>
        </p:nvSpPr>
        <p:spPr>
          <a:xfrm>
            <a:off x="6507049" y="3552810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 </a:t>
            </a:r>
            <a:r>
              <a:rPr lang="en-US" dirty="0" err="1"/>
              <a:t>falske</a:t>
            </a:r>
            <a:r>
              <a:rPr lang="en-US" dirty="0"/>
              <a:t> negative:</a:t>
            </a:r>
            <a:endParaRPr lang="nb-N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5034E9-A0AE-4C7C-B9BF-2477BC0979EB}"/>
              </a:ext>
            </a:extLst>
          </p:cNvPr>
          <p:cNvSpPr txBox="1"/>
          <p:nvPr/>
        </p:nvSpPr>
        <p:spPr>
          <a:xfrm>
            <a:off x="6507049" y="912976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Riktige</a:t>
            </a:r>
            <a:r>
              <a:rPr lang="en-US" dirty="0"/>
              <a:t> </a:t>
            </a:r>
            <a:r>
              <a:rPr lang="en-US" dirty="0" err="1"/>
              <a:t>delt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56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llustration of Precision and Recall | Download Scientific Diagram">
            <a:extLst>
              <a:ext uri="{FF2B5EF4-FFF2-40B4-BE49-F238E27FC236}">
                <a16:creationId xmlns:a16="http://schemas.microsoft.com/office/drawing/2014/main" id="{42D68457-338E-4FB0-9CBF-7A851C46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9" y="1287700"/>
            <a:ext cx="6605358" cy="3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48074-620A-46E8-976B-FBCFA55B4264}"/>
                  </a:ext>
                </a:extLst>
              </p:cNvPr>
              <p:cNvSpPr txBox="1"/>
              <p:nvPr/>
            </p:nvSpPr>
            <p:spPr>
              <a:xfrm>
                <a:off x="9771784" y="918368"/>
                <a:ext cx="95058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48074-620A-46E8-976B-FBCFA55B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84" y="918368"/>
                <a:ext cx="950580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80029-69CD-4240-8B17-025A74FA3543}"/>
                  </a:ext>
                </a:extLst>
              </p:cNvPr>
              <p:cNvSpPr txBox="1"/>
              <p:nvPr/>
            </p:nvSpPr>
            <p:spPr>
              <a:xfrm>
                <a:off x="9768577" y="3400006"/>
                <a:ext cx="95378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80029-69CD-4240-8B17-025A74FA3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77" y="3400006"/>
                <a:ext cx="953787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C4528-23EE-4DE0-9ACA-7937E590C56C}"/>
                  </a:ext>
                </a:extLst>
              </p:cNvPr>
              <p:cNvSpPr txBox="1"/>
              <p:nvPr/>
            </p:nvSpPr>
            <p:spPr>
              <a:xfrm>
                <a:off x="9768577" y="2155981"/>
                <a:ext cx="93775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C4528-23EE-4DE0-9ACA-7937E590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77" y="2155981"/>
                <a:ext cx="93775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44C1CF-DB06-4756-92D8-0ECCA1714FB8}"/>
              </a:ext>
            </a:extLst>
          </p:cNvPr>
          <p:cNvSpPr txBox="1"/>
          <p:nvPr/>
        </p:nvSpPr>
        <p:spPr>
          <a:xfrm>
            <a:off x="8582038" y="918368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</a:t>
            </a:r>
            <a:endParaRPr lang="nb-NO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1470E-D721-41C8-9A73-28EE42160812}"/>
              </a:ext>
            </a:extLst>
          </p:cNvPr>
          <p:cNvSpPr txBox="1"/>
          <p:nvPr/>
        </p:nvSpPr>
        <p:spPr>
          <a:xfrm>
            <a:off x="8572292" y="2235589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Precision</a:t>
            </a:r>
            <a:endParaRPr lang="nb-NO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B1A0-6B16-4ACB-AEFB-F8DC0BE649F3}"/>
              </a:ext>
            </a:extLst>
          </p:cNvPr>
          <p:cNvSpPr txBox="1"/>
          <p:nvPr/>
        </p:nvSpPr>
        <p:spPr>
          <a:xfrm>
            <a:off x="8871797" y="3552810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97474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664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1.1 TF-IDF</vt:lpstr>
      <vt:lpstr>1.1 TF-IDF</vt:lpstr>
      <vt:lpstr>1.2 Lengdenormalisering</vt:lpstr>
      <vt:lpstr>PowerPoint Presentation</vt:lpstr>
      <vt:lpstr>PowerPoint Presentation</vt:lpstr>
      <vt:lpstr>PowerPoint Presentation</vt:lpstr>
      <vt:lpstr>2.1 Evaluering</vt:lpstr>
      <vt:lpstr>PowerPoint Presentation</vt:lpstr>
      <vt:lpstr>PowerPoint Presentation</vt:lpstr>
      <vt:lpstr>2.2 Accuracy</vt:lpstr>
      <vt:lpstr>2.3 kNN</vt:lpstr>
      <vt:lpstr>2.3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A</dc:creator>
  <cp:lastModifiedBy>Henrik A</cp:lastModifiedBy>
  <cp:revision>36</cp:revision>
  <dcterms:created xsi:type="dcterms:W3CDTF">2020-05-13T18:34:27Z</dcterms:created>
  <dcterms:modified xsi:type="dcterms:W3CDTF">2020-05-14T09:33:04Z</dcterms:modified>
</cp:coreProperties>
</file>