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b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84"/>
  </p:normalViewPr>
  <p:slideViewPr>
    <p:cSldViewPr snapToGrid="0" snapToObjects="1">
      <p:cViewPr varScale="1">
        <p:scale>
          <a:sx n="93" d="100"/>
          <a:sy n="93" d="100"/>
        </p:scale>
        <p:origin x="216" y="480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82B4-29E7-B440-9F8C-CC5C91E2159C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A0177-9A73-FB4C-A204-747FFAB2E22E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9025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A0177-9A73-FB4C-A204-747FFAB2E22E}" type="slidenum">
              <a:rPr lang="nb-US" smtClean="0"/>
              <a:t>1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93977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950D1D-6E13-1F42-A6ED-F03130668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F091F41-EEDD-A949-A786-C94418B4B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027BB1-C2D7-7E4C-A1BA-58E52696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B92DBA-3BB6-3D4E-9DFE-A29447A9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369E0C-65CC-E849-8207-04A738CA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25277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D4BC99-39BE-0248-A5C0-D5D5DEEA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707002F-BFC4-CA46-805A-B7EEFDBD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1C098EE-1FD2-D94F-B030-FAA4CDA9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EEDA15C-1645-854C-8D3D-1849421E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576CEDA-0146-0E4B-AEB6-46E4641C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73135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C810832-33D0-1A4F-B9FE-ADCD94A64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C736969-7484-A14E-961C-697145960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A2EE5C-9D8E-D14C-A7C9-C86D1130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E0D4EF-1ABB-D748-ABAF-65F4472D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EB4CCCA-FE5C-A349-997E-0E5D186C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3877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B91CD3-2FB3-FF4E-A555-EAF6BC68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D226D8-D31D-8044-8B70-4C8230C6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42C829-7380-694E-A42A-C5E336ED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CFEB61F-8B6F-F847-AD33-2A252815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C26411-0B23-254E-B711-E9FCE6B6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20756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351C4E-33CA-D445-A19F-6264C855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20A56F-7BA5-4949-AA57-BC20BD16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7B1AFC-2A2A-4949-A90C-1DC232E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C24BA65-B99F-BC4F-9B3D-8D7A1A7C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CF858B-781B-4740-80E9-ED07035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46913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F856E1-452D-F04A-B6C7-55FA0384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338139-398E-3843-82C8-67562AE1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04D8F8E-4726-A34E-8DD4-25D071E5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BFFC6C-3617-A84C-B4B1-CF140EF7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C65CC5-259B-034F-BA22-29875136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B927A2B-B81F-284D-BB38-408379D6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27648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42FCE7-75BF-9F47-A332-9C3F4E5D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948FC69-8279-594E-A413-E8547780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95E601C-5693-D24B-B2D8-DA5379A0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BD3AAF8-C412-004E-9B69-EB9BBCB90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6CA770F-9B2F-4B4E-9C7E-C803E3DEC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943FCF5-4B59-E24D-A9DF-625A0154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55BE923-719E-804E-96C2-64E2F10F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1E8A801-6E65-4443-9B81-D18406AE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50076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8806A2-788E-D64D-8CCC-AD9E27A7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9737A80-C2B4-334D-BA93-EFCD4C1E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002FF55-0756-9643-93FC-9C75128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EECF9B9-0E21-E149-811E-E2D0376A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5446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0CD4BC9-5D40-8C40-B251-B0701C65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87AC138-8D43-2944-AEDA-A7182E83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3971D1-C1F4-5641-883A-36E16535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83931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81A438-8CE2-4948-803F-5E580A94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C1E216-BFC8-8344-9493-288D1614A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2A9A792-208E-484C-BCB5-868AE127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F5B70D8-8BD2-B142-B006-56160F4E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DAD1655-0731-8A40-A954-E96D13EC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C94FB87-A863-FB41-8735-905CB5A8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64007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F168B5-5DBB-FC46-9AD2-2F95E14A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B39AEC0-7F0E-C346-87FC-3C10701C2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295180E-4BD2-854B-9EDB-232020AEF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A029CEB-0C01-8C4C-ADDD-EA37FD3B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5944112-2141-9C4A-8F4F-AC4E05EA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3A0426-F8D3-5E45-99E2-3A38E6B2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16688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28E24BE-9730-D540-9179-0786945B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CFBE29C-9F83-0548-872D-116C56F2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64C73ED-B7CC-7642-A704-79E0E9F2F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B4205-2F65-7947-8F80-315A7BF28EE3}" type="datetimeFigureOut">
              <a:rPr lang="nb-US" smtClean="0"/>
              <a:t>14.05.2020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EE970F-674E-1647-92C1-2D5C88A67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BF92B2-C19C-204A-9DFA-2BB35457E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ED0C-D5C2-5542-9F9E-F9FEAF2E955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7633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21D8D7-4E48-D240-98DE-0896E116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3.2 </a:t>
            </a:r>
          </a:p>
        </p:txBody>
      </p:sp>
      <p:pic>
        <p:nvPicPr>
          <p:cNvPr id="5" name="Plassholder for innhold 4" descr="Et bilde som inneholder skjermbilde, fugl&#10;&#10;Automatisk generert beskrivelse">
            <a:extLst>
              <a:ext uri="{FF2B5EF4-FFF2-40B4-BE49-F238E27FC236}">
                <a16:creationId xmlns:a16="http://schemas.microsoft.com/office/drawing/2014/main" id="{50101E5E-5D52-C04B-9971-7EBF8255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0713" y="1483476"/>
            <a:ext cx="5933222" cy="5374523"/>
          </a:xfrm>
        </p:spPr>
      </p:pic>
      <p:pic>
        <p:nvPicPr>
          <p:cNvPr id="7" name="Bilde 6" descr="Et bilde som inneholder kniv&#10;&#10;Automatisk generert beskrivelse">
            <a:extLst>
              <a:ext uri="{FF2B5EF4-FFF2-40B4-BE49-F238E27FC236}">
                <a16:creationId xmlns:a16="http://schemas.microsoft.com/office/drawing/2014/main" id="{EEEC0C1E-67B7-6A45-B4F3-522C0FE7F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070" y="1606550"/>
            <a:ext cx="5372100" cy="10160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9CBD389D-D6D2-AC4D-94DB-020A03B884B7}"/>
              </a:ext>
            </a:extLst>
          </p:cNvPr>
          <p:cNvSpPr/>
          <p:nvPr/>
        </p:nvSpPr>
        <p:spPr>
          <a:xfrm>
            <a:off x="1543050" y="4786313"/>
            <a:ext cx="300038" cy="17002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US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23010785-35E5-3948-98DE-F653DAE2F279}"/>
              </a:ext>
            </a:extLst>
          </p:cNvPr>
          <p:cNvSpPr txBox="1"/>
          <p:nvPr/>
        </p:nvSpPr>
        <p:spPr>
          <a:xfrm>
            <a:off x="6757988" y="2728913"/>
            <a:ext cx="4743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dirty="0"/>
              <a:t>||V</a:t>
            </a:r>
            <a:r>
              <a:rPr lang="nb-US" baseline="-25000" dirty="0"/>
              <a:t>eple</a:t>
            </a:r>
            <a:r>
              <a:rPr lang="nb-US" dirty="0"/>
              <a:t>|| = </a:t>
            </a:r>
          </a:p>
          <a:p>
            <a:endParaRPr lang="nb-US" dirty="0"/>
          </a:p>
          <a:p>
            <a:r>
              <a:rPr lang="nb-US" dirty="0"/>
              <a:t>3</a:t>
            </a:r>
            <a:r>
              <a:rPr lang="nb-US" baseline="30000" dirty="0"/>
              <a:t>2</a:t>
            </a:r>
            <a:r>
              <a:rPr lang="nb-US" dirty="0"/>
              <a:t>+0</a:t>
            </a:r>
            <a:r>
              <a:rPr lang="nb-US" baseline="30000" dirty="0"/>
              <a:t>2</a:t>
            </a:r>
            <a:r>
              <a:rPr lang="nb-US" dirty="0"/>
              <a:t>+0</a:t>
            </a:r>
            <a:r>
              <a:rPr lang="nb-US" baseline="30000" dirty="0"/>
              <a:t>2</a:t>
            </a:r>
            <a:r>
              <a:rPr lang="nb-US" dirty="0"/>
              <a:t>+2</a:t>
            </a:r>
            <a:r>
              <a:rPr lang="nb-US" baseline="30000" dirty="0"/>
              <a:t>2</a:t>
            </a:r>
            <a:r>
              <a:rPr lang="nb-US" dirty="0"/>
              <a:t>+2</a:t>
            </a:r>
            <a:r>
              <a:rPr lang="nb-US" baseline="30000" dirty="0"/>
              <a:t>2</a:t>
            </a:r>
            <a:r>
              <a:rPr lang="nb-US" dirty="0"/>
              <a:t>+3</a:t>
            </a:r>
            <a:r>
              <a:rPr lang="nb-US" baseline="30000" dirty="0"/>
              <a:t>2</a:t>
            </a:r>
            <a:r>
              <a:rPr lang="nb-US" dirty="0"/>
              <a:t>+1</a:t>
            </a:r>
            <a:r>
              <a:rPr lang="nb-US" baseline="30000" dirty="0"/>
              <a:t>2</a:t>
            </a:r>
            <a:r>
              <a:rPr lang="nb-US" dirty="0"/>
              <a:t>+3</a:t>
            </a:r>
            <a:r>
              <a:rPr lang="nb-US" baseline="30000" dirty="0"/>
              <a:t>2</a:t>
            </a:r>
            <a:r>
              <a:rPr lang="nb-US" dirty="0"/>
              <a:t> = </a:t>
            </a:r>
          </a:p>
          <a:p>
            <a:endParaRPr lang="nb-US" dirty="0"/>
          </a:p>
          <a:p>
            <a:r>
              <a:rPr lang="nb-US" dirty="0"/>
              <a:t>9+4+4+9+1+9= 36</a:t>
            </a:r>
          </a:p>
          <a:p>
            <a:endParaRPr lang="nb-US" dirty="0"/>
          </a:p>
          <a:p>
            <a:r>
              <a:rPr lang="nb-US" dirty="0"/>
              <a:t>Kvadratrot av 36 = 6</a:t>
            </a:r>
          </a:p>
          <a:p>
            <a:endParaRPr lang="nb-US" dirty="0"/>
          </a:p>
          <a:p>
            <a:endParaRPr lang="nb-US" dirty="0"/>
          </a:p>
          <a:p>
            <a:endParaRPr lang="nb-US" dirty="0"/>
          </a:p>
          <a:p>
            <a:endParaRPr lang="nb-US" dirty="0"/>
          </a:p>
          <a:p>
            <a:r>
              <a:rPr lang="nb-US" dirty="0"/>
              <a:t>||V</a:t>
            </a:r>
            <a:r>
              <a:rPr lang="nb-US" baseline="-25000" dirty="0"/>
              <a:t>eple</a:t>
            </a:r>
            <a:r>
              <a:rPr lang="nb-US" dirty="0"/>
              <a:t>|| = 6</a:t>
            </a:r>
          </a:p>
          <a:p>
            <a:endParaRPr lang="nb-US" dirty="0"/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311878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4DFE32-31FD-534B-8D97-CF01A397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Oppagve 6</a:t>
            </a:r>
          </a:p>
        </p:txBody>
      </p:sp>
      <p:pic>
        <p:nvPicPr>
          <p:cNvPr id="5" name="Plassholder for innhold 4" descr="Et bilde som inneholder fugl, tre&#10;&#10;Automatisk generert beskrivelse">
            <a:extLst>
              <a:ext uri="{FF2B5EF4-FFF2-40B4-BE49-F238E27FC236}">
                <a16:creationId xmlns:a16="http://schemas.microsoft.com/office/drawing/2014/main" id="{30356AF7-4928-E148-9044-1006CEAC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794" y="1699479"/>
            <a:ext cx="8356600" cy="1981200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2DE5F605-3A1E-CA46-A669-0D1591438670}"/>
              </a:ext>
            </a:extLst>
          </p:cNvPr>
          <p:cNvSpPr txBox="1"/>
          <p:nvPr/>
        </p:nvSpPr>
        <p:spPr>
          <a:xfrm>
            <a:off x="931651" y="4037162"/>
            <a:ext cx="1002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Ja, </a:t>
            </a:r>
            <a:r>
              <a:rPr lang="nb-NO" sz="2000" dirty="0" err="1"/>
              <a:t>HMM’en</a:t>
            </a:r>
            <a:r>
              <a:rPr lang="nb-NO" sz="2000" dirty="0"/>
              <a:t> fanger opp denne relasjonen. Det er akkurat det transisjonssannsynligheten </a:t>
            </a:r>
            <a:r>
              <a:rPr lang="nb-NO" sz="2000" dirty="0" err="1"/>
              <a:t>melleom</a:t>
            </a:r>
            <a:r>
              <a:rPr lang="nb-NO" sz="2000" dirty="0"/>
              <a:t> egennavn/NNP og verb/VB utrykker. </a:t>
            </a:r>
            <a:endParaRPr lang="nb-NO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45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D89E44-48D6-7D4D-B034-B8C3FA6F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7</a:t>
            </a:r>
          </a:p>
        </p:txBody>
      </p:sp>
      <p:pic>
        <p:nvPicPr>
          <p:cNvPr id="5" name="Plassholder for innhold 4" descr="Et bilde som inneholder fugl, blomst&#10;&#10;Automatisk generert beskrivelse">
            <a:extLst>
              <a:ext uri="{FF2B5EF4-FFF2-40B4-BE49-F238E27FC236}">
                <a16:creationId xmlns:a16="http://schemas.microsoft.com/office/drawing/2014/main" id="{C5FA7983-CDAF-C247-9E31-310F4F2C9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58" y="1692889"/>
            <a:ext cx="8610600" cy="1511300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94B86D1-741C-3C4D-9A79-BD36CEA3B4A9}"/>
              </a:ext>
            </a:extLst>
          </p:cNvPr>
          <p:cNvSpPr txBox="1"/>
          <p:nvPr/>
        </p:nvSpPr>
        <p:spPr>
          <a:xfrm>
            <a:off x="931653" y="3329795"/>
            <a:ext cx="790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Ja, </a:t>
            </a:r>
            <a:r>
              <a:rPr lang="nb-NO" dirty="0" err="1"/>
              <a:t>HMM’en</a:t>
            </a:r>
            <a:r>
              <a:rPr lang="nb-NO" dirty="0"/>
              <a:t> klarer å trykke dette </a:t>
            </a:r>
            <a:r>
              <a:rPr lang="nb-NO" dirty="0" err="1"/>
              <a:t>ogsa</a:t>
            </a:r>
            <a:r>
              <a:rPr lang="nb-NO" dirty="0"/>
              <a:t>̊. Dette svarer til </a:t>
            </a:r>
            <a:r>
              <a:rPr lang="nb-NO" dirty="0" err="1"/>
              <a:t>emmisjonssannsynligheten</a:t>
            </a:r>
            <a:r>
              <a:rPr lang="nb-NO" dirty="0"/>
              <a:t> for observasjonen “Per” gitt den skjulte tilstanden NNP/egennavn. </a:t>
            </a:r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54743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1EA7B5-00B8-3C44-9B4C-3CB4D57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6.4</a:t>
            </a:r>
          </a:p>
        </p:txBody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F1AF199F-D989-6748-965F-BEF06B1A6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64" y="1860131"/>
            <a:ext cx="7388291" cy="3919567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75B609D4-41E7-2B4E-BB7E-7164765DDBAC}"/>
              </a:ext>
            </a:extLst>
          </p:cNvPr>
          <p:cNvSpPr txBox="1"/>
          <p:nvPr/>
        </p:nvSpPr>
        <p:spPr>
          <a:xfrm>
            <a:off x="8195095" y="1345721"/>
            <a:ext cx="3738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Hovedforskjellen er at </a:t>
            </a:r>
            <a:r>
              <a:rPr lang="nb-NO" i="1" dirty="0" err="1"/>
              <a:t>arc</a:t>
            </a:r>
            <a:r>
              <a:rPr lang="nb-NO" i="1" dirty="0"/>
              <a:t>-standard </a:t>
            </a:r>
            <a:r>
              <a:rPr lang="nb-NO" dirty="0"/>
              <a:t>ligner mer </a:t>
            </a:r>
            <a:r>
              <a:rPr lang="nb-NO" dirty="0" err="1"/>
              <a:t>pa</a:t>
            </a:r>
            <a:r>
              <a:rPr lang="nb-NO" dirty="0"/>
              <a:t>̊ ‘klassisk’ </a:t>
            </a:r>
            <a:r>
              <a:rPr lang="nb-NO" dirty="0" err="1"/>
              <a:t>shift-reduce</a:t>
            </a:r>
            <a:r>
              <a:rPr lang="nb-NO" dirty="0"/>
              <a:t>–</a:t>
            </a:r>
            <a:r>
              <a:rPr lang="nb-NO" dirty="0" err="1"/>
              <a:t>parsing</a:t>
            </a:r>
            <a:r>
              <a:rPr lang="nb-NO" dirty="0"/>
              <a:t>: den </a:t>
            </a:r>
            <a:r>
              <a:rPr lang="nb-NO" b="1" dirty="0"/>
              <a:t>lager bare kanter mellom to elementer som ligger </a:t>
            </a:r>
            <a:r>
              <a:rPr lang="nb-NO" b="1" dirty="0" err="1"/>
              <a:t>pa</a:t>
            </a:r>
            <a:r>
              <a:rPr lang="nb-NO" b="1" dirty="0"/>
              <a:t>̊ </a:t>
            </a:r>
            <a:r>
              <a:rPr lang="nb-NO" b="1" dirty="0" err="1"/>
              <a:t>stacken</a:t>
            </a:r>
            <a:r>
              <a:rPr lang="nb-NO" dirty="0"/>
              <a:t>, mens </a:t>
            </a:r>
            <a:r>
              <a:rPr lang="nb-NO" i="1" dirty="0" err="1"/>
              <a:t>arc-eager</a:t>
            </a:r>
            <a:r>
              <a:rPr lang="nb-NO" i="1" dirty="0"/>
              <a:t> </a:t>
            </a:r>
            <a:r>
              <a:rPr lang="nb-NO" dirty="0"/>
              <a:t>kan allerede </a:t>
            </a:r>
            <a:r>
              <a:rPr lang="nb-NO" b="1" dirty="0"/>
              <a:t>lage en kant til en dependent </a:t>
            </a:r>
            <a:r>
              <a:rPr lang="nb-NO" b="1" dirty="0" err="1"/>
              <a:t>når</a:t>
            </a:r>
            <a:r>
              <a:rPr lang="nb-NO" b="1" dirty="0"/>
              <a:t> den </a:t>
            </a:r>
            <a:r>
              <a:rPr lang="nb-NO" b="1" dirty="0" err="1"/>
              <a:t>står</a:t>
            </a:r>
            <a:r>
              <a:rPr lang="nb-NO" b="1" dirty="0"/>
              <a:t> først i bufferen</a:t>
            </a:r>
            <a:r>
              <a:rPr lang="nb-NO" dirty="0"/>
              <a:t>. I </a:t>
            </a:r>
            <a:r>
              <a:rPr lang="nb-NO" i="1" dirty="0" err="1"/>
              <a:t>arc</a:t>
            </a:r>
            <a:r>
              <a:rPr lang="nb-NO" i="1" dirty="0"/>
              <a:t>-standard </a:t>
            </a:r>
            <a:r>
              <a:rPr lang="nb-NO" dirty="0"/>
              <a:t>har man ikke en egen </a:t>
            </a:r>
            <a:r>
              <a:rPr lang="nb-NO" b="1" dirty="0"/>
              <a:t>REDUCE</a:t>
            </a:r>
            <a:r>
              <a:rPr lang="nb-NO" dirty="0"/>
              <a:t>, etter at </a:t>
            </a:r>
            <a:r>
              <a:rPr lang="nb-NO" dirty="0" err="1"/>
              <a:t>både</a:t>
            </a:r>
            <a:r>
              <a:rPr lang="nb-NO" dirty="0"/>
              <a:t> RIGHT- ARC() og LEFT-ARC() fjerner ett element fra </a:t>
            </a:r>
            <a:r>
              <a:rPr lang="nb-NO" dirty="0" err="1"/>
              <a:t>stacken</a:t>
            </a:r>
            <a:r>
              <a:rPr lang="nb-NO" dirty="0"/>
              <a:t>. </a:t>
            </a:r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42932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1EA7B5-00B8-3C44-9B4C-3CB4D57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6.4</a:t>
            </a:r>
          </a:p>
        </p:txBody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F1AF199F-D989-6748-965F-BEF06B1A6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64" y="1860131"/>
            <a:ext cx="7388291" cy="3919567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75B609D4-41E7-2B4E-BB7E-7164765DDBAC}"/>
              </a:ext>
            </a:extLst>
          </p:cNvPr>
          <p:cNvSpPr txBox="1"/>
          <p:nvPr/>
        </p:nvSpPr>
        <p:spPr>
          <a:xfrm>
            <a:off x="8039819" y="1345721"/>
            <a:ext cx="4152181" cy="4485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/>
              <a:t>I </a:t>
            </a:r>
            <a:r>
              <a:rPr lang="nb-NO" sz="2000" b="1" i="1" dirty="0" err="1"/>
              <a:t>arc-eager</a:t>
            </a:r>
            <a:r>
              <a:rPr lang="nb-NO" sz="2000" b="1" dirty="0"/>
              <a:t>: </a:t>
            </a:r>
            <a:r>
              <a:rPr lang="nb-NO" sz="2000" dirty="0"/>
              <a:t>(SHIFT,) SHIFT, LEFT-ARC(NSUBJ), RIGHT-ARC(ROOT), RIGHT-ARC(IOBJ), REDUCE, SHIFT, LEFT-ARC(DET), RIGHT-ARC(DOBJ), REDUCE, RIGHT-ARC(P), (REDUCE, REDUCE) </a:t>
            </a:r>
            <a:endParaRPr lang="nb-NO" sz="2000" dirty="0">
              <a:effectLst/>
            </a:endParaRPr>
          </a:p>
          <a:p>
            <a:endParaRPr lang="nb-US" sz="2000" dirty="0"/>
          </a:p>
          <a:p>
            <a:endParaRPr lang="nb-US" sz="2000" dirty="0"/>
          </a:p>
          <a:p>
            <a:r>
              <a:rPr lang="nb-NO" sz="2000" b="1" dirty="0"/>
              <a:t>I </a:t>
            </a:r>
            <a:r>
              <a:rPr lang="nb-NO" sz="2000" b="1" i="1" dirty="0" err="1"/>
              <a:t>arc</a:t>
            </a:r>
            <a:r>
              <a:rPr lang="nb-NO" sz="2000" b="1" i="1" dirty="0"/>
              <a:t>-standard</a:t>
            </a:r>
            <a:r>
              <a:rPr lang="nb-NO" sz="2000" b="1" dirty="0"/>
              <a:t>: </a:t>
            </a:r>
            <a:r>
              <a:rPr lang="nb-NO" sz="2000" dirty="0"/>
              <a:t>(SHIFT,) SHIFT, SHIFT, LEFT-ARC(NSUBJ), SHIFT, RIGHT-ARC(IOBJ), SHIFT, SHIFT, LEFT-ARC(DET), RIGHT-ARC(DOBJ), SHIFT, RIGHT-ARC(P), RIGHT-ARC(ROOT). </a:t>
            </a:r>
            <a:endParaRPr lang="nb-NO" sz="2000" dirty="0">
              <a:effectLst/>
            </a:endParaRPr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4736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21D8D7-4E48-D240-98DE-0896E116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3.2 </a:t>
            </a:r>
          </a:p>
        </p:txBody>
      </p:sp>
      <p:pic>
        <p:nvPicPr>
          <p:cNvPr id="5" name="Plassholder for innhold 4" descr="Et bilde som inneholder skjermbilde, fugl&#10;&#10;Automatisk generert beskrivelse">
            <a:extLst>
              <a:ext uri="{FF2B5EF4-FFF2-40B4-BE49-F238E27FC236}">
                <a16:creationId xmlns:a16="http://schemas.microsoft.com/office/drawing/2014/main" id="{50101E5E-5D52-C04B-9971-7EBF8255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13" y="1483476"/>
            <a:ext cx="5933222" cy="5374523"/>
          </a:xfrm>
        </p:spPr>
      </p:pic>
      <p:pic>
        <p:nvPicPr>
          <p:cNvPr id="4" name="Bilde 3" descr="Et bilde som inneholder fugl, tre, blomst&#10;&#10;Automatisk generert beskrivelse">
            <a:extLst>
              <a:ext uri="{FF2B5EF4-FFF2-40B4-BE49-F238E27FC236}">
                <a16:creationId xmlns:a16="http://schemas.microsoft.com/office/drawing/2014/main" id="{83F17DF6-615F-DE40-A786-779ABEBC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3" y="376237"/>
            <a:ext cx="4127500" cy="133350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B00BD53-C6C7-DD48-B0E7-5DDA0E957891}"/>
              </a:ext>
            </a:extLst>
          </p:cNvPr>
          <p:cNvSpPr txBox="1"/>
          <p:nvPr/>
        </p:nvSpPr>
        <p:spPr>
          <a:xfrm>
            <a:off x="6958013" y="2014539"/>
            <a:ext cx="5233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b="1" dirty="0"/>
              <a:t>Lengde eple = 6  Lengde pære = 2  Lengde frukt =  5</a:t>
            </a:r>
          </a:p>
          <a:p>
            <a:endParaRPr lang="nb-US" dirty="0"/>
          </a:p>
          <a:p>
            <a:r>
              <a:rPr lang="nb-NO" dirty="0"/>
              <a:t>S</a:t>
            </a:r>
            <a:r>
              <a:rPr lang="nb-US" dirty="0"/>
              <a:t>im(eple, pære) = </a:t>
            </a:r>
          </a:p>
          <a:p>
            <a:endParaRPr lang="nb-US" dirty="0"/>
          </a:p>
          <a:p>
            <a:r>
              <a:rPr lang="nb-US" u="sng" dirty="0"/>
              <a:t>3*1+0*0+0*0+2*0+2*1+3*1+1*1+3*0 </a:t>
            </a:r>
            <a:r>
              <a:rPr lang="nb-US" dirty="0"/>
              <a:t>    =    </a:t>
            </a:r>
            <a:r>
              <a:rPr lang="nb-US" u="sng" dirty="0"/>
              <a:t>9 </a:t>
            </a:r>
            <a:r>
              <a:rPr lang="nb-US" dirty="0"/>
              <a:t>= 0,75</a:t>
            </a:r>
          </a:p>
          <a:p>
            <a:r>
              <a:rPr lang="nb-US" dirty="0"/>
              <a:t>6*2				          12</a:t>
            </a:r>
          </a:p>
          <a:p>
            <a:r>
              <a:rPr lang="nb-US" dirty="0"/>
              <a:t> </a:t>
            </a:r>
          </a:p>
          <a:p>
            <a:r>
              <a:rPr lang="nb-US" dirty="0"/>
              <a:t>Sim (eple, frukt) = </a:t>
            </a:r>
          </a:p>
          <a:p>
            <a:endParaRPr lang="nb-US" dirty="0"/>
          </a:p>
          <a:p>
            <a:r>
              <a:rPr lang="nb-US" u="sng" dirty="0"/>
              <a:t>3*0+0*2+0*1+2*0+2*4+3*0+1*0+3*2 </a:t>
            </a:r>
            <a:r>
              <a:rPr lang="nb-US" dirty="0"/>
              <a:t>    =    </a:t>
            </a:r>
            <a:r>
              <a:rPr lang="nb-US" u="sng" dirty="0"/>
              <a:t>14 =</a:t>
            </a:r>
            <a:r>
              <a:rPr lang="nb-US" dirty="0"/>
              <a:t>0,46</a:t>
            </a:r>
          </a:p>
          <a:p>
            <a:r>
              <a:rPr lang="nb-US" dirty="0"/>
              <a:t>6*5                                                                         30</a:t>
            </a:r>
          </a:p>
          <a:p>
            <a:endParaRPr lang="nb-US" dirty="0"/>
          </a:p>
          <a:p>
            <a:r>
              <a:rPr lang="nb-US" dirty="0"/>
              <a:t>Sim (pære, frukt) = </a:t>
            </a:r>
          </a:p>
          <a:p>
            <a:endParaRPr lang="nb-US" dirty="0"/>
          </a:p>
          <a:p>
            <a:r>
              <a:rPr lang="nb-US" u="sng" dirty="0"/>
              <a:t>1*0+0*2+0*1+0*0+1*4+1*0+1*0+0*2 </a:t>
            </a:r>
            <a:r>
              <a:rPr lang="nb-US" dirty="0"/>
              <a:t>    =    </a:t>
            </a:r>
            <a:r>
              <a:rPr lang="nb-US" u="sng" dirty="0"/>
              <a:t>4 =</a:t>
            </a:r>
            <a:r>
              <a:rPr lang="nb-US" dirty="0"/>
              <a:t>0,40</a:t>
            </a:r>
          </a:p>
          <a:p>
            <a:r>
              <a:rPr lang="nb-US" dirty="0"/>
              <a:t>2*5                                                                         10</a:t>
            </a:r>
          </a:p>
        </p:txBody>
      </p:sp>
    </p:spTree>
    <p:extLst>
      <p:ext uri="{BB962C8B-B14F-4D97-AF65-F5344CB8AC3E}">
        <p14:creationId xmlns:p14="http://schemas.microsoft.com/office/powerpoint/2010/main" val="28671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25688D-8073-984F-8EB1-21506413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4</a:t>
            </a:r>
          </a:p>
        </p:txBody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4133C6BF-1DEC-764E-97BD-063B2DEB3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709" y="1882775"/>
            <a:ext cx="8370032" cy="4351338"/>
          </a:xfrm>
        </p:spPr>
      </p:pic>
    </p:spTree>
    <p:extLst>
      <p:ext uri="{BB962C8B-B14F-4D97-AF65-F5344CB8AC3E}">
        <p14:creationId xmlns:p14="http://schemas.microsoft.com/office/powerpoint/2010/main" val="34563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AE022D-9542-DE47-984E-00826335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4.1 </a:t>
            </a:r>
          </a:p>
        </p:txBody>
      </p:sp>
      <p:pic>
        <p:nvPicPr>
          <p:cNvPr id="5" name="Plassholder for innhold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33FA813E-3C83-5246-837A-5791B6A70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70" y="1725613"/>
            <a:ext cx="7291510" cy="3889375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2FC77FB8-06A0-1844-A899-566D722607ED}"/>
              </a:ext>
            </a:extLst>
          </p:cNvPr>
          <p:cNvSpPr txBox="1"/>
          <p:nvPr/>
        </p:nvSpPr>
        <p:spPr>
          <a:xfrm>
            <a:off x="8014748" y="353953"/>
            <a:ext cx="36004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Q er mengden av </a:t>
            </a:r>
            <a:r>
              <a:rPr lang="nb-NO" b="1" dirty="0"/>
              <a:t>skjulte tilstander </a:t>
            </a:r>
            <a:r>
              <a:rPr lang="nb-NO" dirty="0"/>
              <a:t>i modellen. I en ordklassetagger vil dette </a:t>
            </a:r>
            <a:r>
              <a:rPr lang="nb-NO" b="1" dirty="0"/>
              <a:t>svare til ordklassene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/>
              <a:t>A er</a:t>
            </a:r>
            <a:r>
              <a:rPr lang="nb-NO" b="1" dirty="0"/>
              <a:t> transisjons-sannsynlighetene</a:t>
            </a:r>
            <a:r>
              <a:rPr lang="nb-NO" dirty="0"/>
              <a:t>, </a:t>
            </a:r>
            <a:r>
              <a:rPr lang="nb-NO" dirty="0" err="1"/>
              <a:t>dvs</a:t>
            </a:r>
            <a:r>
              <a:rPr lang="nb-NO" dirty="0"/>
              <a:t> sannsynligheten for at man </a:t>
            </a:r>
            <a:r>
              <a:rPr lang="nb-NO" dirty="0" err="1"/>
              <a:t>går</a:t>
            </a:r>
            <a:r>
              <a:rPr lang="nb-NO" dirty="0"/>
              <a:t> fra </a:t>
            </a:r>
            <a:r>
              <a:rPr lang="nb-NO" b="1" dirty="0"/>
              <a:t>en skjult tilstand til en annen</a:t>
            </a:r>
            <a:r>
              <a:rPr lang="nb-NO" dirty="0"/>
              <a:t>. For ordklassetagging, kan dette være sannsynligheten for at man for </a:t>
            </a:r>
            <a:r>
              <a:rPr lang="nb-NO" b="1" dirty="0"/>
              <a:t>eksempel ser et verb etter et pronomen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/>
              <a:t>O er </a:t>
            </a:r>
            <a:r>
              <a:rPr lang="nb-NO" b="1" dirty="0"/>
              <a:t>observasjonene</a:t>
            </a:r>
            <a:r>
              <a:rPr lang="nb-NO" dirty="0"/>
              <a:t> i modellen. For en ordklassetagger </a:t>
            </a:r>
            <a:r>
              <a:rPr lang="nb-NO" b="1" dirty="0"/>
              <a:t>vil dette være ordene</a:t>
            </a:r>
            <a:r>
              <a:rPr lang="nb-NO" dirty="0"/>
              <a:t>. O kan </a:t>
            </a:r>
            <a:r>
              <a:rPr lang="nb-NO" dirty="0" err="1"/>
              <a:t>ogsa</a:t>
            </a:r>
            <a:r>
              <a:rPr lang="nb-NO" dirty="0"/>
              <a:t>̊ kalles vokabularet. </a:t>
            </a:r>
          </a:p>
          <a:p>
            <a:endParaRPr lang="nb-NO" dirty="0"/>
          </a:p>
          <a:p>
            <a:endParaRPr lang="nb-NO" dirty="0"/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70614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AE022D-9542-DE47-984E-00826335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4.1 </a:t>
            </a:r>
          </a:p>
        </p:txBody>
      </p:sp>
      <p:pic>
        <p:nvPicPr>
          <p:cNvPr id="5" name="Plassholder for innhold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33FA813E-3C83-5246-837A-5791B6A70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70" y="1725613"/>
            <a:ext cx="7291510" cy="3889375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2FC77FB8-06A0-1844-A899-566D722607ED}"/>
              </a:ext>
            </a:extLst>
          </p:cNvPr>
          <p:cNvSpPr txBox="1"/>
          <p:nvPr/>
        </p:nvSpPr>
        <p:spPr>
          <a:xfrm>
            <a:off x="8014748" y="353953"/>
            <a:ext cx="3600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 er </a:t>
            </a:r>
            <a:r>
              <a:rPr lang="nb-NO" b="1" dirty="0" err="1"/>
              <a:t>emmisjonssannsynlighetene</a:t>
            </a:r>
            <a:r>
              <a:rPr lang="nb-NO" dirty="0"/>
              <a:t>. Dette betyr sannsynligheten for å se en </a:t>
            </a:r>
            <a:r>
              <a:rPr lang="nb-NO" b="1" dirty="0"/>
              <a:t>observasjon gitt en skjult tilstand. </a:t>
            </a:r>
            <a:r>
              <a:rPr lang="nb-NO" dirty="0"/>
              <a:t>For ordklassetaggeren, er det sannsynligheten for et ord gitt en ordklasse. For eksempel kan det være </a:t>
            </a:r>
            <a:r>
              <a:rPr lang="nb-NO" b="1" dirty="0"/>
              <a:t>sannsynligheten for at vi ser ordet “Per” gitt ordklassen egennavn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/>
              <a:t>Dette er de spesielle </a:t>
            </a:r>
            <a:r>
              <a:rPr lang="nb-NO" b="1" dirty="0"/>
              <a:t>start- og sluttilstandene.</a:t>
            </a:r>
            <a:r>
              <a:rPr lang="nb-NO" dirty="0"/>
              <a:t> Disse brukes for å kunne beregne sannsynligheter for første og siste tilstand i en sekvens. Disse har ingen spesiell rolle for ordklassetagging, men kan sees </a:t>
            </a:r>
            <a:r>
              <a:rPr lang="nb-NO" dirty="0" err="1"/>
              <a:t>pa</a:t>
            </a:r>
            <a:r>
              <a:rPr lang="nb-NO" dirty="0"/>
              <a:t>̊ som </a:t>
            </a:r>
            <a:r>
              <a:rPr lang="nb-NO" b="1" dirty="0"/>
              <a:t>setningsstart og setningsslutt. </a:t>
            </a:r>
          </a:p>
          <a:p>
            <a:endParaRPr lang="nb-NO" dirty="0"/>
          </a:p>
          <a:p>
            <a:endParaRPr lang="nb-NO" dirty="0"/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92125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EA2F0A-704D-AF47-96DC-C23089DF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4.2 </a:t>
            </a:r>
          </a:p>
        </p:txBody>
      </p:sp>
      <p:pic>
        <p:nvPicPr>
          <p:cNvPr id="5" name="Plassholder for innhold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90D7DB65-982D-8E40-9590-AB6891CF6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473" y="1635845"/>
            <a:ext cx="4806545" cy="4782208"/>
          </a:xfrm>
        </p:spPr>
      </p:pic>
      <p:pic>
        <p:nvPicPr>
          <p:cNvPr id="7" name="Bilde 6" descr="Et bilde som inneholder klokke&#10;&#10;Automatisk generert beskrivelse">
            <a:extLst>
              <a:ext uri="{FF2B5EF4-FFF2-40B4-BE49-F238E27FC236}">
                <a16:creationId xmlns:a16="http://schemas.microsoft.com/office/drawing/2014/main" id="{CCA2F22D-1A28-4941-A2F5-97B3884E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17" y="1927165"/>
            <a:ext cx="6736311" cy="2161756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23594290-C8C6-3542-8E0A-A750F715E04E}"/>
              </a:ext>
            </a:extLst>
          </p:cNvPr>
          <p:cNvSpPr/>
          <p:nvPr/>
        </p:nvSpPr>
        <p:spPr>
          <a:xfrm>
            <a:off x="6072996" y="3053751"/>
            <a:ext cx="4382219" cy="8108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US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E6A81F7-BF1D-E84B-9FE5-A0C1769C855B}"/>
              </a:ext>
            </a:extLst>
          </p:cNvPr>
          <p:cNvSpPr/>
          <p:nvPr/>
        </p:nvSpPr>
        <p:spPr>
          <a:xfrm>
            <a:off x="5290868" y="47098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>O er </a:t>
            </a:r>
            <a:r>
              <a:rPr lang="nb-NO" b="1" dirty="0"/>
              <a:t>observasjonene</a:t>
            </a:r>
            <a:r>
              <a:rPr lang="nb-NO" dirty="0"/>
              <a:t> i modellen. For en ordklassetagger </a:t>
            </a:r>
            <a:r>
              <a:rPr lang="nb-NO" b="1" dirty="0"/>
              <a:t>vil dette være ordene</a:t>
            </a:r>
            <a:r>
              <a:rPr lang="nb-NO" dirty="0"/>
              <a:t>. O kan </a:t>
            </a:r>
            <a:r>
              <a:rPr lang="nb-NO" dirty="0" err="1"/>
              <a:t>ogsa</a:t>
            </a:r>
            <a:r>
              <a:rPr lang="nb-NO" dirty="0"/>
              <a:t>̊ kalles vokabularet </a:t>
            </a:r>
            <a:r>
              <a:rPr lang="nb-NO" dirty="0" err="1"/>
              <a:t>når</a:t>
            </a:r>
            <a:r>
              <a:rPr lang="nb-NO" dirty="0"/>
              <a:t> vi jobber med tekst. </a:t>
            </a:r>
          </a:p>
        </p:txBody>
      </p:sp>
    </p:spTree>
    <p:extLst>
      <p:ext uri="{BB962C8B-B14F-4D97-AF65-F5344CB8AC3E}">
        <p14:creationId xmlns:p14="http://schemas.microsoft.com/office/powerpoint/2010/main" val="255186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7945F0-9854-CA41-B91B-4DCDC435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4.3 </a:t>
            </a:r>
          </a:p>
        </p:txBody>
      </p:sp>
      <p:pic>
        <p:nvPicPr>
          <p:cNvPr id="5" name="Plassholder for innhold 4" descr="Et bilde som inneholder fugl&#10;&#10;Automatisk generert beskrivelse">
            <a:extLst>
              <a:ext uri="{FF2B5EF4-FFF2-40B4-BE49-F238E27FC236}">
                <a16:creationId xmlns:a16="http://schemas.microsoft.com/office/drawing/2014/main" id="{2725832E-083F-D94C-8267-31DF485CF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81" y="1842878"/>
            <a:ext cx="7660645" cy="4351338"/>
          </a:xfr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FA8768D-F71F-054E-9008-1680628F857E}"/>
              </a:ext>
            </a:extLst>
          </p:cNvPr>
          <p:cNvSpPr/>
          <p:nvPr/>
        </p:nvSpPr>
        <p:spPr>
          <a:xfrm>
            <a:off x="5187350" y="5331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>Q er mengden av </a:t>
            </a:r>
            <a:r>
              <a:rPr lang="nb-NO" b="1" dirty="0"/>
              <a:t>skjulte tilstander </a:t>
            </a:r>
            <a:r>
              <a:rPr lang="nb-NO" dirty="0"/>
              <a:t>i modellen. I en ordklassetagger vil dette </a:t>
            </a:r>
            <a:r>
              <a:rPr lang="nb-NO" b="1" dirty="0"/>
              <a:t>svare til ordklassene</a:t>
            </a:r>
            <a:r>
              <a:rPr lang="nb-NO" dirty="0"/>
              <a:t>. </a:t>
            </a:r>
          </a:p>
        </p:txBody>
      </p:sp>
      <p:pic>
        <p:nvPicPr>
          <p:cNvPr id="7" name="Bilde 6" descr="Et bilde som inneholder klokke&#10;&#10;Automatisk generert beskrivelse">
            <a:extLst>
              <a:ext uri="{FF2B5EF4-FFF2-40B4-BE49-F238E27FC236}">
                <a16:creationId xmlns:a16="http://schemas.microsoft.com/office/drawing/2014/main" id="{B08A2242-3D86-BF4E-84D0-A7BE6582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8" y="2910576"/>
            <a:ext cx="6736311" cy="2161756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5CC56BDE-31BB-CF4A-9A40-9F0750DAA51F}"/>
              </a:ext>
            </a:extLst>
          </p:cNvPr>
          <p:cNvSpPr/>
          <p:nvPr/>
        </p:nvSpPr>
        <p:spPr>
          <a:xfrm>
            <a:off x="6072996" y="3053751"/>
            <a:ext cx="3795623" cy="8108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22210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997A0C-3A25-E148-9036-2766F5EE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4.4 </a:t>
            </a:r>
          </a:p>
        </p:txBody>
      </p:sp>
      <p:pic>
        <p:nvPicPr>
          <p:cNvPr id="5" name="Plassholder for innhold 4" descr="Et bilde som inneholder fugl&#10;&#10;Automatisk generert beskrivelse">
            <a:extLst>
              <a:ext uri="{FF2B5EF4-FFF2-40B4-BE49-F238E27FC236}">
                <a16:creationId xmlns:a16="http://schemas.microsoft.com/office/drawing/2014/main" id="{554673E4-D7D3-DC45-B03B-DBB310D4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963" y="1659702"/>
            <a:ext cx="9199700" cy="3843951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606A109E-EB0D-934B-9D0F-A0E681784CE5}"/>
              </a:ext>
            </a:extLst>
          </p:cNvPr>
          <p:cNvSpPr txBox="1"/>
          <p:nvPr/>
        </p:nvSpPr>
        <p:spPr>
          <a:xfrm>
            <a:off x="9144001" y="3174520"/>
            <a:ext cx="284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  <a:p>
            <a:r>
              <a:rPr lang="nb-US" dirty="0">
                <a:sym typeface="Wingdings" pitchFamily="2" charset="2"/>
              </a:rPr>
              <a:t> Ja!</a:t>
            </a:r>
            <a:endParaRPr lang="nb-US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1847D040-2AFD-6046-A03E-4D59F8F4EFBF}"/>
              </a:ext>
            </a:extLst>
          </p:cNvPr>
          <p:cNvSpPr txBox="1"/>
          <p:nvPr/>
        </p:nvSpPr>
        <p:spPr>
          <a:xfrm>
            <a:off x="9141126" y="3585712"/>
            <a:ext cx="284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  <a:p>
            <a:r>
              <a:rPr lang="nb-US" dirty="0">
                <a:sym typeface="Wingdings" pitchFamily="2" charset="2"/>
              </a:rPr>
              <a:t> «EOS» ingen observasjon. «bra» ingen skjult tilstand. </a:t>
            </a:r>
            <a:endParaRPr lang="nb-US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E5CA47B3-4FAF-0B47-A87C-14BD5C2C50C4}"/>
              </a:ext>
            </a:extLst>
          </p:cNvPr>
          <p:cNvSpPr txBox="1"/>
          <p:nvPr/>
        </p:nvSpPr>
        <p:spPr>
          <a:xfrm>
            <a:off x="9141126" y="4500112"/>
            <a:ext cx="284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  <a:p>
            <a:r>
              <a:rPr lang="nb-US" dirty="0">
                <a:sym typeface="Wingdings" pitchFamily="2" charset="2"/>
              </a:rPr>
              <a:t> «NNP» ingen observasjon</a:t>
            </a:r>
            <a:endParaRPr lang="nb-US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507CA435-C5EC-2848-BB43-27C866D9C5CC}"/>
              </a:ext>
            </a:extLst>
          </p:cNvPr>
          <p:cNvSpPr txBox="1"/>
          <p:nvPr/>
        </p:nvSpPr>
        <p:spPr>
          <a:xfrm>
            <a:off x="9158379" y="4914180"/>
            <a:ext cx="284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  <a:p>
            <a:r>
              <a:rPr lang="nb-US" dirty="0">
                <a:sym typeface="Wingdings" pitchFamily="2" charset="2"/>
              </a:rPr>
              <a:t> Ja!</a:t>
            </a:r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4752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DADD9B-4BFC-C54F-AAE0-9D2EBF2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5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4196FBA-8EAF-B248-81EA-B47C218AD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636" y="1587484"/>
            <a:ext cx="7142631" cy="4913092"/>
          </a:xfr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2B4E3C57-CB85-6748-9F79-0E124AE70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AD1ED9CF-EE04-204E-8C2E-3AB34E7C0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" y="262467"/>
            <a:ext cx="12192000" cy="6858000"/>
          </a:xfrm>
          <a:prstGeom prst="rect">
            <a:avLst/>
          </a:prstGeom>
        </p:spPr>
      </p:pic>
      <p:pic>
        <p:nvPicPr>
          <p:cNvPr id="9" name="Bilde 8" descr="Et bilde som inneholder klokke&#10;&#10;Automatisk generert beskrivelse">
            <a:extLst>
              <a:ext uri="{FF2B5EF4-FFF2-40B4-BE49-F238E27FC236}">
                <a16:creationId xmlns:a16="http://schemas.microsoft.com/office/drawing/2014/main" id="{B784371A-2B00-5F48-B8B2-CA133DE6B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035" y="3161103"/>
            <a:ext cx="6183412" cy="1962988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83DDB081-DB7E-A340-AFA4-18F010664D36}"/>
              </a:ext>
            </a:extLst>
          </p:cNvPr>
          <p:cNvSpPr txBox="1"/>
          <p:nvPr/>
        </p:nvSpPr>
        <p:spPr>
          <a:xfrm>
            <a:off x="2438400" y="4842933"/>
            <a:ext cx="43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1400" dirty="0"/>
              <a:t>0.1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206FD4B9-A77D-224D-B05F-CC0AB6E5229A}"/>
              </a:ext>
            </a:extLst>
          </p:cNvPr>
          <p:cNvSpPr txBox="1"/>
          <p:nvPr/>
        </p:nvSpPr>
        <p:spPr>
          <a:xfrm>
            <a:off x="1744133" y="4927600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0CE02EEE-2EF7-E947-9D94-388A442E12D7}"/>
              </a:ext>
            </a:extLst>
          </p:cNvPr>
          <p:cNvSpPr txBox="1"/>
          <p:nvPr/>
        </p:nvSpPr>
        <p:spPr>
          <a:xfrm>
            <a:off x="3149600" y="4927600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FF68AF-25B7-4B41-B31C-60CEB639373B}"/>
              </a:ext>
            </a:extLst>
          </p:cNvPr>
          <p:cNvSpPr txBox="1"/>
          <p:nvPr/>
        </p:nvSpPr>
        <p:spPr>
          <a:xfrm>
            <a:off x="2429934" y="5274733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F06D3232-3F40-6644-AE93-D25FD73C1573}"/>
              </a:ext>
            </a:extLst>
          </p:cNvPr>
          <p:cNvSpPr txBox="1"/>
          <p:nvPr/>
        </p:nvSpPr>
        <p:spPr>
          <a:xfrm>
            <a:off x="3776134" y="5274733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3F138BA1-7DB9-2C4A-AFF6-7376987BEE06}"/>
              </a:ext>
            </a:extLst>
          </p:cNvPr>
          <p:cNvSpPr txBox="1"/>
          <p:nvPr/>
        </p:nvSpPr>
        <p:spPr>
          <a:xfrm>
            <a:off x="3107267" y="5613400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2F88D0AE-D306-9E44-BB73-E2661E7A4408}"/>
              </a:ext>
            </a:extLst>
          </p:cNvPr>
          <p:cNvSpPr txBox="1"/>
          <p:nvPr/>
        </p:nvSpPr>
        <p:spPr>
          <a:xfrm>
            <a:off x="3776133" y="5943600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EB7682CE-F7C7-7343-8DB9-119F9C93FECB}"/>
              </a:ext>
            </a:extLst>
          </p:cNvPr>
          <p:cNvSpPr txBox="1"/>
          <p:nvPr/>
        </p:nvSpPr>
        <p:spPr>
          <a:xfrm>
            <a:off x="4470400" y="5647267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US" dirty="0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C0F89576-A4A4-0943-8FE9-830E75DF32DA}"/>
              </a:ext>
            </a:extLst>
          </p:cNvPr>
          <p:cNvSpPr txBox="1"/>
          <p:nvPr/>
        </p:nvSpPr>
        <p:spPr>
          <a:xfrm>
            <a:off x="1828800" y="5198533"/>
            <a:ext cx="28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1400" dirty="0"/>
              <a:t>0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312276E4-5D3A-8146-B036-4AE699360566}"/>
              </a:ext>
            </a:extLst>
          </p:cNvPr>
          <p:cNvSpPr txBox="1"/>
          <p:nvPr/>
        </p:nvSpPr>
        <p:spPr>
          <a:xfrm>
            <a:off x="3115733" y="5207000"/>
            <a:ext cx="5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1400" dirty="0"/>
              <a:t>0.5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D1870117-2FFD-154B-A854-6998116D378D}"/>
              </a:ext>
            </a:extLst>
          </p:cNvPr>
          <p:cNvSpPr txBox="1"/>
          <p:nvPr/>
        </p:nvSpPr>
        <p:spPr>
          <a:xfrm>
            <a:off x="2506133" y="5579534"/>
            <a:ext cx="28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1400" dirty="0"/>
              <a:t>0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C91D2106-4B5C-9D44-ABA7-86A68463C86B}"/>
              </a:ext>
            </a:extLst>
          </p:cNvPr>
          <p:cNvSpPr txBox="1"/>
          <p:nvPr/>
        </p:nvSpPr>
        <p:spPr>
          <a:xfrm>
            <a:off x="3793067" y="5579534"/>
            <a:ext cx="516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1400" dirty="0"/>
              <a:t>0.1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43133425-11B5-AB47-B0BB-1D9A9A8C5BEF}"/>
              </a:ext>
            </a:extLst>
          </p:cNvPr>
          <p:cNvSpPr txBox="1"/>
          <p:nvPr/>
        </p:nvSpPr>
        <p:spPr>
          <a:xfrm>
            <a:off x="3175000" y="5909733"/>
            <a:ext cx="28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1400" dirty="0"/>
              <a:t>0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ADA56A93-ACF2-D949-A5CC-0F9E22CAB91A}"/>
              </a:ext>
            </a:extLst>
          </p:cNvPr>
          <p:cNvSpPr txBox="1"/>
          <p:nvPr/>
        </p:nvSpPr>
        <p:spPr>
          <a:xfrm>
            <a:off x="4453466" y="5901267"/>
            <a:ext cx="47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1400" dirty="0"/>
              <a:t>0.1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CDFE6EAC-8D1B-7B45-9499-F490B9912E05}"/>
              </a:ext>
            </a:extLst>
          </p:cNvPr>
          <p:cNvSpPr txBox="1"/>
          <p:nvPr/>
        </p:nvSpPr>
        <p:spPr>
          <a:xfrm>
            <a:off x="3852333" y="6256866"/>
            <a:ext cx="28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1400" dirty="0"/>
              <a:t>0</a:t>
            </a:r>
          </a:p>
        </p:txBody>
      </p: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5B712AAC-00AB-5A4C-AD1B-D47FD30DF91D}"/>
              </a:ext>
            </a:extLst>
          </p:cNvPr>
          <p:cNvCxnSpPr/>
          <p:nvPr/>
        </p:nvCxnSpPr>
        <p:spPr>
          <a:xfrm>
            <a:off x="5249333" y="4665133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E38BA30F-EA88-B247-B9EF-1EDFB2303F26}"/>
              </a:ext>
            </a:extLst>
          </p:cNvPr>
          <p:cNvSpPr txBox="1"/>
          <p:nvPr/>
        </p:nvSpPr>
        <p:spPr>
          <a:xfrm flipH="1">
            <a:off x="5311986" y="4377267"/>
            <a:ext cx="85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dirty="0"/>
              <a:t>Rad</a:t>
            </a:r>
          </a:p>
        </p:txBody>
      </p: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C507B5AC-6297-144F-85AB-DF0DCBE3907E}"/>
              </a:ext>
            </a:extLst>
          </p:cNvPr>
          <p:cNvCxnSpPr>
            <a:cxnSpLocks/>
          </p:cNvCxnSpPr>
          <p:nvPr/>
        </p:nvCxnSpPr>
        <p:spPr>
          <a:xfrm>
            <a:off x="6197600" y="4783667"/>
            <a:ext cx="0" cy="193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4BE466D4-6A02-0840-A5CC-D67D51DD2A37}"/>
              </a:ext>
            </a:extLst>
          </p:cNvPr>
          <p:cNvSpPr txBox="1"/>
          <p:nvPr/>
        </p:nvSpPr>
        <p:spPr>
          <a:xfrm>
            <a:off x="6239933" y="4817533"/>
            <a:ext cx="11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dirty="0"/>
              <a:t>Kolonne</a:t>
            </a:r>
          </a:p>
        </p:txBody>
      </p:sp>
    </p:spTree>
    <p:extLst>
      <p:ext uri="{BB962C8B-B14F-4D97-AF65-F5344CB8AC3E}">
        <p14:creationId xmlns:p14="http://schemas.microsoft.com/office/powerpoint/2010/main" val="33335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570</Words>
  <Application>Microsoft Macintosh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Oppgave 3.2 </vt:lpstr>
      <vt:lpstr>Oppgave 3.2 </vt:lpstr>
      <vt:lpstr>Oppgave 4</vt:lpstr>
      <vt:lpstr>Oppgave 4.1 </vt:lpstr>
      <vt:lpstr>Oppgave 4.1 </vt:lpstr>
      <vt:lpstr>Oppgave 4.2 </vt:lpstr>
      <vt:lpstr>Oppgave 4.3 </vt:lpstr>
      <vt:lpstr>Oppgave 4.4 </vt:lpstr>
      <vt:lpstr>Oppgave 5</vt:lpstr>
      <vt:lpstr>Oppagve 6</vt:lpstr>
      <vt:lpstr>Oppgave 7</vt:lpstr>
      <vt:lpstr>Oppgave 6.4</vt:lpstr>
      <vt:lpstr>Oppgave 6.4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Josephine Kjelsrud</dc:creator>
  <cp:lastModifiedBy>Josephine Kjelsrud</cp:lastModifiedBy>
  <cp:revision>12</cp:revision>
  <dcterms:created xsi:type="dcterms:W3CDTF">2020-05-14T06:43:08Z</dcterms:created>
  <dcterms:modified xsi:type="dcterms:W3CDTF">2020-05-14T09:23:44Z</dcterms:modified>
</cp:coreProperties>
</file>