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41"/>
  </p:notesMasterIdLst>
  <p:handoutMasterIdLst>
    <p:handoutMasterId r:id="rId42"/>
  </p:handoutMasterIdLst>
  <p:sldIdLst>
    <p:sldId id="256" r:id="rId2"/>
    <p:sldId id="258" r:id="rId3"/>
    <p:sldId id="257" r:id="rId4"/>
    <p:sldId id="326" r:id="rId5"/>
    <p:sldId id="296" r:id="rId6"/>
    <p:sldId id="329" r:id="rId7"/>
    <p:sldId id="328" r:id="rId8"/>
    <p:sldId id="327" r:id="rId9"/>
    <p:sldId id="330" r:id="rId10"/>
    <p:sldId id="331" r:id="rId11"/>
    <p:sldId id="297" r:id="rId12"/>
    <p:sldId id="298" r:id="rId13"/>
    <p:sldId id="299" r:id="rId14"/>
    <p:sldId id="332" r:id="rId15"/>
    <p:sldId id="338" r:id="rId16"/>
    <p:sldId id="300" r:id="rId17"/>
    <p:sldId id="333" r:id="rId18"/>
    <p:sldId id="335" r:id="rId19"/>
    <p:sldId id="334" r:id="rId20"/>
    <p:sldId id="301" r:id="rId21"/>
    <p:sldId id="302" r:id="rId22"/>
    <p:sldId id="314" r:id="rId23"/>
    <p:sldId id="307" r:id="rId24"/>
    <p:sldId id="318" r:id="rId25"/>
    <p:sldId id="305" r:id="rId26"/>
    <p:sldId id="308" r:id="rId27"/>
    <p:sldId id="320" r:id="rId28"/>
    <p:sldId id="321" r:id="rId29"/>
    <p:sldId id="309" r:id="rId30"/>
    <p:sldId id="322" r:id="rId31"/>
    <p:sldId id="310" r:id="rId32"/>
    <p:sldId id="311" r:id="rId33"/>
    <p:sldId id="313" r:id="rId34"/>
    <p:sldId id="323" r:id="rId35"/>
    <p:sldId id="324" r:id="rId36"/>
    <p:sldId id="315" r:id="rId37"/>
    <p:sldId id="336" r:id="rId38"/>
    <p:sldId id="337" r:id="rId39"/>
    <p:sldId id="295" r:id="rId4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D5021B-374F-4F25-857F-947738E9A556}">
          <p14:sldIdLst>
            <p14:sldId id="256"/>
            <p14:sldId id="258"/>
            <p14:sldId id="257"/>
            <p14:sldId id="326"/>
            <p14:sldId id="296"/>
            <p14:sldId id="329"/>
            <p14:sldId id="328"/>
            <p14:sldId id="327"/>
            <p14:sldId id="330"/>
            <p14:sldId id="331"/>
            <p14:sldId id="297"/>
            <p14:sldId id="298"/>
            <p14:sldId id="299"/>
            <p14:sldId id="332"/>
            <p14:sldId id="338"/>
            <p14:sldId id="300"/>
            <p14:sldId id="333"/>
            <p14:sldId id="335"/>
            <p14:sldId id="334"/>
            <p14:sldId id="301"/>
            <p14:sldId id="302"/>
          </p14:sldIdLst>
        </p14:section>
        <p14:section name="Untitled Section" id="{B25835EE-F67F-4536-B975-0BCADA7F7444}">
          <p14:sldIdLst>
            <p14:sldId id="314"/>
            <p14:sldId id="307"/>
            <p14:sldId id="318"/>
            <p14:sldId id="305"/>
            <p14:sldId id="308"/>
            <p14:sldId id="320"/>
            <p14:sldId id="321"/>
            <p14:sldId id="309"/>
            <p14:sldId id="322"/>
            <p14:sldId id="310"/>
            <p14:sldId id="311"/>
            <p14:sldId id="313"/>
            <p14:sldId id="323"/>
            <p14:sldId id="324"/>
            <p14:sldId id="315"/>
            <p14:sldId id="336"/>
            <p14:sldId id="337"/>
            <p14:sldId id="2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1228" autoAdjust="0"/>
  </p:normalViewPr>
  <p:slideViewPr>
    <p:cSldViewPr>
      <p:cViewPr varScale="1">
        <p:scale>
          <a:sx n="61" d="100"/>
          <a:sy n="61" d="100"/>
        </p:scale>
        <p:origin x="1958" y="53"/>
      </p:cViewPr>
      <p:guideLst>
        <p:guide orient="horz" pos="2160"/>
        <p:guide pos="2880"/>
      </p:guideLst>
    </p:cSldViewPr>
  </p:slideViewPr>
  <p:outlineViewPr>
    <p:cViewPr>
      <p:scale>
        <a:sx n="33" d="100"/>
        <a:sy n="33" d="100"/>
      </p:scale>
      <p:origin x="0" y="18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B0AB738-A2EC-4145-B8B7-68BE74591787}" type="datetimeFigureOut">
              <a:rPr lang="en-US" smtClean="0"/>
              <a:t>9/15/2018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0FE8C8E-90FC-48F6-B598-18892E5DB4FD}" type="slidenum">
              <a:rPr lang="en-US" smtClean="0"/>
              <a:t>‹#›</a:t>
            </a:fld>
            <a:endParaRPr lang="en-US"/>
          </a:p>
        </p:txBody>
      </p:sp>
    </p:spTree>
    <p:extLst>
      <p:ext uri="{BB962C8B-B14F-4D97-AF65-F5344CB8AC3E}">
        <p14:creationId xmlns:p14="http://schemas.microsoft.com/office/powerpoint/2010/main" val="3024057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38B8FC5-F5E0-42D6-8687-521622070DC3}" type="datetimeFigureOut">
              <a:rPr lang="en-US" smtClean="0"/>
              <a:t>9/15/2018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3443880-7CCE-43C0-823B-4BFB9FB47F62}" type="slidenum">
              <a:rPr lang="en-US" smtClean="0"/>
              <a:t>‹#›</a:t>
            </a:fld>
            <a:endParaRPr lang="en-US"/>
          </a:p>
        </p:txBody>
      </p:sp>
    </p:spTree>
    <p:extLst>
      <p:ext uri="{BB962C8B-B14F-4D97-AF65-F5344CB8AC3E}">
        <p14:creationId xmlns:p14="http://schemas.microsoft.com/office/powerpoint/2010/main" val="2514100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postcss/autoprefixer"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443880-7CCE-43C0-823B-4BFB9FB47F62}" type="slidenum">
              <a:rPr lang="en-US" smtClean="0"/>
              <a:t>1</a:t>
            </a:fld>
            <a:endParaRPr lang="en-US"/>
          </a:p>
        </p:txBody>
      </p:sp>
    </p:spTree>
    <p:extLst>
      <p:ext uri="{BB962C8B-B14F-4D97-AF65-F5344CB8AC3E}">
        <p14:creationId xmlns:p14="http://schemas.microsoft.com/office/powerpoint/2010/main" val="3121658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to start from scratch each time, can you meet all 5 of these requirements?</a:t>
            </a:r>
          </a:p>
        </p:txBody>
      </p:sp>
      <p:sp>
        <p:nvSpPr>
          <p:cNvPr id="4" name="Slide Number Placeholder 3"/>
          <p:cNvSpPr>
            <a:spLocks noGrp="1"/>
          </p:cNvSpPr>
          <p:nvPr>
            <p:ph type="sldNum" sz="quarter" idx="10"/>
          </p:nvPr>
        </p:nvSpPr>
        <p:spPr/>
        <p:txBody>
          <a:bodyPr/>
          <a:lstStyle/>
          <a:p>
            <a:fld id="{03443880-7CCE-43C0-823B-4BFB9FB47F62}" type="slidenum">
              <a:rPr lang="en-US" smtClean="0"/>
              <a:t>10</a:t>
            </a:fld>
            <a:endParaRPr lang="en-US"/>
          </a:p>
        </p:txBody>
      </p:sp>
    </p:spTree>
    <p:extLst>
      <p:ext uri="{BB962C8B-B14F-4D97-AF65-F5344CB8AC3E}">
        <p14:creationId xmlns:p14="http://schemas.microsoft.com/office/powerpoint/2010/main" val="173776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often do you tell yourself later that you wish you had the time to add XXX functionality to the application, but I don’t have time to do it right now. Then you go on and do the same time sucking action over again manually because you didn’t plan for it in advance.</a:t>
            </a:r>
          </a:p>
        </p:txBody>
      </p:sp>
      <p:sp>
        <p:nvSpPr>
          <p:cNvPr id="4" name="Slide Number Placeholder 3"/>
          <p:cNvSpPr>
            <a:spLocks noGrp="1"/>
          </p:cNvSpPr>
          <p:nvPr>
            <p:ph type="sldNum" sz="quarter" idx="10"/>
          </p:nvPr>
        </p:nvSpPr>
        <p:spPr/>
        <p:txBody>
          <a:bodyPr/>
          <a:lstStyle/>
          <a:p>
            <a:fld id="{03443880-7CCE-43C0-823B-4BFB9FB47F62}" type="slidenum">
              <a:rPr lang="en-US" smtClean="0"/>
              <a:t>16</a:t>
            </a:fld>
            <a:endParaRPr lang="en-US"/>
          </a:p>
        </p:txBody>
      </p:sp>
    </p:spTree>
    <p:extLst>
      <p:ext uri="{BB962C8B-B14F-4D97-AF65-F5344CB8AC3E}">
        <p14:creationId xmlns:p14="http://schemas.microsoft.com/office/powerpoint/2010/main" val="2301023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often does YAGNI turned into I need it now and you are under the gun to deliver this thing that should have been included from the start. For example, most developers I know tend to ignore logging until they have a problem. How often do you release an app and have 0 issues? How often do you wish you had logging built in when you released the app?</a:t>
            </a:r>
          </a:p>
        </p:txBody>
      </p:sp>
      <p:sp>
        <p:nvSpPr>
          <p:cNvPr id="4" name="Slide Number Placeholder 3"/>
          <p:cNvSpPr>
            <a:spLocks noGrp="1"/>
          </p:cNvSpPr>
          <p:nvPr>
            <p:ph type="sldNum" sz="quarter" idx="10"/>
          </p:nvPr>
        </p:nvSpPr>
        <p:spPr/>
        <p:txBody>
          <a:bodyPr/>
          <a:lstStyle/>
          <a:p>
            <a:fld id="{03443880-7CCE-43C0-823B-4BFB9FB47F62}" type="slidenum">
              <a:rPr lang="en-US" smtClean="0"/>
              <a:t>17</a:t>
            </a:fld>
            <a:endParaRPr lang="en-US"/>
          </a:p>
        </p:txBody>
      </p:sp>
    </p:spTree>
    <p:extLst>
      <p:ext uri="{BB962C8B-B14F-4D97-AF65-F5344CB8AC3E}">
        <p14:creationId xmlns:p14="http://schemas.microsoft.com/office/powerpoint/2010/main" val="2486305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Hopefully, by now you see the need for having a starter kit for developing new software. Raise your hand if you think a starter kit would be useful in your development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didn’t raise your hand, why do you not think a starter kit would be good for you?</a:t>
            </a:r>
          </a:p>
          <a:p>
            <a:endParaRPr lang="en-US" dirty="0"/>
          </a:p>
          <a:p>
            <a:endParaRPr lang="en-US" dirty="0"/>
          </a:p>
        </p:txBody>
      </p:sp>
      <p:sp>
        <p:nvSpPr>
          <p:cNvPr id="4" name="Slide Number Placeholder 3"/>
          <p:cNvSpPr>
            <a:spLocks noGrp="1"/>
          </p:cNvSpPr>
          <p:nvPr>
            <p:ph type="sldNum" sz="quarter" idx="10"/>
          </p:nvPr>
        </p:nvSpPr>
        <p:spPr/>
        <p:txBody>
          <a:bodyPr/>
          <a:lstStyle/>
          <a:p>
            <a:fld id="{03443880-7CCE-43C0-823B-4BFB9FB47F62}" type="slidenum">
              <a:rPr lang="en-US" smtClean="0"/>
              <a:t>18</a:t>
            </a:fld>
            <a:endParaRPr lang="en-US"/>
          </a:p>
        </p:txBody>
      </p:sp>
    </p:spTree>
    <p:extLst>
      <p:ext uri="{BB962C8B-B14F-4D97-AF65-F5344CB8AC3E}">
        <p14:creationId xmlns:p14="http://schemas.microsoft.com/office/powerpoint/2010/main" val="1751137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developing internal apps for developers, the fit and finish of the applications doesn’t need to be at the same level as commercial applications for the general public.</a:t>
            </a:r>
          </a:p>
          <a:p>
            <a:endParaRPr lang="en-US" dirty="0"/>
          </a:p>
          <a:p>
            <a:r>
              <a:rPr lang="en-US" dirty="0"/>
              <a:t>The type of decisions I mentioned earlier are hard to make if you are a novice developer. Heck, many of those are hard for a seasoned vet to decide on.</a:t>
            </a:r>
          </a:p>
          <a:p>
            <a:endParaRPr lang="en-US" dirty="0"/>
          </a:p>
          <a:p>
            <a:r>
              <a:rPr lang="en-US" dirty="0"/>
              <a:t>Determine if your shop has the capability and budget to create a starter kit from scratch? You don’t need to start from scratch if you can find a starter kit that will fit your needs.</a:t>
            </a:r>
          </a:p>
        </p:txBody>
      </p:sp>
      <p:sp>
        <p:nvSpPr>
          <p:cNvPr id="4" name="Slide Number Placeholder 3"/>
          <p:cNvSpPr>
            <a:spLocks noGrp="1"/>
          </p:cNvSpPr>
          <p:nvPr>
            <p:ph type="sldNum" sz="quarter" idx="10"/>
          </p:nvPr>
        </p:nvSpPr>
        <p:spPr/>
        <p:txBody>
          <a:bodyPr/>
          <a:lstStyle/>
          <a:p>
            <a:fld id="{03443880-7CCE-43C0-823B-4BFB9FB47F62}" type="slidenum">
              <a:rPr lang="en-US" smtClean="0"/>
              <a:t>19</a:t>
            </a:fld>
            <a:endParaRPr lang="en-US"/>
          </a:p>
        </p:txBody>
      </p:sp>
    </p:spTree>
    <p:extLst>
      <p:ext uri="{BB962C8B-B14F-4D97-AF65-F5344CB8AC3E}">
        <p14:creationId xmlns:p14="http://schemas.microsoft.com/office/powerpoint/2010/main" val="1398754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am not creating a framework meant to create a simple crud application for a developer looking for a quick way to get data entered into the db. The framework I am working on is designed for SaaS applications that need to be reliable and scale well.</a:t>
            </a:r>
          </a:p>
        </p:txBody>
      </p:sp>
      <p:sp>
        <p:nvSpPr>
          <p:cNvPr id="4" name="Slide Number Placeholder 3"/>
          <p:cNvSpPr>
            <a:spLocks noGrp="1"/>
          </p:cNvSpPr>
          <p:nvPr>
            <p:ph type="sldNum" sz="quarter" idx="10"/>
          </p:nvPr>
        </p:nvSpPr>
        <p:spPr/>
        <p:txBody>
          <a:bodyPr/>
          <a:lstStyle/>
          <a:p>
            <a:fld id="{03443880-7CCE-43C0-823B-4BFB9FB47F62}" type="slidenum">
              <a:rPr lang="en-US" smtClean="0"/>
              <a:t>20</a:t>
            </a:fld>
            <a:endParaRPr lang="en-US"/>
          </a:p>
        </p:txBody>
      </p:sp>
    </p:spTree>
    <p:extLst>
      <p:ext uri="{BB962C8B-B14F-4D97-AF65-F5344CB8AC3E}">
        <p14:creationId xmlns:p14="http://schemas.microsoft.com/office/powerpoint/2010/main" val="2305161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I’m not getting into the detail regarding using MVC on the Server side. This is just big picture to show how the front end communicates with the backend via the service…or in this case webservice. </a:t>
            </a:r>
          </a:p>
          <a:p>
            <a:endParaRPr lang="en-US" dirty="0"/>
          </a:p>
          <a:p>
            <a:r>
              <a:rPr lang="en-US" dirty="0"/>
              <a:t>The service layer sits between the presentation layer and the business logic. It should be a thin layer with the purpose of getting the data in the right format for the presentation layer to use. It delegates its work to business objects.</a:t>
            </a:r>
          </a:p>
          <a:p>
            <a:endParaRPr lang="en-US" dirty="0"/>
          </a:p>
          <a:p>
            <a:endParaRPr lang="en-US" dirty="0"/>
          </a:p>
        </p:txBody>
      </p:sp>
      <p:sp>
        <p:nvSpPr>
          <p:cNvPr id="4" name="Slide Number Placeholder 3"/>
          <p:cNvSpPr>
            <a:spLocks noGrp="1"/>
          </p:cNvSpPr>
          <p:nvPr>
            <p:ph type="sldNum" sz="quarter" idx="10"/>
          </p:nvPr>
        </p:nvSpPr>
        <p:spPr/>
        <p:txBody>
          <a:bodyPr/>
          <a:lstStyle/>
          <a:p>
            <a:fld id="{03443880-7CCE-43C0-823B-4BFB9FB47F62}" type="slidenum">
              <a:rPr lang="en-US" smtClean="0"/>
              <a:t>21</a:t>
            </a:fld>
            <a:endParaRPr lang="en-US"/>
          </a:p>
        </p:txBody>
      </p:sp>
    </p:spTree>
    <p:extLst>
      <p:ext uri="{BB962C8B-B14F-4D97-AF65-F5344CB8AC3E}">
        <p14:creationId xmlns:p14="http://schemas.microsoft.com/office/powerpoint/2010/main" val="2334244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I am going to walk through some of the decisions I had to make in choosing JS libraries and why I made them.</a:t>
            </a:r>
          </a:p>
        </p:txBody>
      </p:sp>
      <p:sp>
        <p:nvSpPr>
          <p:cNvPr id="4" name="Slide Number Placeholder 3"/>
          <p:cNvSpPr>
            <a:spLocks noGrp="1"/>
          </p:cNvSpPr>
          <p:nvPr>
            <p:ph type="sldNum" sz="quarter" idx="10"/>
          </p:nvPr>
        </p:nvSpPr>
        <p:spPr/>
        <p:txBody>
          <a:bodyPr/>
          <a:lstStyle/>
          <a:p>
            <a:fld id="{03443880-7CCE-43C0-823B-4BFB9FB47F62}" type="slidenum">
              <a:rPr lang="en-US" smtClean="0"/>
              <a:t>22</a:t>
            </a:fld>
            <a:endParaRPr lang="en-US"/>
          </a:p>
        </p:txBody>
      </p:sp>
    </p:spTree>
    <p:extLst>
      <p:ext uri="{BB962C8B-B14F-4D97-AF65-F5344CB8AC3E}">
        <p14:creationId xmlns:p14="http://schemas.microsoft.com/office/powerpoint/2010/main" val="2172416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seen benchmarks showing that it is 2 to 3 times faster than NPM.</a:t>
            </a:r>
          </a:p>
          <a:p>
            <a:endParaRPr lang="en-US" dirty="0"/>
          </a:p>
          <a:p>
            <a:r>
              <a:rPr lang="en-US" dirty="0"/>
              <a:t>The same results will be yielded every time yarn is run in a repository</a:t>
            </a:r>
          </a:p>
          <a:p>
            <a:r>
              <a:rPr lang="en-US" dirty="0"/>
              <a:t>Offline mode - if previously installed, you don't need an Internet connection to install again.</a:t>
            </a:r>
          </a:p>
          <a:p>
            <a:r>
              <a:rPr lang="en-US" dirty="0"/>
              <a:t>Fully compatible with major </a:t>
            </a:r>
            <a:r>
              <a:rPr lang="en-US" dirty="0" err="1"/>
              <a:t>Javascript</a:t>
            </a:r>
            <a:r>
              <a:rPr lang="en-US" dirty="0"/>
              <a:t> frameworks</a:t>
            </a:r>
          </a:p>
          <a:p>
            <a:r>
              <a:rPr lang="en-US" dirty="0"/>
              <a:t>Network Resilience - a single failure won't stop an installation</a:t>
            </a:r>
          </a:p>
          <a:p>
            <a:r>
              <a:rPr lang="en-US" dirty="0"/>
              <a:t>Backed by FB and Google</a:t>
            </a:r>
          </a:p>
          <a:p>
            <a:r>
              <a:rPr lang="en-US" dirty="0"/>
              <a:t>Good network performance</a:t>
            </a:r>
          </a:p>
          <a:p>
            <a:r>
              <a:rPr lang="en-US" dirty="0"/>
              <a:t>Resolve mismatching versions of dependencies to a single version to avoid creating duplicates.</a:t>
            </a:r>
          </a:p>
          <a:p>
            <a:r>
              <a:rPr lang="en-US" dirty="0"/>
              <a:t>Can tell you why a package was installed</a:t>
            </a:r>
          </a:p>
          <a:p>
            <a:r>
              <a:rPr lang="en-US" dirty="0"/>
              <a:t>License checker so you can see the license each package being installed uses</a:t>
            </a:r>
          </a:p>
          <a:p>
            <a:endParaRPr lang="en-US" dirty="0"/>
          </a:p>
          <a:p>
            <a:r>
              <a:rPr lang="en-US" dirty="0"/>
              <a:t>NPM 5 improved performance a little, added a </a:t>
            </a:r>
            <a:r>
              <a:rPr lang="en-US" dirty="0" err="1"/>
              <a:t>lockfile</a:t>
            </a:r>
            <a:r>
              <a:rPr lang="en-US" dirty="0"/>
              <a:t> for deterministic installs, and by default do –save. However, the performance still lags yarn considerably.</a:t>
            </a:r>
          </a:p>
        </p:txBody>
      </p:sp>
      <p:sp>
        <p:nvSpPr>
          <p:cNvPr id="4" name="Slide Number Placeholder 3"/>
          <p:cNvSpPr>
            <a:spLocks noGrp="1"/>
          </p:cNvSpPr>
          <p:nvPr>
            <p:ph type="sldNum" sz="quarter" idx="10"/>
          </p:nvPr>
        </p:nvSpPr>
        <p:spPr/>
        <p:txBody>
          <a:bodyPr/>
          <a:lstStyle/>
          <a:p>
            <a:fld id="{03443880-7CCE-43C0-823B-4BFB9FB47F62}" type="slidenum">
              <a:rPr lang="en-US" smtClean="0"/>
              <a:t>24</a:t>
            </a:fld>
            <a:endParaRPr lang="en-US"/>
          </a:p>
        </p:txBody>
      </p:sp>
    </p:spTree>
    <p:extLst>
      <p:ext uri="{BB962C8B-B14F-4D97-AF65-F5344CB8AC3E}">
        <p14:creationId xmlns:p14="http://schemas.microsoft.com/office/powerpoint/2010/main" val="1204490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 it is a view library and not a framework, so it is not as opinionated as frameworks like Angular and Ember</a:t>
            </a:r>
          </a:p>
          <a:p>
            <a:r>
              <a:rPr lang="en-US" dirty="0"/>
              <a:t>Performance</a:t>
            </a:r>
          </a:p>
          <a:p>
            <a:r>
              <a:rPr lang="en-US" dirty="0"/>
              <a:t>Components - reusable</a:t>
            </a:r>
          </a:p>
          <a:p>
            <a:r>
              <a:rPr lang="en-US" dirty="0"/>
              <a:t>Developer experience – fast learning curve since it is a small </a:t>
            </a:r>
            <a:r>
              <a:rPr lang="en-US" dirty="0" err="1"/>
              <a:t>api</a:t>
            </a:r>
            <a:endParaRPr lang="en-US" dirty="0"/>
          </a:p>
          <a:p>
            <a:r>
              <a:rPr lang="en-US" dirty="0"/>
              <a:t>Corporate investment</a:t>
            </a:r>
          </a:p>
          <a:p>
            <a:r>
              <a:rPr lang="en-US" dirty="0"/>
              <a:t>Testability – fast since they can run in memory. Jest is built in as part of Create-react-app.</a:t>
            </a:r>
          </a:p>
          <a:p>
            <a:r>
              <a:rPr lang="en-US" dirty="0"/>
              <a:t>Community support</a:t>
            </a:r>
          </a:p>
          <a:p>
            <a:r>
              <a:rPr lang="en-US" dirty="0"/>
              <a:t>High demand compared to supply</a:t>
            </a:r>
          </a:p>
          <a:p>
            <a:r>
              <a:rPr lang="en-US" dirty="0"/>
              <a:t>React native to write once and run anywhere…where have we heard that before?</a:t>
            </a:r>
          </a:p>
          <a:p>
            <a:endParaRPr lang="en-US" dirty="0"/>
          </a:p>
          <a:p>
            <a:endParaRPr lang="en-US" dirty="0"/>
          </a:p>
        </p:txBody>
      </p:sp>
      <p:sp>
        <p:nvSpPr>
          <p:cNvPr id="4" name="Slide Number Placeholder 3"/>
          <p:cNvSpPr>
            <a:spLocks noGrp="1"/>
          </p:cNvSpPr>
          <p:nvPr>
            <p:ph type="sldNum" sz="quarter" idx="10"/>
          </p:nvPr>
        </p:nvSpPr>
        <p:spPr/>
        <p:txBody>
          <a:bodyPr/>
          <a:lstStyle/>
          <a:p>
            <a:fld id="{03443880-7CCE-43C0-823B-4BFB9FB47F62}" type="slidenum">
              <a:rPr lang="en-US" smtClean="0"/>
              <a:t>25</a:t>
            </a:fld>
            <a:endParaRPr lang="en-US"/>
          </a:p>
        </p:txBody>
      </p:sp>
    </p:spTree>
    <p:extLst>
      <p:ext uri="{BB962C8B-B14F-4D97-AF65-F5344CB8AC3E}">
        <p14:creationId xmlns:p14="http://schemas.microsoft.com/office/powerpoint/2010/main" val="2455506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443880-7CCE-43C0-823B-4BFB9FB47F62}" type="slidenum">
              <a:rPr lang="en-US" smtClean="0"/>
              <a:t>2</a:t>
            </a:fld>
            <a:endParaRPr lang="en-US"/>
          </a:p>
        </p:txBody>
      </p:sp>
    </p:spTree>
    <p:extLst>
      <p:ext uri="{BB962C8B-B14F-4D97-AF65-F5344CB8AC3E}">
        <p14:creationId xmlns:p14="http://schemas.microsoft.com/office/powerpoint/2010/main" val="2978698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Hackers are always finding new ways to exploit popular open source libraries, so it is important that you run security checks on your packages.</a:t>
            </a:r>
          </a:p>
        </p:txBody>
      </p:sp>
      <p:sp>
        <p:nvSpPr>
          <p:cNvPr id="4" name="Slide Number Placeholder 3"/>
          <p:cNvSpPr>
            <a:spLocks noGrp="1"/>
          </p:cNvSpPr>
          <p:nvPr>
            <p:ph type="sldNum" sz="quarter" idx="10"/>
          </p:nvPr>
        </p:nvSpPr>
        <p:spPr/>
        <p:txBody>
          <a:bodyPr/>
          <a:lstStyle/>
          <a:p>
            <a:fld id="{03443880-7CCE-43C0-823B-4BFB9FB47F62}" type="slidenum">
              <a:rPr lang="en-US" smtClean="0"/>
              <a:t>26</a:t>
            </a:fld>
            <a:endParaRPr lang="en-US"/>
          </a:p>
        </p:txBody>
      </p:sp>
    </p:spTree>
    <p:extLst>
      <p:ext uri="{BB962C8B-B14F-4D97-AF65-F5344CB8AC3E}">
        <p14:creationId xmlns:p14="http://schemas.microsoft.com/office/powerpoint/2010/main" val="3452280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IIFE = immediately invoked functional expression</a:t>
            </a:r>
          </a:p>
        </p:txBody>
      </p:sp>
      <p:sp>
        <p:nvSpPr>
          <p:cNvPr id="4" name="Slide Number Placeholder 3"/>
          <p:cNvSpPr>
            <a:spLocks noGrp="1"/>
          </p:cNvSpPr>
          <p:nvPr>
            <p:ph type="sldNum" sz="quarter" idx="10"/>
          </p:nvPr>
        </p:nvSpPr>
        <p:spPr/>
        <p:txBody>
          <a:bodyPr/>
          <a:lstStyle/>
          <a:p>
            <a:fld id="{03443880-7CCE-43C0-823B-4BFB9FB47F62}" type="slidenum">
              <a:rPr lang="en-US" smtClean="0"/>
              <a:t>27</a:t>
            </a:fld>
            <a:endParaRPr lang="en-US"/>
          </a:p>
        </p:txBody>
      </p:sp>
    </p:spTree>
    <p:extLst>
      <p:ext uri="{BB962C8B-B14F-4D97-AF65-F5344CB8AC3E}">
        <p14:creationId xmlns:p14="http://schemas.microsoft.com/office/powerpoint/2010/main" val="1369670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443880-7CCE-43C0-823B-4BFB9FB47F62}" type="slidenum">
              <a:rPr lang="en-US" smtClean="0"/>
              <a:t>31</a:t>
            </a:fld>
            <a:endParaRPr lang="en-US"/>
          </a:p>
        </p:txBody>
      </p:sp>
    </p:spTree>
    <p:extLst>
      <p:ext uri="{BB962C8B-B14F-4D97-AF65-F5344CB8AC3E}">
        <p14:creationId xmlns:p14="http://schemas.microsoft.com/office/powerpoint/2010/main" val="834540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Transpilers</a:t>
            </a:r>
            <a:r>
              <a:rPr lang="en-US" dirty="0"/>
              <a:t> are source to source convertors</a:t>
            </a:r>
          </a:p>
          <a:p>
            <a:r>
              <a:rPr lang="en-US" dirty="0"/>
              <a:t>Why needed?</a:t>
            </a:r>
          </a:p>
          <a:p>
            <a:r>
              <a:rPr lang="en-US" dirty="0"/>
              <a:t>	Needed to convert ES2015+ to ES5 to support older browsers</a:t>
            </a:r>
          </a:p>
          <a:p>
            <a:r>
              <a:rPr lang="en-US" dirty="0"/>
              <a:t>	Tomorrows JavaScript today</a:t>
            </a:r>
          </a:p>
          <a:p>
            <a:r>
              <a:rPr lang="en-US" dirty="0"/>
              <a:t>	Allow you to work in an environment more friendly to the way you want to work and still get the desired result.</a:t>
            </a:r>
          </a:p>
          <a:p>
            <a:r>
              <a:rPr lang="en-US" dirty="0"/>
              <a:t>Options</a:t>
            </a:r>
          </a:p>
          <a:p>
            <a:r>
              <a:rPr lang="en-US" dirty="0"/>
              <a:t>	Typescript</a:t>
            </a:r>
          </a:p>
          <a:p>
            <a:r>
              <a:rPr lang="en-US" dirty="0"/>
              <a:t>	Babel</a:t>
            </a:r>
          </a:p>
          <a:p>
            <a:r>
              <a:rPr lang="en-US" dirty="0"/>
              <a:t>When run</a:t>
            </a:r>
          </a:p>
          <a:p>
            <a:r>
              <a:rPr lang="en-US" dirty="0"/>
              <a:t>	Every time the </a:t>
            </a:r>
            <a:r>
              <a:rPr lang="en-US" dirty="0" err="1"/>
              <a:t>js</a:t>
            </a:r>
            <a:r>
              <a:rPr lang="en-US" dirty="0"/>
              <a:t> file is saved</a:t>
            </a:r>
          </a:p>
          <a:p>
            <a:endParaRPr lang="en-US" dirty="0"/>
          </a:p>
        </p:txBody>
      </p:sp>
      <p:sp>
        <p:nvSpPr>
          <p:cNvPr id="4" name="Slide Number Placeholder 3"/>
          <p:cNvSpPr>
            <a:spLocks noGrp="1"/>
          </p:cNvSpPr>
          <p:nvPr>
            <p:ph type="sldNum" sz="quarter" idx="10"/>
          </p:nvPr>
        </p:nvSpPr>
        <p:spPr/>
        <p:txBody>
          <a:bodyPr/>
          <a:lstStyle/>
          <a:p>
            <a:fld id="{03443880-7CCE-43C0-823B-4BFB9FB47F62}" type="slidenum">
              <a:rPr lang="en-US" smtClean="0"/>
              <a:t>32</a:t>
            </a:fld>
            <a:endParaRPr lang="en-US"/>
          </a:p>
        </p:txBody>
      </p:sp>
    </p:spTree>
    <p:extLst>
      <p:ext uri="{BB962C8B-B14F-4D97-AF65-F5344CB8AC3E}">
        <p14:creationId xmlns:p14="http://schemas.microsoft.com/office/powerpoint/2010/main" val="3230997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p>
          <a:p>
            <a:r>
              <a:rPr lang="en-US" dirty="0"/>
              <a:t>	Enforce </a:t>
            </a:r>
            <a:r>
              <a:rPr lang="en-US" dirty="0" err="1"/>
              <a:t>consistancy</a:t>
            </a:r>
            <a:endParaRPr lang="en-US" dirty="0"/>
          </a:p>
          <a:p>
            <a:r>
              <a:rPr lang="en-US" dirty="0"/>
              <a:t>		Curly brace position</a:t>
            </a:r>
          </a:p>
          <a:p>
            <a:r>
              <a:rPr lang="en-US" dirty="0"/>
              <a:t>		</a:t>
            </a:r>
            <a:r>
              <a:rPr lang="en-US" dirty="0" err="1"/>
              <a:t>Globals</a:t>
            </a:r>
            <a:endParaRPr lang="en-US" dirty="0"/>
          </a:p>
          <a:p>
            <a:r>
              <a:rPr lang="en-US" dirty="0"/>
              <a:t>		Trailing commas</a:t>
            </a:r>
          </a:p>
          <a:p>
            <a:r>
              <a:rPr lang="en-US" dirty="0"/>
              <a:t>	Avoid mistakes</a:t>
            </a:r>
          </a:p>
          <a:p>
            <a:r>
              <a:rPr lang="en-US" dirty="0"/>
              <a:t>		Extra parentheses</a:t>
            </a:r>
          </a:p>
          <a:p>
            <a:r>
              <a:rPr lang="en-US" dirty="0"/>
              <a:t>		Assignment in conditional</a:t>
            </a:r>
          </a:p>
          <a:p>
            <a:r>
              <a:rPr lang="en-US" dirty="0"/>
              <a:t>		Overwriting function</a:t>
            </a:r>
          </a:p>
        </p:txBody>
      </p:sp>
      <p:sp>
        <p:nvSpPr>
          <p:cNvPr id="4" name="Slide Number Placeholder 3"/>
          <p:cNvSpPr>
            <a:spLocks noGrp="1"/>
          </p:cNvSpPr>
          <p:nvPr>
            <p:ph type="sldNum" sz="quarter" idx="10"/>
          </p:nvPr>
        </p:nvSpPr>
        <p:spPr/>
        <p:txBody>
          <a:bodyPr/>
          <a:lstStyle/>
          <a:p>
            <a:fld id="{03443880-7CCE-43C0-823B-4BFB9FB47F62}" type="slidenum">
              <a:rPr lang="en-US" smtClean="0"/>
              <a:t>33</a:t>
            </a:fld>
            <a:endParaRPr lang="en-US"/>
          </a:p>
        </p:txBody>
      </p:sp>
    </p:spTree>
    <p:extLst>
      <p:ext uri="{BB962C8B-B14F-4D97-AF65-F5344CB8AC3E}">
        <p14:creationId xmlns:p14="http://schemas.microsoft.com/office/powerpoint/2010/main" val="2346353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ESLint</a:t>
            </a:r>
            <a:r>
              <a:rPr lang="en-US" dirty="0"/>
              <a:t> since we are using ES2015+</a:t>
            </a:r>
          </a:p>
          <a:p>
            <a:r>
              <a:rPr lang="en-US" dirty="0"/>
              <a:t>Decisions</a:t>
            </a:r>
          </a:p>
          <a:p>
            <a:r>
              <a:rPr lang="en-US" dirty="0"/>
              <a:t>	Which config format</a:t>
            </a:r>
          </a:p>
          <a:p>
            <a:r>
              <a:rPr lang="en-US" dirty="0"/>
              <a:t>	Which external rules</a:t>
            </a:r>
          </a:p>
          <a:p>
            <a:r>
              <a:rPr lang="en-US" dirty="0"/>
              <a:t>	Which internal rules</a:t>
            </a:r>
          </a:p>
          <a:p>
            <a:r>
              <a:rPr lang="en-US" dirty="0"/>
              <a:t>	Which plugins</a:t>
            </a:r>
          </a:p>
          <a:p>
            <a:r>
              <a:rPr lang="en-US" dirty="0"/>
              <a:t>		</a:t>
            </a:r>
            <a:r>
              <a:rPr lang="en-US" dirty="0" err="1"/>
              <a:t>eslint</a:t>
            </a:r>
            <a:r>
              <a:rPr lang="en-US" dirty="0"/>
              <a:t>-plugin-react</a:t>
            </a:r>
          </a:p>
          <a:p>
            <a:r>
              <a:rPr lang="en-US" dirty="0"/>
              <a:t>When run</a:t>
            </a:r>
          </a:p>
          <a:p>
            <a:r>
              <a:rPr lang="en-US" dirty="0"/>
              <a:t>	Every time </a:t>
            </a:r>
            <a:r>
              <a:rPr lang="en-US" dirty="0" err="1"/>
              <a:t>js</a:t>
            </a:r>
            <a:r>
              <a:rPr lang="en-US" dirty="0"/>
              <a:t> file is saved</a:t>
            </a:r>
          </a:p>
        </p:txBody>
      </p:sp>
      <p:sp>
        <p:nvSpPr>
          <p:cNvPr id="4" name="Slide Number Placeholder 3"/>
          <p:cNvSpPr>
            <a:spLocks noGrp="1"/>
          </p:cNvSpPr>
          <p:nvPr>
            <p:ph type="sldNum" sz="quarter" idx="10"/>
          </p:nvPr>
        </p:nvSpPr>
        <p:spPr/>
        <p:txBody>
          <a:bodyPr/>
          <a:lstStyle/>
          <a:p>
            <a:fld id="{03443880-7CCE-43C0-823B-4BFB9FB47F62}" type="slidenum">
              <a:rPr lang="en-US" smtClean="0"/>
              <a:t>34</a:t>
            </a:fld>
            <a:endParaRPr lang="en-US"/>
          </a:p>
        </p:txBody>
      </p:sp>
    </p:spTree>
    <p:extLst>
      <p:ext uri="{BB962C8B-B14F-4D97-AF65-F5344CB8AC3E}">
        <p14:creationId xmlns:p14="http://schemas.microsoft.com/office/powerpoint/2010/main" val="2929279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already part of create-react-app so you don’t have to figure out how to set their config files to get them working correctly.</a:t>
            </a:r>
          </a:p>
          <a:p>
            <a:endParaRPr lang="en-US" dirty="0"/>
          </a:p>
          <a:p>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is a tool for transforming styles with JS plugins. These plugins can lint your CSS, support variables and </a:t>
            </a:r>
            <a:r>
              <a:rPr lang="en-US" sz="1200" b="0" i="0" kern="1200" dirty="0" err="1">
                <a:solidFill>
                  <a:schemeClr val="tx1"/>
                </a:solidFill>
                <a:effectLst/>
                <a:latin typeface="+mn-lt"/>
                <a:ea typeface="+mn-ea"/>
                <a:cs typeface="+mn-cs"/>
              </a:rPr>
              <a:t>mixins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future CSS syntax, inline images, and more.</a:t>
            </a:r>
          </a:p>
          <a:p>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is used by industry leaders including Wikipedia, Twitter, Alibaba, and JetBrains.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hlinkClick r:id="rId3"/>
              </a:rPr>
              <a:t>Autoprefixer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plugin is one of the most popular CSS processors. It ends vendor specific prefixes so you don’t have to remember them in creating your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a:t>
            </a:r>
          </a:p>
          <a:p>
            <a:endParaRPr lang="en-US" dirty="0"/>
          </a:p>
          <a:p>
            <a:endParaRPr lang="en-US" dirty="0"/>
          </a:p>
          <a:p>
            <a:r>
              <a:rPr lang="en-US" sz="1200" b="1" i="0" kern="1200" dirty="0">
                <a:solidFill>
                  <a:schemeClr val="tx1"/>
                </a:solidFill>
                <a:effectLst/>
                <a:latin typeface="+mn-lt"/>
                <a:ea typeface="+mn-ea"/>
                <a:cs typeface="+mn-cs"/>
              </a:rPr>
              <a:t>style</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loader</a:t>
            </a:r>
            <a:r>
              <a:rPr lang="en-US" sz="1200" b="0" i="0" kern="1200" dirty="0">
                <a:solidFill>
                  <a:schemeClr val="tx1"/>
                </a:solidFill>
                <a:effectLst/>
                <a:latin typeface="+mn-lt"/>
                <a:ea typeface="+mn-ea"/>
                <a:cs typeface="+mn-cs"/>
              </a:rPr>
              <a:t> is a Webpack </a:t>
            </a:r>
            <a:r>
              <a:rPr lang="en-US" sz="1200" b="1" i="0" kern="1200" dirty="0">
                <a:solidFill>
                  <a:schemeClr val="tx1"/>
                </a:solidFill>
                <a:effectLst/>
                <a:latin typeface="+mn-lt"/>
                <a:ea typeface="+mn-ea"/>
                <a:cs typeface="+mn-cs"/>
              </a:rPr>
              <a:t>loader</a:t>
            </a:r>
            <a:r>
              <a:rPr lang="en-US" sz="1200" b="0" i="0" kern="1200" dirty="0">
                <a:solidFill>
                  <a:schemeClr val="tx1"/>
                </a:solidFill>
                <a:effectLst/>
                <a:latin typeface="+mn-lt"/>
                <a:ea typeface="+mn-ea"/>
                <a:cs typeface="+mn-cs"/>
              </a:rPr>
              <a:t> that can load some </a:t>
            </a:r>
            <a:r>
              <a:rPr lang="en-US" sz="1200" b="1" i="0" kern="1200" dirty="0">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and inject it into the document via a &lt;link&gt; tag. </a:t>
            </a:r>
            <a:r>
              <a:rPr lang="en-US" sz="1200" b="1"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loader</a:t>
            </a:r>
            <a:r>
              <a:rPr lang="en-US" sz="1200" b="0" i="0" kern="1200" dirty="0">
                <a:solidFill>
                  <a:schemeClr val="tx1"/>
                </a:solidFill>
                <a:effectLst/>
                <a:latin typeface="+mn-lt"/>
                <a:ea typeface="+mn-ea"/>
                <a:cs typeface="+mn-cs"/>
              </a:rPr>
              <a:t> is the </a:t>
            </a:r>
            <a:r>
              <a:rPr lang="en-US" sz="1200" b="1" i="0" kern="1200" dirty="0">
                <a:solidFill>
                  <a:schemeClr val="tx1"/>
                </a:solidFill>
                <a:effectLst/>
                <a:latin typeface="+mn-lt"/>
                <a:ea typeface="+mn-ea"/>
                <a:cs typeface="+mn-cs"/>
              </a:rPr>
              <a:t>loader</a:t>
            </a:r>
            <a:r>
              <a:rPr lang="en-US" sz="1200" b="0" i="0" kern="1200" dirty="0">
                <a:solidFill>
                  <a:schemeClr val="tx1"/>
                </a:solidFill>
                <a:effectLst/>
                <a:latin typeface="+mn-lt"/>
                <a:ea typeface="+mn-ea"/>
                <a:cs typeface="+mn-cs"/>
              </a:rPr>
              <a:t> that can parse a </a:t>
            </a:r>
            <a:r>
              <a:rPr lang="en-US" sz="1200" b="1" i="0" kern="1200" dirty="0">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file and apply various transforms to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Chalk for terminal string styles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Extract-text-webpack-plugin</a:t>
            </a:r>
          </a:p>
          <a:p>
            <a:r>
              <a:rPr lang="en-US" sz="1200" b="0" i="0" kern="1200" dirty="0">
                <a:solidFill>
                  <a:schemeClr val="tx1"/>
                </a:solidFill>
                <a:effectLst/>
                <a:latin typeface="+mn-lt"/>
                <a:ea typeface="+mn-ea"/>
                <a:cs typeface="+mn-cs"/>
              </a:rPr>
              <a:t>It moves all the required </a:t>
            </a:r>
            <a:r>
              <a:rPr lang="en-US" dirty="0"/>
              <a:t>*.</a:t>
            </a:r>
            <a:r>
              <a:rPr lang="en-US" dirty="0" err="1"/>
              <a:t>css</a:t>
            </a:r>
            <a:r>
              <a:rPr lang="en-US" sz="1200" b="0" i="0" kern="1200" dirty="0">
                <a:solidFill>
                  <a:schemeClr val="tx1"/>
                </a:solidFill>
                <a:effectLst/>
                <a:latin typeface="+mn-lt"/>
                <a:ea typeface="+mn-ea"/>
                <a:cs typeface="+mn-cs"/>
              </a:rPr>
              <a:t> modules in entry chunks into a separate CSS file. So your styles are no longer </a:t>
            </a:r>
            <a:r>
              <a:rPr lang="en-US" sz="1200" b="0" i="0" kern="1200" dirty="0" err="1">
                <a:solidFill>
                  <a:schemeClr val="tx1"/>
                </a:solidFill>
                <a:effectLst/>
                <a:latin typeface="+mn-lt"/>
                <a:ea typeface="+mn-ea"/>
                <a:cs typeface="+mn-cs"/>
              </a:rPr>
              <a:t>inlined</a:t>
            </a:r>
            <a:r>
              <a:rPr lang="en-US" sz="1200" b="0" i="0" kern="1200" dirty="0">
                <a:solidFill>
                  <a:schemeClr val="tx1"/>
                </a:solidFill>
                <a:effectLst/>
                <a:latin typeface="+mn-lt"/>
                <a:ea typeface="+mn-ea"/>
                <a:cs typeface="+mn-cs"/>
              </a:rPr>
              <a:t> into the JS bundle, but in a separate CSS file (</a:t>
            </a:r>
            <a:r>
              <a:rPr lang="en-US" dirty="0"/>
              <a:t>styles.css</a:t>
            </a:r>
            <a:r>
              <a:rPr lang="en-US" sz="1200" b="0" i="0" kern="1200" dirty="0">
                <a:solidFill>
                  <a:schemeClr val="tx1"/>
                </a:solidFill>
                <a:effectLst/>
                <a:latin typeface="+mn-lt"/>
                <a:ea typeface="+mn-ea"/>
                <a:cs typeface="+mn-cs"/>
              </a:rPr>
              <a:t>). If your total stylesheet volume is big, it will be faster because the CSS bundle is loaded in parallel to the JS bund</a:t>
            </a:r>
            <a:endParaRPr lang="en-US" dirty="0"/>
          </a:p>
        </p:txBody>
      </p:sp>
      <p:sp>
        <p:nvSpPr>
          <p:cNvPr id="4" name="Slide Number Placeholder 3"/>
          <p:cNvSpPr>
            <a:spLocks noGrp="1"/>
          </p:cNvSpPr>
          <p:nvPr>
            <p:ph type="sldNum" sz="quarter" idx="10"/>
          </p:nvPr>
        </p:nvSpPr>
        <p:spPr/>
        <p:txBody>
          <a:bodyPr/>
          <a:lstStyle/>
          <a:p>
            <a:fld id="{03443880-7CCE-43C0-823B-4BFB9FB47F62}" type="slidenum">
              <a:rPr lang="en-US" smtClean="0"/>
              <a:t>35</a:t>
            </a:fld>
            <a:endParaRPr lang="en-US"/>
          </a:p>
        </p:txBody>
      </p:sp>
    </p:spTree>
    <p:extLst>
      <p:ext uri="{BB962C8B-B14F-4D97-AF65-F5344CB8AC3E}">
        <p14:creationId xmlns:p14="http://schemas.microsoft.com/office/powerpoint/2010/main" val="3585225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443880-7CCE-43C0-823B-4BFB9FB47F62}" type="slidenum">
              <a:rPr lang="en-US" smtClean="0"/>
              <a:t>36</a:t>
            </a:fld>
            <a:endParaRPr lang="en-US"/>
          </a:p>
        </p:txBody>
      </p:sp>
    </p:spTree>
    <p:extLst>
      <p:ext uri="{BB962C8B-B14F-4D97-AF65-F5344CB8AC3E}">
        <p14:creationId xmlns:p14="http://schemas.microsoft.com/office/powerpoint/2010/main" val="3695759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 spent a lot of time going over the JavaScript libraries, I didn’t spend time on the rest of the stack.</a:t>
            </a:r>
          </a:p>
        </p:txBody>
      </p:sp>
      <p:sp>
        <p:nvSpPr>
          <p:cNvPr id="4" name="Slide Number Placeholder 3"/>
          <p:cNvSpPr>
            <a:spLocks noGrp="1"/>
          </p:cNvSpPr>
          <p:nvPr>
            <p:ph type="sldNum" sz="quarter" idx="10"/>
          </p:nvPr>
        </p:nvSpPr>
        <p:spPr/>
        <p:txBody>
          <a:bodyPr/>
          <a:lstStyle/>
          <a:p>
            <a:fld id="{03443880-7CCE-43C0-823B-4BFB9FB47F62}" type="slidenum">
              <a:rPr lang="en-US" smtClean="0"/>
              <a:t>37</a:t>
            </a:fld>
            <a:endParaRPr lang="en-US"/>
          </a:p>
        </p:txBody>
      </p:sp>
    </p:spTree>
    <p:extLst>
      <p:ext uri="{BB962C8B-B14F-4D97-AF65-F5344CB8AC3E}">
        <p14:creationId xmlns:p14="http://schemas.microsoft.com/office/powerpoint/2010/main" val="3923029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else have a starter kit or template that they think would be useful to others?</a:t>
            </a:r>
          </a:p>
        </p:txBody>
      </p:sp>
      <p:sp>
        <p:nvSpPr>
          <p:cNvPr id="4" name="Slide Number Placeholder 3"/>
          <p:cNvSpPr>
            <a:spLocks noGrp="1"/>
          </p:cNvSpPr>
          <p:nvPr>
            <p:ph type="sldNum" sz="quarter" idx="10"/>
          </p:nvPr>
        </p:nvSpPr>
        <p:spPr/>
        <p:txBody>
          <a:bodyPr/>
          <a:lstStyle/>
          <a:p>
            <a:fld id="{03443880-7CCE-43C0-823B-4BFB9FB47F62}" type="slidenum">
              <a:rPr lang="en-US" smtClean="0"/>
              <a:t>38</a:t>
            </a:fld>
            <a:endParaRPr lang="en-US"/>
          </a:p>
        </p:txBody>
      </p:sp>
    </p:spTree>
    <p:extLst>
      <p:ext uri="{BB962C8B-B14F-4D97-AF65-F5344CB8AC3E}">
        <p14:creationId xmlns:p14="http://schemas.microsoft.com/office/powerpoint/2010/main" val="2847194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443880-7CCE-43C0-823B-4BFB9FB47F62}" type="slidenum">
              <a:rPr lang="en-US" smtClean="0"/>
              <a:t>3</a:t>
            </a:fld>
            <a:endParaRPr lang="en-US"/>
          </a:p>
        </p:txBody>
      </p:sp>
    </p:spTree>
    <p:extLst>
      <p:ext uri="{BB962C8B-B14F-4D97-AF65-F5344CB8AC3E}">
        <p14:creationId xmlns:p14="http://schemas.microsoft.com/office/powerpoint/2010/main" val="569816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443880-7CCE-43C0-823B-4BFB9FB47F62}" type="slidenum">
              <a:rPr lang="en-US" smtClean="0"/>
              <a:t>39</a:t>
            </a:fld>
            <a:endParaRPr lang="en-US"/>
          </a:p>
        </p:txBody>
      </p:sp>
    </p:spTree>
    <p:extLst>
      <p:ext uri="{BB962C8B-B14F-4D97-AF65-F5344CB8AC3E}">
        <p14:creationId xmlns:p14="http://schemas.microsoft.com/office/powerpoint/2010/main" val="2422092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start a new application, are you starting from scratch? Or maybe you aren’t starting completely from scratch but are using one of the built in templates in Visual Studio. </a:t>
            </a:r>
          </a:p>
          <a:p>
            <a:endParaRPr lang="en-US" dirty="0"/>
          </a:p>
          <a:p>
            <a:r>
              <a:rPr lang="en-US" dirty="0"/>
              <a:t>One reason Angular is so popular is that they have put together a framework that keeps you from having to think about certain aspects of your project when you start a new project. However, if you are like me and don’t buy into some of Google’s choices with Angular, you have to look for other options.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3443880-7CCE-43C0-823B-4BFB9FB47F62}" type="slidenum">
              <a:rPr lang="en-US" smtClean="0"/>
              <a:t>4</a:t>
            </a:fld>
            <a:endParaRPr lang="en-US"/>
          </a:p>
        </p:txBody>
      </p:sp>
    </p:spTree>
    <p:extLst>
      <p:ext uri="{BB962C8B-B14F-4D97-AF65-F5344CB8AC3E}">
        <p14:creationId xmlns:p14="http://schemas.microsoft.com/office/powerpoint/2010/main" val="277670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some developers could care less about this, you can bet that the people focusing on the bottom line of the business appreciate this. You can bet that your bosses will appreciate this.</a:t>
            </a:r>
          </a:p>
        </p:txBody>
      </p:sp>
      <p:sp>
        <p:nvSpPr>
          <p:cNvPr id="4" name="Slide Number Placeholder 3"/>
          <p:cNvSpPr>
            <a:spLocks noGrp="1"/>
          </p:cNvSpPr>
          <p:nvPr>
            <p:ph type="sldNum" sz="quarter" idx="10"/>
          </p:nvPr>
        </p:nvSpPr>
        <p:spPr/>
        <p:txBody>
          <a:bodyPr/>
          <a:lstStyle/>
          <a:p>
            <a:fld id="{03443880-7CCE-43C0-823B-4BFB9FB47F62}" type="slidenum">
              <a:rPr lang="en-US" smtClean="0"/>
              <a:t>5</a:t>
            </a:fld>
            <a:endParaRPr lang="en-US"/>
          </a:p>
        </p:txBody>
      </p:sp>
    </p:spTree>
    <p:extLst>
      <p:ext uri="{BB962C8B-B14F-4D97-AF65-F5344CB8AC3E}">
        <p14:creationId xmlns:p14="http://schemas.microsoft.com/office/powerpoint/2010/main" val="1317135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Wouldn’t it be great to be able to focus on the part of the application that makes your application unique and valuable instead of worrying about the plumbing and common components? </a:t>
            </a:r>
          </a:p>
        </p:txBody>
      </p:sp>
      <p:sp>
        <p:nvSpPr>
          <p:cNvPr id="4" name="Slide Number Placeholder 3"/>
          <p:cNvSpPr>
            <a:spLocks noGrp="1"/>
          </p:cNvSpPr>
          <p:nvPr>
            <p:ph type="sldNum" sz="quarter" idx="10"/>
          </p:nvPr>
        </p:nvSpPr>
        <p:spPr/>
        <p:txBody>
          <a:bodyPr/>
          <a:lstStyle/>
          <a:p>
            <a:fld id="{03443880-7CCE-43C0-823B-4BFB9FB47F62}" type="slidenum">
              <a:rPr lang="en-US" smtClean="0"/>
              <a:t>6</a:t>
            </a:fld>
            <a:endParaRPr lang="en-US"/>
          </a:p>
        </p:txBody>
      </p:sp>
    </p:spTree>
    <p:extLst>
      <p:ext uri="{BB962C8B-B14F-4D97-AF65-F5344CB8AC3E}">
        <p14:creationId xmlns:p14="http://schemas.microsoft.com/office/powerpoint/2010/main" val="535975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the cancel button go to the left or the right of the OK button? Where does the save button go? What font do we use and what should be the default size? Which select control should we use…the standard HTML select, a bootstrap select 2….</a:t>
            </a:r>
          </a:p>
          <a:p>
            <a:endParaRPr lang="en-US" dirty="0"/>
          </a:p>
          <a:p>
            <a:r>
              <a:rPr lang="en-US" dirty="0"/>
              <a:t>How many of you are sure that every page on your web application is consistent as far as these items?</a:t>
            </a:r>
          </a:p>
          <a:p>
            <a:endParaRPr lang="en-US" dirty="0"/>
          </a:p>
          <a:p>
            <a:r>
              <a:rPr lang="en-US" dirty="0"/>
              <a:t>Do any of you have to support the applications you write? Would it be safe to assume that answering these calls is not the highlight of your day? This consistency makes it easier for users to work with your application, resulting in fewer support calls.</a:t>
            </a:r>
          </a:p>
        </p:txBody>
      </p:sp>
      <p:sp>
        <p:nvSpPr>
          <p:cNvPr id="4" name="Slide Number Placeholder 3"/>
          <p:cNvSpPr>
            <a:spLocks noGrp="1"/>
          </p:cNvSpPr>
          <p:nvPr>
            <p:ph type="sldNum" sz="quarter" idx="10"/>
          </p:nvPr>
        </p:nvSpPr>
        <p:spPr/>
        <p:txBody>
          <a:bodyPr/>
          <a:lstStyle/>
          <a:p>
            <a:fld id="{03443880-7CCE-43C0-823B-4BFB9FB47F62}" type="slidenum">
              <a:rPr lang="en-US" smtClean="0"/>
              <a:t>7</a:t>
            </a:fld>
            <a:endParaRPr lang="en-US"/>
          </a:p>
        </p:txBody>
      </p:sp>
    </p:spTree>
    <p:extLst>
      <p:ext uri="{BB962C8B-B14F-4D97-AF65-F5344CB8AC3E}">
        <p14:creationId xmlns:p14="http://schemas.microsoft.com/office/powerpoint/2010/main" val="3495277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new developers supposed to get up to speed on your standard components and way of doing things. A good starter kit include lots of interactive examples and guidance.</a:t>
            </a:r>
          </a:p>
        </p:txBody>
      </p:sp>
      <p:sp>
        <p:nvSpPr>
          <p:cNvPr id="4" name="Slide Number Placeholder 3"/>
          <p:cNvSpPr>
            <a:spLocks noGrp="1"/>
          </p:cNvSpPr>
          <p:nvPr>
            <p:ph type="sldNum" sz="quarter" idx="10"/>
          </p:nvPr>
        </p:nvSpPr>
        <p:spPr/>
        <p:txBody>
          <a:bodyPr/>
          <a:lstStyle/>
          <a:p>
            <a:fld id="{03443880-7CCE-43C0-823B-4BFB9FB47F62}" type="slidenum">
              <a:rPr lang="en-US" smtClean="0"/>
              <a:t>8</a:t>
            </a:fld>
            <a:endParaRPr lang="en-US"/>
          </a:p>
        </p:txBody>
      </p:sp>
    </p:spTree>
    <p:extLst>
      <p:ext uri="{BB962C8B-B14F-4D97-AF65-F5344CB8AC3E}">
        <p14:creationId xmlns:p14="http://schemas.microsoft.com/office/powerpoint/2010/main" val="2462227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an agreed upon guideline for development and a starter kit that implements the guidance, everyone on the team knows what to expect. They know where to look for files and where to put them. You develop a common language, so when a spec says, “Using our standard list view with filters, sorting, and pagination, everyone knows what that means and the spec doesn’t have to spell out in detail how to accomplish this.</a:t>
            </a:r>
          </a:p>
        </p:txBody>
      </p:sp>
      <p:sp>
        <p:nvSpPr>
          <p:cNvPr id="4" name="Slide Number Placeholder 3"/>
          <p:cNvSpPr>
            <a:spLocks noGrp="1"/>
          </p:cNvSpPr>
          <p:nvPr>
            <p:ph type="sldNum" sz="quarter" idx="10"/>
          </p:nvPr>
        </p:nvSpPr>
        <p:spPr/>
        <p:txBody>
          <a:bodyPr/>
          <a:lstStyle/>
          <a:p>
            <a:fld id="{03443880-7CCE-43C0-823B-4BFB9FB47F62}" type="slidenum">
              <a:rPr lang="en-US" smtClean="0"/>
              <a:t>9</a:t>
            </a:fld>
            <a:endParaRPr lang="en-US"/>
          </a:p>
        </p:txBody>
      </p:sp>
    </p:spTree>
    <p:extLst>
      <p:ext uri="{BB962C8B-B14F-4D97-AF65-F5344CB8AC3E}">
        <p14:creationId xmlns:p14="http://schemas.microsoft.com/office/powerpoint/2010/main" val="412453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E453C7F-CE89-4112-88AE-9104F967A145}" type="datetime1">
              <a:rPr lang="en-US" smtClean="0"/>
              <a:t>9/15/2018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Copyright Walling Info Systems LLC. All rights reserved</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3224813-134F-4870-93E0-6189F187794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EAAB73-4047-45F0-BFE7-8188A63164CD}" type="datetime1">
              <a:rPr lang="en-US" smtClean="0"/>
              <a:t>9/15/2018</a:t>
            </a:fld>
            <a:endParaRPr lang="en-US"/>
          </a:p>
        </p:txBody>
      </p:sp>
      <p:sp>
        <p:nvSpPr>
          <p:cNvPr id="5" name="Footer Placeholder 4"/>
          <p:cNvSpPr>
            <a:spLocks noGrp="1"/>
          </p:cNvSpPr>
          <p:nvPr>
            <p:ph type="ftr" sz="quarter" idx="11"/>
          </p:nvPr>
        </p:nvSpPr>
        <p:spPr/>
        <p:txBody>
          <a:bodyPr/>
          <a:lstStyle/>
          <a:p>
            <a:r>
              <a:rPr lang="en-US"/>
              <a:t>Copyright Walling Info Systems LLC. All rights reserved</a:t>
            </a:r>
          </a:p>
        </p:txBody>
      </p:sp>
      <p:sp>
        <p:nvSpPr>
          <p:cNvPr id="6" name="Slide Number Placeholder 5"/>
          <p:cNvSpPr>
            <a:spLocks noGrp="1"/>
          </p:cNvSpPr>
          <p:nvPr>
            <p:ph type="sldNum" sz="quarter" idx="12"/>
          </p:nvPr>
        </p:nvSpPr>
        <p:spPr/>
        <p:txBody>
          <a:bodyPr/>
          <a:lstStyle/>
          <a:p>
            <a:fld id="{E3224813-134F-4870-93E0-6189F18779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58D4B7-47FD-4846-9AA8-44FE4EBFBBC3}" type="datetime1">
              <a:rPr lang="en-US" smtClean="0"/>
              <a:t>9/15/2018</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a:t>Copyright Walling Info Systems LLC. All rights reserved</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3224813-134F-4870-93E0-6189F187794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7F91C14-4C34-4F16-A86F-C5B36136C927}" type="datetime1">
              <a:rPr lang="en-US" smtClean="0"/>
              <a:t>9/15/2018</a:t>
            </a:fld>
            <a:endParaRPr lang="en-US"/>
          </a:p>
        </p:txBody>
      </p:sp>
      <p:sp>
        <p:nvSpPr>
          <p:cNvPr id="5" name="Footer Placeholder 4"/>
          <p:cNvSpPr>
            <a:spLocks noGrp="1"/>
          </p:cNvSpPr>
          <p:nvPr>
            <p:ph type="ftr" sz="quarter" idx="11"/>
          </p:nvPr>
        </p:nvSpPr>
        <p:spPr/>
        <p:txBody>
          <a:bodyPr/>
          <a:lstStyle/>
          <a:p>
            <a:r>
              <a:rPr lang="en-US"/>
              <a:t>Copyright Walling Info Systems LLC. All rights reserved</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3224813-134F-4870-93E0-6189F1877941}"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4B14ADF0-B805-4C9B-B722-24F2B219FF1B}" type="datetime1">
              <a:rPr lang="en-US" smtClean="0"/>
              <a:t>9/15/2018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3224813-134F-4870-93E0-6189F1877941}" type="slidenum">
              <a:rPr lang="en-US" smtClean="0"/>
              <a:t>‹#›</a:t>
            </a:fld>
            <a:endParaRPr lang="en-US"/>
          </a:p>
        </p:txBody>
      </p:sp>
      <p:sp>
        <p:nvSpPr>
          <p:cNvPr id="14" name="Footer Placeholder 13"/>
          <p:cNvSpPr>
            <a:spLocks noGrp="1"/>
          </p:cNvSpPr>
          <p:nvPr>
            <p:ph type="ftr" sz="quarter" idx="12"/>
          </p:nvPr>
        </p:nvSpPr>
        <p:spPr/>
        <p:txBody>
          <a:bodyPr/>
          <a:lstStyle/>
          <a:p>
            <a:r>
              <a:rPr lang="en-US"/>
              <a:t>Copyright Walling Info Systems LLC.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D07EE7C-BC2E-46B0-AFA9-B86FF68192B2}" type="datetime1">
              <a:rPr lang="en-US" smtClean="0"/>
              <a:t>9/15/2018</a:t>
            </a:fld>
            <a:endParaRPr lang="en-US"/>
          </a:p>
        </p:txBody>
      </p:sp>
      <p:sp>
        <p:nvSpPr>
          <p:cNvPr id="10" name="Slide Number Placeholder 9"/>
          <p:cNvSpPr>
            <a:spLocks noGrp="1"/>
          </p:cNvSpPr>
          <p:nvPr>
            <p:ph type="sldNum" sz="quarter" idx="16"/>
          </p:nvPr>
        </p:nvSpPr>
        <p:spPr/>
        <p:txBody>
          <a:bodyPr rtlCol="0"/>
          <a:lstStyle/>
          <a:p>
            <a:fld id="{E3224813-134F-4870-93E0-6189F1877941}" type="slidenum">
              <a:rPr lang="en-US" smtClean="0"/>
              <a:t>‹#›</a:t>
            </a:fld>
            <a:endParaRPr lang="en-US"/>
          </a:p>
        </p:txBody>
      </p:sp>
      <p:sp>
        <p:nvSpPr>
          <p:cNvPr id="12" name="Footer Placeholder 11"/>
          <p:cNvSpPr>
            <a:spLocks noGrp="1"/>
          </p:cNvSpPr>
          <p:nvPr>
            <p:ph type="ftr" sz="quarter" idx="17"/>
          </p:nvPr>
        </p:nvSpPr>
        <p:spPr/>
        <p:txBody>
          <a:bodyPr rtlCol="0"/>
          <a:lstStyle/>
          <a:p>
            <a:r>
              <a:rPr lang="en-US"/>
              <a:t>Copyright Walling Info Systems LLC.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8701FA0D-891B-4C21-941B-D1E89156D748}" type="datetime1">
              <a:rPr lang="en-US" smtClean="0"/>
              <a:t>9/15/2018</a:t>
            </a:fld>
            <a:endParaRPr lang="en-US"/>
          </a:p>
        </p:txBody>
      </p:sp>
      <p:sp>
        <p:nvSpPr>
          <p:cNvPr id="12" name="Slide Number Placeholder 11"/>
          <p:cNvSpPr>
            <a:spLocks noGrp="1"/>
          </p:cNvSpPr>
          <p:nvPr>
            <p:ph type="sldNum" sz="quarter" idx="16"/>
          </p:nvPr>
        </p:nvSpPr>
        <p:spPr/>
        <p:txBody>
          <a:bodyPr rtlCol="0"/>
          <a:lstStyle/>
          <a:p>
            <a:fld id="{E3224813-134F-4870-93E0-6189F1877941}" type="slidenum">
              <a:rPr lang="en-US" smtClean="0"/>
              <a:t>‹#›</a:t>
            </a:fld>
            <a:endParaRPr lang="en-US"/>
          </a:p>
        </p:txBody>
      </p:sp>
      <p:sp>
        <p:nvSpPr>
          <p:cNvPr id="14" name="Footer Placeholder 13"/>
          <p:cNvSpPr>
            <a:spLocks noGrp="1"/>
          </p:cNvSpPr>
          <p:nvPr>
            <p:ph type="ftr" sz="quarter" idx="17"/>
          </p:nvPr>
        </p:nvSpPr>
        <p:spPr/>
        <p:txBody>
          <a:bodyPr rtlCol="0"/>
          <a:lstStyle/>
          <a:p>
            <a:r>
              <a:rPr lang="en-US"/>
              <a:t>Copyright Walling Info Systems LLC. All rights reserved</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65D9C38-3EE3-4E3D-B430-7FBD70452C9B}" type="datetime1">
              <a:rPr lang="en-US" smtClean="0"/>
              <a:t>9/15/2018</a:t>
            </a:fld>
            <a:endParaRPr lang="en-US"/>
          </a:p>
        </p:txBody>
      </p:sp>
      <p:sp>
        <p:nvSpPr>
          <p:cNvPr id="4" name="Footer Placeholder 3"/>
          <p:cNvSpPr>
            <a:spLocks noGrp="1"/>
          </p:cNvSpPr>
          <p:nvPr>
            <p:ph type="ftr" sz="quarter" idx="11"/>
          </p:nvPr>
        </p:nvSpPr>
        <p:spPr/>
        <p:txBody>
          <a:bodyPr/>
          <a:lstStyle/>
          <a:p>
            <a:r>
              <a:rPr lang="en-US"/>
              <a:t>Copyright Walling Info Systems LLC. All rights reserved</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3224813-134F-4870-93E0-6189F18779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7C3AB-3399-452E-BA04-72873F31DF0C}" type="datetime1">
              <a:rPr lang="en-US" smtClean="0"/>
              <a:t>9/15/2018</a:t>
            </a:fld>
            <a:endParaRPr lang="en-US"/>
          </a:p>
        </p:txBody>
      </p:sp>
      <p:sp>
        <p:nvSpPr>
          <p:cNvPr id="3" name="Footer Placeholder 2"/>
          <p:cNvSpPr>
            <a:spLocks noGrp="1"/>
          </p:cNvSpPr>
          <p:nvPr>
            <p:ph type="ftr" sz="quarter" idx="11"/>
          </p:nvPr>
        </p:nvSpPr>
        <p:spPr/>
        <p:txBody>
          <a:bodyPr/>
          <a:lstStyle/>
          <a:p>
            <a:r>
              <a:rPr lang="en-US"/>
              <a:t>Copyright Walling Info Systems LLC. All rights reserved</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3224813-134F-4870-93E0-6189F18779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EF99A931-2606-433E-8FA7-5C951FF69872}" type="datetime1">
              <a:rPr lang="en-US" smtClean="0"/>
              <a:t>9/15/2018</a:t>
            </a:fld>
            <a:endParaRPr lang="en-US"/>
          </a:p>
        </p:txBody>
      </p:sp>
      <p:sp>
        <p:nvSpPr>
          <p:cNvPr id="6" name="Footer Placeholder 5"/>
          <p:cNvSpPr>
            <a:spLocks noGrp="1"/>
          </p:cNvSpPr>
          <p:nvPr>
            <p:ph type="ftr" sz="quarter" idx="11"/>
          </p:nvPr>
        </p:nvSpPr>
        <p:spPr/>
        <p:txBody>
          <a:bodyPr/>
          <a:lstStyle/>
          <a:p>
            <a:r>
              <a:rPr lang="en-US"/>
              <a:t>Copyright Walling Info Systems LLC. All rights reserved</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3224813-134F-4870-93E0-6189F1877941}"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E0313C7-B0A5-4605-9020-BB616C5D0879}" type="datetime1">
              <a:rPr lang="en-US" smtClean="0"/>
              <a:t>9/15/2018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3224813-134F-4870-93E0-6189F1877941}"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Copyright Walling Info Systems LLC. All rights reserved</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E725AE7-3443-4CEC-A4FD-94A1A7F40A8A}" type="datetime1">
              <a:rPr lang="en-US" smtClean="0"/>
              <a:t>9/15/2018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Copyright Walling Info Systems LLC. All rights reserved</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3224813-134F-4870-93E0-6189F18779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hyperlink" Target="https://medium.freecodecamp.org/npm-vs-yarn-benchmark-9b456de4aa96"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hackernoon.com/23-best-react-ui-component-libraries-and-frameworks-250a81b2ac42"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www.primefaces.org/primereact/#/"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mailto:jwalling@wallingis.co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52600"/>
            <a:ext cx="8229600" cy="1600200"/>
          </a:xfrm>
        </p:spPr>
        <p:txBody>
          <a:bodyPr>
            <a:normAutofit/>
          </a:bodyPr>
          <a:lstStyle/>
          <a:p>
            <a:pPr algn="ctr"/>
            <a:r>
              <a:rPr lang="en-US" dirty="0"/>
              <a:t>Building a Starter Kit</a:t>
            </a:r>
            <a:br>
              <a:rPr lang="en-US" dirty="0"/>
            </a:br>
            <a:r>
              <a:rPr lang="en-US" sz="3100" dirty="0"/>
              <a:t>Modern Web Apps with ASP.NET and </a:t>
            </a:r>
            <a:r>
              <a:rPr lang="en-US" sz="3100" dirty="0" err="1"/>
              <a:t>Reactjs</a:t>
            </a:r>
            <a:endParaRPr lang="en-US" sz="3100" dirty="0"/>
          </a:p>
        </p:txBody>
      </p:sp>
      <p:sp>
        <p:nvSpPr>
          <p:cNvPr id="3" name="Subtitle 2"/>
          <p:cNvSpPr>
            <a:spLocks noGrp="1"/>
          </p:cNvSpPr>
          <p:nvPr>
            <p:ph type="subTitle" idx="1"/>
          </p:nvPr>
        </p:nvSpPr>
        <p:spPr/>
        <p:txBody>
          <a:bodyPr/>
          <a:lstStyle/>
          <a:p>
            <a:r>
              <a:rPr lang="en-US" dirty="0"/>
              <a:t>Improved Processes =&gt; Improved Bottom Line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6184149"/>
            <a:ext cx="1283208" cy="417576"/>
          </a:xfrm>
          <a:prstGeom prst="rect">
            <a:avLst/>
          </a:prstGeom>
        </p:spPr>
      </p:pic>
    </p:spTree>
    <p:extLst>
      <p:ext uri="{BB962C8B-B14F-4D97-AF65-F5344CB8AC3E}">
        <p14:creationId xmlns:p14="http://schemas.microsoft.com/office/powerpoint/2010/main" val="37954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84FD-BF6D-42ED-BF1F-7869CEF4518F}"/>
              </a:ext>
            </a:extLst>
          </p:cNvPr>
          <p:cNvSpPr>
            <a:spLocks noGrp="1"/>
          </p:cNvSpPr>
          <p:nvPr>
            <p:ph type="title"/>
          </p:nvPr>
        </p:nvSpPr>
        <p:spPr/>
        <p:txBody>
          <a:bodyPr/>
          <a:lstStyle/>
          <a:p>
            <a:r>
              <a:rPr lang="en-US" dirty="0"/>
              <a:t>Great Software is</a:t>
            </a:r>
          </a:p>
        </p:txBody>
      </p:sp>
      <p:sp>
        <p:nvSpPr>
          <p:cNvPr id="3" name="Footer Placeholder 2">
            <a:extLst>
              <a:ext uri="{FF2B5EF4-FFF2-40B4-BE49-F238E27FC236}">
                <a16:creationId xmlns:a16="http://schemas.microsoft.com/office/drawing/2014/main" id="{8DF3BCE1-D160-48BD-A20F-FC464EF35D77}"/>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B2FD5E35-62EB-4730-97FD-58A245494B67}"/>
              </a:ext>
            </a:extLst>
          </p:cNvPr>
          <p:cNvSpPr>
            <a:spLocks noGrp="1"/>
          </p:cNvSpPr>
          <p:nvPr>
            <p:ph sz="quarter" idx="1"/>
          </p:nvPr>
        </p:nvSpPr>
        <p:spPr/>
        <p:txBody>
          <a:bodyPr/>
          <a:lstStyle/>
          <a:p>
            <a:pPr fontAlgn="ctr"/>
            <a:r>
              <a:rPr lang="en-US" dirty="0"/>
              <a:t>Reliable</a:t>
            </a:r>
          </a:p>
          <a:p>
            <a:pPr fontAlgn="ctr"/>
            <a:r>
              <a:rPr lang="en-US" dirty="0"/>
              <a:t>Scalable</a:t>
            </a:r>
          </a:p>
          <a:p>
            <a:pPr fontAlgn="ctr"/>
            <a:r>
              <a:rPr lang="en-US" dirty="0"/>
              <a:t>Extensible</a:t>
            </a:r>
          </a:p>
          <a:p>
            <a:pPr fontAlgn="ctr"/>
            <a:r>
              <a:rPr lang="en-US" dirty="0"/>
              <a:t>Flexible</a:t>
            </a:r>
          </a:p>
          <a:p>
            <a:pPr fontAlgn="ctr"/>
            <a:r>
              <a:rPr lang="en-US" dirty="0"/>
              <a:t>Affordable</a:t>
            </a:r>
          </a:p>
          <a:p>
            <a:endParaRPr lang="en-US" dirty="0"/>
          </a:p>
        </p:txBody>
      </p:sp>
    </p:spTree>
    <p:extLst>
      <p:ext uri="{BB962C8B-B14F-4D97-AF65-F5344CB8AC3E}">
        <p14:creationId xmlns:p14="http://schemas.microsoft.com/office/powerpoint/2010/main" val="1543600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2008-3A95-4D63-B553-CDB1C903993C}"/>
              </a:ext>
            </a:extLst>
          </p:cNvPr>
          <p:cNvSpPr>
            <a:spLocks noGrp="1"/>
          </p:cNvSpPr>
          <p:nvPr>
            <p:ph type="title"/>
          </p:nvPr>
        </p:nvSpPr>
        <p:spPr/>
        <p:txBody>
          <a:bodyPr/>
          <a:lstStyle/>
          <a:p>
            <a:r>
              <a:rPr lang="en-US" dirty="0"/>
              <a:t>Common Decisions</a:t>
            </a:r>
          </a:p>
        </p:txBody>
      </p:sp>
      <p:sp>
        <p:nvSpPr>
          <p:cNvPr id="3" name="Footer Placeholder 2">
            <a:extLst>
              <a:ext uri="{FF2B5EF4-FFF2-40B4-BE49-F238E27FC236}">
                <a16:creationId xmlns:a16="http://schemas.microsoft.com/office/drawing/2014/main" id="{8295732A-F21B-43D5-A8E1-779494F44A67}"/>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C446D91D-F36E-4E28-AE64-126D20144AE3}"/>
              </a:ext>
            </a:extLst>
          </p:cNvPr>
          <p:cNvSpPr>
            <a:spLocks noGrp="1"/>
          </p:cNvSpPr>
          <p:nvPr>
            <p:ph sz="quarter" idx="1"/>
          </p:nvPr>
        </p:nvSpPr>
        <p:spPr/>
        <p:txBody>
          <a:bodyPr>
            <a:normAutofit/>
          </a:bodyPr>
          <a:lstStyle/>
          <a:p>
            <a:r>
              <a:rPr lang="en-US" dirty="0"/>
              <a:t>Asset bundling and minification</a:t>
            </a:r>
          </a:p>
          <a:p>
            <a:r>
              <a:rPr lang="en-US" dirty="0" err="1"/>
              <a:t>Transpiling</a:t>
            </a:r>
            <a:endParaRPr lang="en-US" dirty="0"/>
          </a:p>
          <a:p>
            <a:r>
              <a:rPr lang="en-US" dirty="0"/>
              <a:t>Dynamic HTML Generation</a:t>
            </a:r>
          </a:p>
          <a:p>
            <a:r>
              <a:rPr lang="en-US" dirty="0"/>
              <a:t>Development webserver</a:t>
            </a:r>
          </a:p>
          <a:p>
            <a:r>
              <a:rPr lang="en-US" dirty="0"/>
              <a:t>Linting</a:t>
            </a:r>
          </a:p>
          <a:p>
            <a:r>
              <a:rPr lang="en-US" dirty="0"/>
              <a:t>Database migrations</a:t>
            </a:r>
          </a:p>
          <a:p>
            <a:r>
              <a:rPr lang="en-US" dirty="0"/>
              <a:t>File structure</a:t>
            </a:r>
          </a:p>
          <a:p>
            <a:r>
              <a:rPr lang="en-US" dirty="0"/>
              <a:t>CI</a:t>
            </a:r>
          </a:p>
        </p:txBody>
      </p:sp>
    </p:spTree>
    <p:extLst>
      <p:ext uri="{BB962C8B-B14F-4D97-AF65-F5344CB8AC3E}">
        <p14:creationId xmlns:p14="http://schemas.microsoft.com/office/powerpoint/2010/main" val="2086948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2008-3A95-4D63-B553-CDB1C903993C}"/>
              </a:ext>
            </a:extLst>
          </p:cNvPr>
          <p:cNvSpPr>
            <a:spLocks noGrp="1"/>
          </p:cNvSpPr>
          <p:nvPr>
            <p:ph type="title"/>
          </p:nvPr>
        </p:nvSpPr>
        <p:spPr/>
        <p:txBody>
          <a:bodyPr/>
          <a:lstStyle/>
          <a:p>
            <a:r>
              <a:rPr lang="en-US" dirty="0"/>
              <a:t>Common Decisions</a:t>
            </a:r>
          </a:p>
        </p:txBody>
      </p:sp>
      <p:sp>
        <p:nvSpPr>
          <p:cNvPr id="3" name="Footer Placeholder 2">
            <a:extLst>
              <a:ext uri="{FF2B5EF4-FFF2-40B4-BE49-F238E27FC236}">
                <a16:creationId xmlns:a16="http://schemas.microsoft.com/office/drawing/2014/main" id="{8295732A-F21B-43D5-A8E1-779494F44A67}"/>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C446D91D-F36E-4E28-AE64-126D20144AE3}"/>
              </a:ext>
            </a:extLst>
          </p:cNvPr>
          <p:cNvSpPr>
            <a:spLocks noGrp="1"/>
          </p:cNvSpPr>
          <p:nvPr>
            <p:ph sz="quarter" idx="1"/>
          </p:nvPr>
        </p:nvSpPr>
        <p:spPr/>
        <p:txBody>
          <a:bodyPr>
            <a:normAutofit/>
          </a:bodyPr>
          <a:lstStyle/>
          <a:p>
            <a:r>
              <a:rPr lang="en-US" dirty="0"/>
              <a:t>Automated build</a:t>
            </a:r>
          </a:p>
          <a:p>
            <a:r>
              <a:rPr lang="en-US" dirty="0"/>
              <a:t>Automated deployment</a:t>
            </a:r>
          </a:p>
          <a:p>
            <a:r>
              <a:rPr lang="en-US" dirty="0"/>
              <a:t>Authentication</a:t>
            </a:r>
          </a:p>
          <a:p>
            <a:r>
              <a:rPr lang="en-US" dirty="0"/>
              <a:t>Authorization</a:t>
            </a:r>
          </a:p>
          <a:p>
            <a:r>
              <a:rPr lang="en-US" dirty="0"/>
              <a:t>Security</a:t>
            </a:r>
          </a:p>
          <a:p>
            <a:r>
              <a:rPr lang="en-US" dirty="0"/>
              <a:t>Logging</a:t>
            </a:r>
          </a:p>
          <a:p>
            <a:r>
              <a:rPr lang="en-US" dirty="0"/>
              <a:t>Package management</a:t>
            </a:r>
          </a:p>
          <a:p>
            <a:r>
              <a:rPr lang="en-US" dirty="0"/>
              <a:t>Package security</a:t>
            </a:r>
          </a:p>
        </p:txBody>
      </p:sp>
    </p:spTree>
    <p:extLst>
      <p:ext uri="{BB962C8B-B14F-4D97-AF65-F5344CB8AC3E}">
        <p14:creationId xmlns:p14="http://schemas.microsoft.com/office/powerpoint/2010/main" val="64281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2008-3A95-4D63-B553-CDB1C903993C}"/>
              </a:ext>
            </a:extLst>
          </p:cNvPr>
          <p:cNvSpPr>
            <a:spLocks noGrp="1"/>
          </p:cNvSpPr>
          <p:nvPr>
            <p:ph type="title"/>
          </p:nvPr>
        </p:nvSpPr>
        <p:spPr/>
        <p:txBody>
          <a:bodyPr/>
          <a:lstStyle/>
          <a:p>
            <a:r>
              <a:rPr lang="en-US" dirty="0"/>
              <a:t>Common Decisions</a:t>
            </a:r>
          </a:p>
        </p:txBody>
      </p:sp>
      <p:sp>
        <p:nvSpPr>
          <p:cNvPr id="3" name="Footer Placeholder 2">
            <a:extLst>
              <a:ext uri="{FF2B5EF4-FFF2-40B4-BE49-F238E27FC236}">
                <a16:creationId xmlns:a16="http://schemas.microsoft.com/office/drawing/2014/main" id="{8295732A-F21B-43D5-A8E1-779494F44A67}"/>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C446D91D-F36E-4E28-AE64-126D20144AE3}"/>
              </a:ext>
            </a:extLst>
          </p:cNvPr>
          <p:cNvSpPr>
            <a:spLocks noGrp="1"/>
          </p:cNvSpPr>
          <p:nvPr>
            <p:ph sz="quarter" idx="1"/>
          </p:nvPr>
        </p:nvSpPr>
        <p:spPr/>
        <p:txBody>
          <a:bodyPr>
            <a:normAutofit/>
          </a:bodyPr>
          <a:lstStyle/>
          <a:p>
            <a:r>
              <a:rPr lang="en-US" dirty="0"/>
              <a:t>Error handling</a:t>
            </a:r>
          </a:p>
          <a:p>
            <a:r>
              <a:rPr lang="en-US" dirty="0"/>
              <a:t>Notifications</a:t>
            </a:r>
          </a:p>
          <a:p>
            <a:r>
              <a:rPr lang="en-US" dirty="0"/>
              <a:t>Cache busting</a:t>
            </a:r>
          </a:p>
          <a:p>
            <a:r>
              <a:rPr lang="en-US" dirty="0"/>
              <a:t>Hot module Reloading</a:t>
            </a:r>
          </a:p>
          <a:p>
            <a:r>
              <a:rPr lang="en-US" dirty="0"/>
              <a:t>IDE</a:t>
            </a:r>
          </a:p>
          <a:p>
            <a:r>
              <a:rPr lang="en-US" dirty="0"/>
              <a:t>Source Control</a:t>
            </a:r>
          </a:p>
          <a:p>
            <a:r>
              <a:rPr lang="en-US" dirty="0"/>
              <a:t>Components</a:t>
            </a:r>
          </a:p>
          <a:p>
            <a:r>
              <a:rPr lang="en-US" dirty="0"/>
              <a:t>Dependency Injection</a:t>
            </a:r>
          </a:p>
          <a:p>
            <a:endParaRPr lang="en-US" dirty="0"/>
          </a:p>
        </p:txBody>
      </p:sp>
    </p:spTree>
    <p:extLst>
      <p:ext uri="{BB962C8B-B14F-4D97-AF65-F5344CB8AC3E}">
        <p14:creationId xmlns:p14="http://schemas.microsoft.com/office/powerpoint/2010/main" val="717446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2008-3A95-4D63-B553-CDB1C903993C}"/>
              </a:ext>
            </a:extLst>
          </p:cNvPr>
          <p:cNvSpPr>
            <a:spLocks noGrp="1"/>
          </p:cNvSpPr>
          <p:nvPr>
            <p:ph type="title"/>
          </p:nvPr>
        </p:nvSpPr>
        <p:spPr/>
        <p:txBody>
          <a:bodyPr/>
          <a:lstStyle/>
          <a:p>
            <a:r>
              <a:rPr lang="en-US" dirty="0"/>
              <a:t>Common Decisions</a:t>
            </a:r>
          </a:p>
        </p:txBody>
      </p:sp>
      <p:sp>
        <p:nvSpPr>
          <p:cNvPr id="3" name="Footer Placeholder 2">
            <a:extLst>
              <a:ext uri="{FF2B5EF4-FFF2-40B4-BE49-F238E27FC236}">
                <a16:creationId xmlns:a16="http://schemas.microsoft.com/office/drawing/2014/main" id="{8295732A-F21B-43D5-A8E1-779494F44A67}"/>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C446D91D-F36E-4E28-AE64-126D20144AE3}"/>
              </a:ext>
            </a:extLst>
          </p:cNvPr>
          <p:cNvSpPr>
            <a:spLocks noGrp="1"/>
          </p:cNvSpPr>
          <p:nvPr>
            <p:ph sz="quarter" idx="1"/>
          </p:nvPr>
        </p:nvSpPr>
        <p:spPr/>
        <p:txBody>
          <a:bodyPr>
            <a:normAutofit/>
          </a:bodyPr>
          <a:lstStyle/>
          <a:p>
            <a:r>
              <a:rPr lang="en-US" dirty="0"/>
              <a:t>Routing</a:t>
            </a:r>
          </a:p>
          <a:p>
            <a:r>
              <a:rPr lang="en-US" dirty="0"/>
              <a:t>Caching</a:t>
            </a:r>
          </a:p>
          <a:p>
            <a:r>
              <a:rPr lang="en-US" dirty="0"/>
              <a:t>Versioning</a:t>
            </a:r>
          </a:p>
          <a:p>
            <a:r>
              <a:rPr lang="en-US" dirty="0"/>
              <a:t>Testing frameworks and tools</a:t>
            </a:r>
          </a:p>
          <a:p>
            <a:pPr lvl="1"/>
            <a:r>
              <a:rPr lang="en-US" dirty="0"/>
              <a:t>Server side unit tests</a:t>
            </a:r>
          </a:p>
          <a:p>
            <a:pPr lvl="1"/>
            <a:r>
              <a:rPr lang="en-US" dirty="0"/>
              <a:t>Client side unit tests</a:t>
            </a:r>
          </a:p>
          <a:p>
            <a:pPr lvl="1"/>
            <a:r>
              <a:rPr lang="en-US" dirty="0"/>
              <a:t>Integration tests</a:t>
            </a:r>
          </a:p>
          <a:p>
            <a:pPr lvl="1"/>
            <a:r>
              <a:rPr lang="en-US" dirty="0"/>
              <a:t>UI tests</a:t>
            </a:r>
          </a:p>
          <a:p>
            <a:endParaRPr lang="en-US" dirty="0"/>
          </a:p>
        </p:txBody>
      </p:sp>
    </p:spTree>
    <p:extLst>
      <p:ext uri="{BB962C8B-B14F-4D97-AF65-F5344CB8AC3E}">
        <p14:creationId xmlns:p14="http://schemas.microsoft.com/office/powerpoint/2010/main" val="1401144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D62C-D587-44C7-A6A4-03D39C9588F7}"/>
              </a:ext>
            </a:extLst>
          </p:cNvPr>
          <p:cNvSpPr>
            <a:spLocks noGrp="1"/>
          </p:cNvSpPr>
          <p:nvPr>
            <p:ph type="title"/>
          </p:nvPr>
        </p:nvSpPr>
        <p:spPr/>
        <p:txBody>
          <a:bodyPr/>
          <a:lstStyle/>
          <a:p>
            <a:r>
              <a:rPr lang="en-US" dirty="0"/>
              <a:t>Common UI</a:t>
            </a:r>
          </a:p>
        </p:txBody>
      </p:sp>
      <p:sp>
        <p:nvSpPr>
          <p:cNvPr id="3" name="Footer Placeholder 2">
            <a:extLst>
              <a:ext uri="{FF2B5EF4-FFF2-40B4-BE49-F238E27FC236}">
                <a16:creationId xmlns:a16="http://schemas.microsoft.com/office/drawing/2014/main" id="{0A96DBDA-649D-41EB-84B0-4452E3D0F14C}"/>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0EFFF7FA-763C-40BC-828B-45557D3BE8AE}"/>
              </a:ext>
            </a:extLst>
          </p:cNvPr>
          <p:cNvSpPr>
            <a:spLocks noGrp="1"/>
          </p:cNvSpPr>
          <p:nvPr>
            <p:ph sz="quarter" idx="1"/>
          </p:nvPr>
        </p:nvSpPr>
        <p:spPr/>
        <p:txBody>
          <a:bodyPr/>
          <a:lstStyle/>
          <a:p>
            <a:r>
              <a:rPr lang="en-US" dirty="0"/>
              <a:t>Login</a:t>
            </a:r>
          </a:p>
          <a:p>
            <a:r>
              <a:rPr lang="en-US" dirty="0"/>
              <a:t>Forgot password</a:t>
            </a:r>
          </a:p>
          <a:p>
            <a:r>
              <a:rPr lang="en-US" dirty="0"/>
              <a:t>Password reset</a:t>
            </a:r>
          </a:p>
          <a:p>
            <a:r>
              <a:rPr lang="en-US" dirty="0"/>
              <a:t>User edit form</a:t>
            </a:r>
          </a:p>
          <a:p>
            <a:r>
              <a:rPr lang="en-US" dirty="0"/>
              <a:t>User list</a:t>
            </a:r>
          </a:p>
          <a:p>
            <a:r>
              <a:rPr lang="en-US" dirty="0"/>
              <a:t>Tenancy list</a:t>
            </a:r>
          </a:p>
          <a:p>
            <a:r>
              <a:rPr lang="en-US" dirty="0"/>
              <a:t>Tenancy detail</a:t>
            </a:r>
          </a:p>
          <a:p>
            <a:r>
              <a:rPr lang="en-US" dirty="0" err="1"/>
              <a:t>Etc</a:t>
            </a:r>
            <a:r>
              <a:rPr lang="en-US" dirty="0"/>
              <a:t>…</a:t>
            </a:r>
          </a:p>
          <a:p>
            <a:endParaRPr lang="en-US" dirty="0"/>
          </a:p>
        </p:txBody>
      </p:sp>
    </p:spTree>
    <p:extLst>
      <p:ext uri="{BB962C8B-B14F-4D97-AF65-F5344CB8AC3E}">
        <p14:creationId xmlns:p14="http://schemas.microsoft.com/office/powerpoint/2010/main" val="2786162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B73E94D-F25C-4868-89C4-47E3173B3542}"/>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75D6746C-8D72-48F8-9DF1-BB00EF57E071}"/>
              </a:ext>
            </a:extLst>
          </p:cNvPr>
          <p:cNvSpPr>
            <a:spLocks noGrp="1"/>
          </p:cNvSpPr>
          <p:nvPr>
            <p:ph sz="quarter" idx="4294967295"/>
          </p:nvPr>
        </p:nvSpPr>
        <p:spPr>
          <a:xfrm>
            <a:off x="228600" y="914400"/>
            <a:ext cx="8686800" cy="4495800"/>
          </a:xfrm>
        </p:spPr>
        <p:txBody>
          <a:bodyPr>
            <a:normAutofit/>
          </a:bodyPr>
          <a:lstStyle/>
          <a:p>
            <a:pPr marL="0" indent="0" algn="ctr">
              <a:buNone/>
            </a:pPr>
            <a:endParaRPr lang="en-US" sz="6000" dirty="0"/>
          </a:p>
          <a:p>
            <a:pPr marL="0" indent="0" algn="ctr">
              <a:buNone/>
            </a:pPr>
            <a:r>
              <a:rPr lang="en-US" sz="6000" dirty="0"/>
              <a:t>Do you consider all of those items for each application?</a:t>
            </a:r>
          </a:p>
        </p:txBody>
      </p:sp>
    </p:spTree>
    <p:extLst>
      <p:ext uri="{BB962C8B-B14F-4D97-AF65-F5344CB8AC3E}">
        <p14:creationId xmlns:p14="http://schemas.microsoft.com/office/powerpoint/2010/main" val="2140942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B73E94D-F25C-4868-89C4-47E3173B3542}"/>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75D6746C-8D72-48F8-9DF1-BB00EF57E071}"/>
              </a:ext>
            </a:extLst>
          </p:cNvPr>
          <p:cNvSpPr>
            <a:spLocks noGrp="1"/>
          </p:cNvSpPr>
          <p:nvPr>
            <p:ph sz="quarter" idx="4294967295"/>
          </p:nvPr>
        </p:nvSpPr>
        <p:spPr>
          <a:xfrm>
            <a:off x="0" y="1600200"/>
            <a:ext cx="9144000" cy="4495800"/>
          </a:xfrm>
        </p:spPr>
        <p:txBody>
          <a:bodyPr>
            <a:normAutofit/>
          </a:bodyPr>
          <a:lstStyle/>
          <a:p>
            <a:pPr marL="0" indent="0" algn="ctr">
              <a:buNone/>
            </a:pPr>
            <a:endParaRPr lang="en-US" sz="6000" dirty="0"/>
          </a:p>
          <a:p>
            <a:pPr marL="0" indent="0" algn="ctr">
              <a:buNone/>
            </a:pPr>
            <a:r>
              <a:rPr lang="en-US" sz="8000" dirty="0"/>
              <a:t>YAGNI =&gt; ININ</a:t>
            </a:r>
          </a:p>
        </p:txBody>
      </p:sp>
    </p:spTree>
    <p:extLst>
      <p:ext uri="{BB962C8B-B14F-4D97-AF65-F5344CB8AC3E}">
        <p14:creationId xmlns:p14="http://schemas.microsoft.com/office/powerpoint/2010/main" val="1439167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73806F-59DB-495E-A2A8-128CA0608883}"/>
              </a:ext>
            </a:extLst>
          </p:cNvPr>
          <p:cNvSpPr>
            <a:spLocks noGrp="1"/>
          </p:cNvSpPr>
          <p:nvPr>
            <p:ph type="ftr" sz="quarter" idx="11"/>
          </p:nvPr>
        </p:nvSpPr>
        <p:spPr/>
        <p:txBody>
          <a:bodyPr/>
          <a:lstStyle/>
          <a:p>
            <a:r>
              <a:rPr lang="en-US"/>
              <a:t>Copyright Walling Info Systems LLC. All rights reserved</a:t>
            </a:r>
          </a:p>
        </p:txBody>
      </p:sp>
      <p:sp>
        <p:nvSpPr>
          <p:cNvPr id="3" name="Rectangle 2">
            <a:extLst>
              <a:ext uri="{FF2B5EF4-FFF2-40B4-BE49-F238E27FC236}">
                <a16:creationId xmlns:a16="http://schemas.microsoft.com/office/drawing/2014/main" id="{9B9815D9-09F5-4DFE-B901-AA4711898ACC}"/>
              </a:ext>
            </a:extLst>
          </p:cNvPr>
          <p:cNvSpPr/>
          <p:nvPr/>
        </p:nvSpPr>
        <p:spPr>
          <a:xfrm>
            <a:off x="304800" y="2362200"/>
            <a:ext cx="8534400" cy="1323439"/>
          </a:xfrm>
          <a:prstGeom prst="rect">
            <a:avLst/>
          </a:prstGeom>
        </p:spPr>
        <p:txBody>
          <a:bodyPr wrap="square">
            <a:spAutoFit/>
          </a:bodyPr>
          <a:lstStyle/>
          <a:p>
            <a:pPr algn="ctr"/>
            <a:r>
              <a:rPr lang="en-US" sz="8000" dirty="0"/>
              <a:t>Are you sold?</a:t>
            </a:r>
          </a:p>
        </p:txBody>
      </p:sp>
    </p:spTree>
    <p:extLst>
      <p:ext uri="{BB962C8B-B14F-4D97-AF65-F5344CB8AC3E}">
        <p14:creationId xmlns:p14="http://schemas.microsoft.com/office/powerpoint/2010/main" val="206352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F783B9-56B3-4D40-A0D5-E5191A32EF22}"/>
              </a:ext>
            </a:extLst>
          </p:cNvPr>
          <p:cNvSpPr>
            <a:spLocks noGrp="1"/>
          </p:cNvSpPr>
          <p:nvPr>
            <p:ph type="title"/>
          </p:nvPr>
        </p:nvSpPr>
        <p:spPr/>
        <p:txBody>
          <a:bodyPr/>
          <a:lstStyle/>
          <a:p>
            <a:r>
              <a:rPr lang="en-US" dirty="0"/>
              <a:t>Before starting</a:t>
            </a:r>
          </a:p>
        </p:txBody>
      </p:sp>
      <p:sp>
        <p:nvSpPr>
          <p:cNvPr id="2" name="Footer Placeholder 1">
            <a:extLst>
              <a:ext uri="{FF2B5EF4-FFF2-40B4-BE49-F238E27FC236}">
                <a16:creationId xmlns:a16="http://schemas.microsoft.com/office/drawing/2014/main" id="{DC967C0F-8636-4A07-8CE5-EF45A362C839}"/>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68EB26E6-340E-4CCD-8EB3-82BC76213DF8}"/>
              </a:ext>
            </a:extLst>
          </p:cNvPr>
          <p:cNvSpPr>
            <a:spLocks noGrp="1"/>
          </p:cNvSpPr>
          <p:nvPr>
            <p:ph sz="quarter" idx="1"/>
          </p:nvPr>
        </p:nvSpPr>
        <p:spPr/>
        <p:txBody>
          <a:bodyPr/>
          <a:lstStyle/>
          <a:p>
            <a:r>
              <a:rPr lang="en-US" dirty="0"/>
              <a:t>Understand your use cases</a:t>
            </a:r>
          </a:p>
          <a:p>
            <a:pPr lvl="1"/>
            <a:r>
              <a:rPr lang="en-US" dirty="0"/>
              <a:t>Type of software</a:t>
            </a:r>
          </a:p>
          <a:p>
            <a:pPr lvl="1"/>
            <a:r>
              <a:rPr lang="en-US" dirty="0"/>
              <a:t>Level of developers</a:t>
            </a:r>
          </a:p>
          <a:p>
            <a:pPr lvl="1"/>
            <a:r>
              <a:rPr lang="en-US" dirty="0"/>
              <a:t>Technological competence</a:t>
            </a:r>
          </a:p>
        </p:txBody>
      </p:sp>
    </p:spTree>
    <p:extLst>
      <p:ext uri="{BB962C8B-B14F-4D97-AF65-F5344CB8AC3E}">
        <p14:creationId xmlns:p14="http://schemas.microsoft.com/office/powerpoint/2010/main" val="360316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Footer Placeholder 2"/>
          <p:cNvSpPr>
            <a:spLocks noGrp="1"/>
          </p:cNvSpPr>
          <p:nvPr>
            <p:ph type="ftr" sz="quarter" idx="11"/>
          </p:nvPr>
        </p:nvSpPr>
        <p:spPr/>
        <p:txBody>
          <a:bodyPr/>
          <a:lstStyle/>
          <a:p>
            <a:r>
              <a:rPr lang="en-US"/>
              <a:t>Copyright Walling Info Systems LLC. All rights reserved</a:t>
            </a:r>
          </a:p>
        </p:txBody>
      </p:sp>
      <p:sp>
        <p:nvSpPr>
          <p:cNvPr id="4" name="Content Placeholder 3"/>
          <p:cNvSpPr>
            <a:spLocks noGrp="1"/>
          </p:cNvSpPr>
          <p:nvPr>
            <p:ph sz="quarter" idx="1"/>
          </p:nvPr>
        </p:nvSpPr>
        <p:spPr/>
        <p:txBody>
          <a:bodyPr/>
          <a:lstStyle/>
          <a:p>
            <a:r>
              <a:rPr lang="en-US" dirty="0"/>
              <a:t>Joe Walling</a:t>
            </a:r>
          </a:p>
          <a:p>
            <a:r>
              <a:rPr lang="en-US" dirty="0"/>
              <a:t>30+ years industry experience</a:t>
            </a:r>
          </a:p>
          <a:p>
            <a:r>
              <a:rPr lang="en-US" dirty="0"/>
              <a:t>Walling Info Systems LLC</a:t>
            </a:r>
          </a:p>
          <a:p>
            <a:r>
              <a:rPr lang="en-US" dirty="0"/>
              <a:t>Above Goal LLC</a:t>
            </a:r>
          </a:p>
          <a:p>
            <a:r>
              <a:rPr lang="en-US" dirty="0"/>
              <a:t>Greenville Spartanburg Developers Guild</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2667000"/>
            <a:ext cx="1283208" cy="417576"/>
          </a:xfrm>
          <a:prstGeom prst="rect">
            <a:avLst/>
          </a:prstGeom>
        </p:spPr>
      </p:pic>
    </p:spTree>
    <p:extLst>
      <p:ext uri="{BB962C8B-B14F-4D97-AF65-F5344CB8AC3E}">
        <p14:creationId xmlns:p14="http://schemas.microsoft.com/office/powerpoint/2010/main" val="2103588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B0FA-7E07-40D1-BF68-47DC89283CA8}"/>
              </a:ext>
            </a:extLst>
          </p:cNvPr>
          <p:cNvSpPr>
            <a:spLocks noGrp="1"/>
          </p:cNvSpPr>
          <p:nvPr>
            <p:ph type="title"/>
          </p:nvPr>
        </p:nvSpPr>
        <p:spPr/>
        <p:txBody>
          <a:bodyPr>
            <a:normAutofit/>
          </a:bodyPr>
          <a:lstStyle/>
          <a:p>
            <a:r>
              <a:rPr lang="en-US" dirty="0"/>
              <a:t>Assumptions</a:t>
            </a:r>
          </a:p>
        </p:txBody>
      </p:sp>
      <p:sp>
        <p:nvSpPr>
          <p:cNvPr id="3" name="Footer Placeholder 2">
            <a:extLst>
              <a:ext uri="{FF2B5EF4-FFF2-40B4-BE49-F238E27FC236}">
                <a16:creationId xmlns:a16="http://schemas.microsoft.com/office/drawing/2014/main" id="{1FFFF7C1-4574-448E-8541-4441915A08DC}"/>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84127CE2-63C3-4150-9E80-895392756AAC}"/>
              </a:ext>
            </a:extLst>
          </p:cNvPr>
          <p:cNvSpPr>
            <a:spLocks noGrp="1"/>
          </p:cNvSpPr>
          <p:nvPr>
            <p:ph sz="quarter" idx="1"/>
          </p:nvPr>
        </p:nvSpPr>
        <p:spPr/>
        <p:txBody>
          <a:bodyPr/>
          <a:lstStyle/>
          <a:p>
            <a:r>
              <a:rPr lang="en-US" dirty="0"/>
              <a:t>Developer is comfortable with ASP.NET app dev</a:t>
            </a:r>
          </a:p>
          <a:p>
            <a:r>
              <a:rPr lang="en-US" dirty="0"/>
              <a:t>Application is medium to high complexity</a:t>
            </a:r>
          </a:p>
          <a:p>
            <a:r>
              <a:rPr lang="en-US" dirty="0"/>
              <a:t>Scales well</a:t>
            </a:r>
          </a:p>
          <a:p>
            <a:r>
              <a:rPr lang="en-US" dirty="0"/>
              <a:t>Includes testing of front and back end</a:t>
            </a:r>
          </a:p>
          <a:p>
            <a:r>
              <a:rPr lang="en-US" dirty="0"/>
              <a:t>Dynamic, responsive UI</a:t>
            </a:r>
          </a:p>
          <a:p>
            <a:endParaRPr lang="en-US" dirty="0"/>
          </a:p>
          <a:p>
            <a:endParaRPr lang="en-US" dirty="0"/>
          </a:p>
        </p:txBody>
      </p:sp>
    </p:spTree>
    <p:extLst>
      <p:ext uri="{BB962C8B-B14F-4D97-AF65-F5344CB8AC3E}">
        <p14:creationId xmlns:p14="http://schemas.microsoft.com/office/powerpoint/2010/main" val="932136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7ADF-C243-4819-8774-37B556605893}"/>
              </a:ext>
            </a:extLst>
          </p:cNvPr>
          <p:cNvSpPr>
            <a:spLocks noGrp="1"/>
          </p:cNvSpPr>
          <p:nvPr>
            <p:ph type="title"/>
          </p:nvPr>
        </p:nvSpPr>
        <p:spPr/>
        <p:txBody>
          <a:bodyPr/>
          <a:lstStyle/>
          <a:p>
            <a:r>
              <a:rPr lang="en-US" dirty="0"/>
              <a:t>High Level Architecture</a:t>
            </a:r>
          </a:p>
        </p:txBody>
      </p:sp>
      <p:sp>
        <p:nvSpPr>
          <p:cNvPr id="3" name="Footer Placeholder 2">
            <a:extLst>
              <a:ext uri="{FF2B5EF4-FFF2-40B4-BE49-F238E27FC236}">
                <a16:creationId xmlns:a16="http://schemas.microsoft.com/office/drawing/2014/main" id="{5EA60F9C-6898-4DC3-B179-9A8EFD064272}"/>
              </a:ext>
            </a:extLst>
          </p:cNvPr>
          <p:cNvSpPr>
            <a:spLocks noGrp="1"/>
          </p:cNvSpPr>
          <p:nvPr>
            <p:ph type="ftr" sz="quarter" idx="11"/>
          </p:nvPr>
        </p:nvSpPr>
        <p:spPr/>
        <p:txBody>
          <a:bodyPr/>
          <a:lstStyle/>
          <a:p>
            <a:r>
              <a:rPr lang="en-US"/>
              <a:t>Copyright Walling Info Systems LLC. All rights reserved</a:t>
            </a:r>
          </a:p>
        </p:txBody>
      </p:sp>
      <p:pic>
        <p:nvPicPr>
          <p:cNvPr id="5" name="Content Placeholder 4">
            <a:extLst>
              <a:ext uri="{FF2B5EF4-FFF2-40B4-BE49-F238E27FC236}">
                <a16:creationId xmlns:a16="http://schemas.microsoft.com/office/drawing/2014/main" id="{C05B5932-2907-4979-8C5C-AF3220CB1253}"/>
              </a:ext>
            </a:extLst>
          </p:cNvPr>
          <p:cNvPicPr>
            <a:picLocks noGrp="1" noChangeAspect="1"/>
          </p:cNvPicPr>
          <p:nvPr>
            <p:ph sz="quarter" idx="1"/>
          </p:nvPr>
        </p:nvPicPr>
        <p:blipFill>
          <a:blip r:embed="rId3"/>
          <a:stretch>
            <a:fillRect/>
          </a:stretch>
        </p:blipFill>
        <p:spPr>
          <a:xfrm>
            <a:off x="495300" y="1905000"/>
            <a:ext cx="8153400" cy="3239642"/>
          </a:xfrm>
          <a:prstGeom prst="rect">
            <a:avLst/>
          </a:prstGeom>
        </p:spPr>
      </p:pic>
    </p:spTree>
    <p:extLst>
      <p:ext uri="{BB962C8B-B14F-4D97-AF65-F5344CB8AC3E}">
        <p14:creationId xmlns:p14="http://schemas.microsoft.com/office/powerpoint/2010/main" val="1154125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1756D99-ED45-4BBC-91A4-5481DB7BAE7F}"/>
              </a:ext>
            </a:extLst>
          </p:cNvPr>
          <p:cNvSpPr>
            <a:spLocks noGrp="1"/>
          </p:cNvSpPr>
          <p:nvPr>
            <p:ph type="body" idx="1"/>
          </p:nvPr>
        </p:nvSpPr>
        <p:spPr/>
        <p:txBody>
          <a:bodyPr/>
          <a:lstStyle/>
          <a:p>
            <a:r>
              <a:rPr lang="en-US" dirty="0"/>
              <a:t>And components</a:t>
            </a:r>
          </a:p>
        </p:txBody>
      </p:sp>
      <p:sp>
        <p:nvSpPr>
          <p:cNvPr id="5" name="Title 4">
            <a:extLst>
              <a:ext uri="{FF2B5EF4-FFF2-40B4-BE49-F238E27FC236}">
                <a16:creationId xmlns:a16="http://schemas.microsoft.com/office/drawing/2014/main" id="{921527CA-A165-4C4D-9297-989DBF206405}"/>
              </a:ext>
            </a:extLst>
          </p:cNvPr>
          <p:cNvSpPr>
            <a:spLocks noGrp="1"/>
          </p:cNvSpPr>
          <p:nvPr>
            <p:ph type="title"/>
          </p:nvPr>
        </p:nvSpPr>
        <p:spPr/>
        <p:txBody>
          <a:bodyPr>
            <a:normAutofit/>
          </a:bodyPr>
          <a:lstStyle/>
          <a:p>
            <a:r>
              <a:rPr lang="en-US" dirty="0"/>
              <a:t>Choosing JavaScript Libraries</a:t>
            </a:r>
          </a:p>
        </p:txBody>
      </p:sp>
      <p:sp>
        <p:nvSpPr>
          <p:cNvPr id="3" name="Footer Placeholder 2">
            <a:extLst>
              <a:ext uri="{FF2B5EF4-FFF2-40B4-BE49-F238E27FC236}">
                <a16:creationId xmlns:a16="http://schemas.microsoft.com/office/drawing/2014/main" id="{434CFC95-23B9-4C9C-A9F2-155C47342C99}"/>
              </a:ext>
            </a:extLst>
          </p:cNvPr>
          <p:cNvSpPr>
            <a:spLocks noGrp="1"/>
          </p:cNvSpPr>
          <p:nvPr>
            <p:ph type="ftr" sz="quarter" idx="12"/>
          </p:nvPr>
        </p:nvSpPr>
        <p:spPr/>
        <p:txBody>
          <a:bodyPr/>
          <a:lstStyle/>
          <a:p>
            <a:r>
              <a:rPr lang="en-US"/>
              <a:t>Copyright Walling Info Systems LLC. All rights reserved</a:t>
            </a:r>
          </a:p>
        </p:txBody>
      </p:sp>
    </p:spTree>
    <p:extLst>
      <p:ext uri="{BB962C8B-B14F-4D97-AF65-F5344CB8AC3E}">
        <p14:creationId xmlns:p14="http://schemas.microsoft.com/office/powerpoint/2010/main" val="3349405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9B0A-D43A-4B5F-8101-073D03B2C483}"/>
              </a:ext>
            </a:extLst>
          </p:cNvPr>
          <p:cNvSpPr>
            <a:spLocks noGrp="1"/>
          </p:cNvSpPr>
          <p:nvPr>
            <p:ph type="title"/>
          </p:nvPr>
        </p:nvSpPr>
        <p:spPr/>
        <p:txBody>
          <a:bodyPr/>
          <a:lstStyle/>
          <a:p>
            <a:r>
              <a:rPr lang="en-US" dirty="0"/>
              <a:t>Package Manager</a:t>
            </a:r>
          </a:p>
        </p:txBody>
      </p:sp>
      <p:sp>
        <p:nvSpPr>
          <p:cNvPr id="3" name="Footer Placeholder 2">
            <a:extLst>
              <a:ext uri="{FF2B5EF4-FFF2-40B4-BE49-F238E27FC236}">
                <a16:creationId xmlns:a16="http://schemas.microsoft.com/office/drawing/2014/main" id="{A7FD87A2-97A9-4C18-98D3-0940C4F45C65}"/>
              </a:ext>
            </a:extLst>
          </p:cNvPr>
          <p:cNvSpPr>
            <a:spLocks noGrp="1"/>
          </p:cNvSpPr>
          <p:nvPr>
            <p:ph type="ftr" sz="quarter" idx="11"/>
          </p:nvPr>
        </p:nvSpPr>
        <p:spPr/>
        <p:txBody>
          <a:bodyPr/>
          <a:lstStyle/>
          <a:p>
            <a:r>
              <a:rPr lang="en-US"/>
              <a:t>Copyright Walling Info Systems LLC. All rights reserved</a:t>
            </a:r>
          </a:p>
        </p:txBody>
      </p:sp>
      <p:pic>
        <p:nvPicPr>
          <p:cNvPr id="5" name="Content Placeholder 4">
            <a:extLst>
              <a:ext uri="{FF2B5EF4-FFF2-40B4-BE49-F238E27FC236}">
                <a16:creationId xmlns:a16="http://schemas.microsoft.com/office/drawing/2014/main" id="{D1411D9A-7B0C-4FB0-BB54-E102CFDAD7CB}"/>
              </a:ext>
            </a:extLst>
          </p:cNvPr>
          <p:cNvPicPr>
            <a:picLocks noGrp="1" noChangeAspect="1"/>
          </p:cNvPicPr>
          <p:nvPr>
            <p:ph sz="quarter" idx="1"/>
          </p:nvPr>
        </p:nvPicPr>
        <p:blipFill>
          <a:blip r:embed="rId2"/>
          <a:stretch>
            <a:fillRect/>
          </a:stretch>
        </p:blipFill>
        <p:spPr>
          <a:xfrm>
            <a:off x="3671045" y="3605243"/>
            <a:ext cx="2097246" cy="876717"/>
          </a:xfrm>
          <a:prstGeom prst="rect">
            <a:avLst/>
          </a:prstGeom>
        </p:spPr>
      </p:pic>
      <p:pic>
        <p:nvPicPr>
          <p:cNvPr id="6" name="Picture 5">
            <a:extLst>
              <a:ext uri="{FF2B5EF4-FFF2-40B4-BE49-F238E27FC236}">
                <a16:creationId xmlns:a16="http://schemas.microsoft.com/office/drawing/2014/main" id="{082AFF55-0733-4A71-AA46-7FE29D9D92E9}"/>
              </a:ext>
            </a:extLst>
          </p:cNvPr>
          <p:cNvPicPr>
            <a:picLocks noChangeAspect="1"/>
          </p:cNvPicPr>
          <p:nvPr/>
        </p:nvPicPr>
        <p:blipFill>
          <a:blip r:embed="rId3"/>
          <a:stretch>
            <a:fillRect/>
          </a:stretch>
        </p:blipFill>
        <p:spPr>
          <a:xfrm>
            <a:off x="3651253" y="2499731"/>
            <a:ext cx="1950248" cy="876718"/>
          </a:xfrm>
          <a:prstGeom prst="rect">
            <a:avLst/>
          </a:prstGeom>
        </p:spPr>
      </p:pic>
      <p:pic>
        <p:nvPicPr>
          <p:cNvPr id="7" name="Picture 6">
            <a:extLst>
              <a:ext uri="{FF2B5EF4-FFF2-40B4-BE49-F238E27FC236}">
                <a16:creationId xmlns:a16="http://schemas.microsoft.com/office/drawing/2014/main" id="{500FD365-7F28-4D9E-9860-8C9DAC99AAAC}"/>
              </a:ext>
            </a:extLst>
          </p:cNvPr>
          <p:cNvPicPr>
            <a:picLocks noChangeAspect="1"/>
          </p:cNvPicPr>
          <p:nvPr/>
        </p:nvPicPr>
        <p:blipFill>
          <a:blip r:embed="rId4"/>
          <a:stretch>
            <a:fillRect/>
          </a:stretch>
        </p:blipFill>
        <p:spPr>
          <a:xfrm>
            <a:off x="1191214" y="2538327"/>
            <a:ext cx="1926349" cy="1676243"/>
          </a:xfrm>
          <a:prstGeom prst="rect">
            <a:avLst/>
          </a:prstGeom>
        </p:spPr>
      </p:pic>
      <p:pic>
        <p:nvPicPr>
          <p:cNvPr id="8" name="Picture 7">
            <a:extLst>
              <a:ext uri="{FF2B5EF4-FFF2-40B4-BE49-F238E27FC236}">
                <a16:creationId xmlns:a16="http://schemas.microsoft.com/office/drawing/2014/main" id="{034D5120-FD6A-45EA-95B3-36340C1119E5}"/>
              </a:ext>
            </a:extLst>
          </p:cNvPr>
          <p:cNvPicPr>
            <a:picLocks noChangeAspect="1"/>
          </p:cNvPicPr>
          <p:nvPr/>
        </p:nvPicPr>
        <p:blipFill>
          <a:blip r:embed="rId5"/>
          <a:stretch>
            <a:fillRect/>
          </a:stretch>
        </p:blipFill>
        <p:spPr>
          <a:xfrm>
            <a:off x="5995977" y="2985446"/>
            <a:ext cx="2466667" cy="685714"/>
          </a:xfrm>
          <a:prstGeom prst="rect">
            <a:avLst/>
          </a:prstGeom>
        </p:spPr>
      </p:pic>
    </p:spTree>
    <p:extLst>
      <p:ext uri="{BB962C8B-B14F-4D97-AF65-F5344CB8AC3E}">
        <p14:creationId xmlns:p14="http://schemas.microsoft.com/office/powerpoint/2010/main" val="2450577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DA09-E9DA-4909-B94C-8754CD19390B}"/>
              </a:ext>
            </a:extLst>
          </p:cNvPr>
          <p:cNvSpPr>
            <a:spLocks noGrp="1"/>
          </p:cNvSpPr>
          <p:nvPr>
            <p:ph type="title"/>
          </p:nvPr>
        </p:nvSpPr>
        <p:spPr/>
        <p:txBody>
          <a:bodyPr/>
          <a:lstStyle/>
          <a:p>
            <a:r>
              <a:rPr lang="en-US" dirty="0"/>
              <a:t>Why Yarn</a:t>
            </a:r>
          </a:p>
        </p:txBody>
      </p:sp>
      <p:sp>
        <p:nvSpPr>
          <p:cNvPr id="3" name="Footer Placeholder 2">
            <a:extLst>
              <a:ext uri="{FF2B5EF4-FFF2-40B4-BE49-F238E27FC236}">
                <a16:creationId xmlns:a16="http://schemas.microsoft.com/office/drawing/2014/main" id="{2CE97A10-96AB-4CFE-8EA5-64F6D20A3488}"/>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7C2BD4E0-041B-4A0F-8E18-3138D306AACC}"/>
              </a:ext>
            </a:extLst>
          </p:cNvPr>
          <p:cNvSpPr>
            <a:spLocks noGrp="1"/>
          </p:cNvSpPr>
          <p:nvPr>
            <p:ph sz="quarter" idx="1"/>
          </p:nvPr>
        </p:nvSpPr>
        <p:spPr/>
        <p:txBody>
          <a:bodyPr/>
          <a:lstStyle/>
          <a:p>
            <a:r>
              <a:rPr lang="en-US" dirty="0">
                <a:hlinkClick r:id="rId3"/>
              </a:rPr>
              <a:t>Fast</a:t>
            </a:r>
            <a:endParaRPr lang="en-US" dirty="0"/>
          </a:p>
          <a:p>
            <a:r>
              <a:rPr lang="en-US" dirty="0"/>
              <a:t>Deterministic</a:t>
            </a:r>
          </a:p>
          <a:p>
            <a:r>
              <a:rPr lang="en-US" dirty="0"/>
              <a:t>Resilient</a:t>
            </a:r>
          </a:p>
          <a:p>
            <a:r>
              <a:rPr lang="en-US" dirty="0"/>
              <a:t>Backed by FB and Google</a:t>
            </a:r>
          </a:p>
          <a:p>
            <a:r>
              <a:rPr lang="en-US" dirty="0"/>
              <a:t>Uses NPM repository</a:t>
            </a:r>
          </a:p>
          <a:p>
            <a:endParaRPr lang="en-US" dirty="0"/>
          </a:p>
        </p:txBody>
      </p:sp>
    </p:spTree>
    <p:extLst>
      <p:ext uri="{BB962C8B-B14F-4D97-AF65-F5344CB8AC3E}">
        <p14:creationId xmlns:p14="http://schemas.microsoft.com/office/powerpoint/2010/main" val="2852410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8C79-1BA2-4FAF-9DEC-B2DD86BCF47B}"/>
              </a:ext>
            </a:extLst>
          </p:cNvPr>
          <p:cNvSpPr>
            <a:spLocks noGrp="1"/>
          </p:cNvSpPr>
          <p:nvPr>
            <p:ph type="title"/>
          </p:nvPr>
        </p:nvSpPr>
        <p:spPr/>
        <p:txBody>
          <a:bodyPr/>
          <a:lstStyle/>
          <a:p>
            <a:r>
              <a:rPr lang="en-US" dirty="0"/>
              <a:t>Why React.js</a:t>
            </a:r>
          </a:p>
        </p:txBody>
      </p:sp>
      <p:sp>
        <p:nvSpPr>
          <p:cNvPr id="3" name="Footer Placeholder 2">
            <a:extLst>
              <a:ext uri="{FF2B5EF4-FFF2-40B4-BE49-F238E27FC236}">
                <a16:creationId xmlns:a16="http://schemas.microsoft.com/office/drawing/2014/main" id="{75BD6096-119E-4652-8F85-DDA8D52F66B1}"/>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FA233756-1EEF-4131-A7CA-63021EE6B692}"/>
              </a:ext>
            </a:extLst>
          </p:cNvPr>
          <p:cNvSpPr>
            <a:spLocks noGrp="1"/>
          </p:cNvSpPr>
          <p:nvPr>
            <p:ph sz="quarter" idx="1"/>
          </p:nvPr>
        </p:nvSpPr>
        <p:spPr/>
        <p:txBody>
          <a:bodyPr>
            <a:normAutofit lnSpcReduction="10000"/>
          </a:bodyPr>
          <a:lstStyle/>
          <a:p>
            <a:r>
              <a:rPr lang="en-US" dirty="0"/>
              <a:t>Flexibility</a:t>
            </a:r>
          </a:p>
          <a:p>
            <a:r>
              <a:rPr lang="en-US" dirty="0"/>
              <a:t>Performance</a:t>
            </a:r>
          </a:p>
          <a:p>
            <a:r>
              <a:rPr lang="en-US" dirty="0"/>
              <a:t>Components</a:t>
            </a:r>
          </a:p>
          <a:p>
            <a:r>
              <a:rPr lang="en-US" dirty="0"/>
              <a:t>Developer experience</a:t>
            </a:r>
          </a:p>
          <a:p>
            <a:r>
              <a:rPr lang="en-US" dirty="0"/>
              <a:t>Corporate investment</a:t>
            </a:r>
          </a:p>
          <a:p>
            <a:r>
              <a:rPr lang="en-US" dirty="0"/>
              <a:t>Testability</a:t>
            </a:r>
          </a:p>
          <a:p>
            <a:r>
              <a:rPr lang="en-US" dirty="0"/>
              <a:t>Community support</a:t>
            </a:r>
          </a:p>
          <a:p>
            <a:r>
              <a:rPr lang="en-US" dirty="0"/>
              <a:t>High developer demand compared to supply</a:t>
            </a:r>
          </a:p>
          <a:p>
            <a:r>
              <a:rPr lang="en-US" dirty="0"/>
              <a:t>React Native</a:t>
            </a:r>
          </a:p>
        </p:txBody>
      </p:sp>
    </p:spTree>
    <p:extLst>
      <p:ext uri="{BB962C8B-B14F-4D97-AF65-F5344CB8AC3E}">
        <p14:creationId xmlns:p14="http://schemas.microsoft.com/office/powerpoint/2010/main" val="2272993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3A27-2968-41B6-85BF-74155EB5EEDE}"/>
              </a:ext>
            </a:extLst>
          </p:cNvPr>
          <p:cNvSpPr>
            <a:spLocks noGrp="1"/>
          </p:cNvSpPr>
          <p:nvPr>
            <p:ph type="title"/>
          </p:nvPr>
        </p:nvSpPr>
        <p:spPr/>
        <p:txBody>
          <a:bodyPr/>
          <a:lstStyle/>
          <a:p>
            <a:r>
              <a:rPr lang="en-US" dirty="0"/>
              <a:t>Package Security Checker</a:t>
            </a:r>
          </a:p>
        </p:txBody>
      </p:sp>
      <p:sp>
        <p:nvSpPr>
          <p:cNvPr id="3" name="Footer Placeholder 2">
            <a:extLst>
              <a:ext uri="{FF2B5EF4-FFF2-40B4-BE49-F238E27FC236}">
                <a16:creationId xmlns:a16="http://schemas.microsoft.com/office/drawing/2014/main" id="{A1EEB456-9991-4C79-82F2-3CA1243BB614}"/>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2A2B3629-B13A-4A80-9B5D-DDF090FD9001}"/>
              </a:ext>
            </a:extLst>
          </p:cNvPr>
          <p:cNvSpPr>
            <a:spLocks noGrp="1"/>
          </p:cNvSpPr>
          <p:nvPr>
            <p:ph sz="quarter" idx="1"/>
          </p:nvPr>
        </p:nvSpPr>
        <p:spPr/>
        <p:txBody>
          <a:bodyPr/>
          <a:lstStyle/>
          <a:p>
            <a:r>
              <a:rPr lang="en-US" dirty="0"/>
              <a:t>Node Security Platform</a:t>
            </a:r>
          </a:p>
          <a:p>
            <a:r>
              <a:rPr lang="en-US" dirty="0"/>
              <a:t>Retire.js</a:t>
            </a:r>
          </a:p>
          <a:p>
            <a:r>
              <a:rPr lang="en-US" dirty="0" err="1"/>
              <a:t>Snyk</a:t>
            </a:r>
            <a:endParaRPr lang="en-US" dirty="0"/>
          </a:p>
          <a:p>
            <a:r>
              <a:rPr lang="en-US" dirty="0"/>
              <a:t>Various paid options</a:t>
            </a:r>
          </a:p>
          <a:p>
            <a:endParaRPr lang="en-US" dirty="0"/>
          </a:p>
          <a:p>
            <a:endParaRPr lang="en-US" dirty="0"/>
          </a:p>
        </p:txBody>
      </p:sp>
    </p:spTree>
    <p:extLst>
      <p:ext uri="{BB962C8B-B14F-4D97-AF65-F5344CB8AC3E}">
        <p14:creationId xmlns:p14="http://schemas.microsoft.com/office/powerpoint/2010/main" val="2244089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A337-56AD-4E66-A3EA-594FC184D515}"/>
              </a:ext>
            </a:extLst>
          </p:cNvPr>
          <p:cNvSpPr>
            <a:spLocks noGrp="1"/>
          </p:cNvSpPr>
          <p:nvPr>
            <p:ph type="title"/>
          </p:nvPr>
        </p:nvSpPr>
        <p:spPr/>
        <p:txBody>
          <a:bodyPr/>
          <a:lstStyle/>
          <a:p>
            <a:r>
              <a:rPr lang="en-US" dirty="0"/>
              <a:t>Module Formats</a:t>
            </a:r>
          </a:p>
        </p:txBody>
      </p:sp>
      <p:sp>
        <p:nvSpPr>
          <p:cNvPr id="3" name="Footer Placeholder 2">
            <a:extLst>
              <a:ext uri="{FF2B5EF4-FFF2-40B4-BE49-F238E27FC236}">
                <a16:creationId xmlns:a16="http://schemas.microsoft.com/office/drawing/2014/main" id="{C39AF972-CFF0-4575-9D51-7DE296A7593F}"/>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B1BAFF76-8AE1-4143-AE45-645B9C127B1C}"/>
              </a:ext>
            </a:extLst>
          </p:cNvPr>
          <p:cNvSpPr>
            <a:spLocks noGrp="1"/>
          </p:cNvSpPr>
          <p:nvPr>
            <p:ph sz="quarter" idx="1"/>
          </p:nvPr>
        </p:nvSpPr>
        <p:spPr/>
        <p:txBody>
          <a:bodyPr/>
          <a:lstStyle/>
          <a:p>
            <a:r>
              <a:rPr lang="en-US" dirty="0"/>
              <a:t>IIFE</a:t>
            </a:r>
          </a:p>
          <a:p>
            <a:r>
              <a:rPr lang="en-US" dirty="0"/>
              <a:t>Asynchronous Module Definition (AMD)</a:t>
            </a:r>
          </a:p>
          <a:p>
            <a:r>
              <a:rPr lang="en-US" dirty="0" err="1"/>
              <a:t>CommonJS</a:t>
            </a:r>
            <a:r>
              <a:rPr lang="en-US" dirty="0"/>
              <a:t> (CJS)</a:t>
            </a:r>
          </a:p>
          <a:p>
            <a:r>
              <a:rPr lang="en-US" dirty="0"/>
              <a:t>Universal Module Definition (UMD)</a:t>
            </a:r>
          </a:p>
          <a:p>
            <a:r>
              <a:rPr lang="en-US" dirty="0"/>
              <a:t>ES6 Modules</a:t>
            </a:r>
          </a:p>
        </p:txBody>
      </p:sp>
    </p:spTree>
    <p:extLst>
      <p:ext uri="{BB962C8B-B14F-4D97-AF65-F5344CB8AC3E}">
        <p14:creationId xmlns:p14="http://schemas.microsoft.com/office/powerpoint/2010/main" val="3308248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1895-1173-4C08-8EAC-25584C7F9E9D}"/>
              </a:ext>
            </a:extLst>
          </p:cNvPr>
          <p:cNvSpPr>
            <a:spLocks noGrp="1"/>
          </p:cNvSpPr>
          <p:nvPr>
            <p:ph type="title"/>
          </p:nvPr>
        </p:nvSpPr>
        <p:spPr/>
        <p:txBody>
          <a:bodyPr>
            <a:normAutofit/>
          </a:bodyPr>
          <a:lstStyle/>
          <a:p>
            <a:r>
              <a:rPr lang="en-US" dirty="0"/>
              <a:t>Why ES6 Modules?</a:t>
            </a:r>
          </a:p>
        </p:txBody>
      </p:sp>
      <p:sp>
        <p:nvSpPr>
          <p:cNvPr id="3" name="Footer Placeholder 2">
            <a:extLst>
              <a:ext uri="{FF2B5EF4-FFF2-40B4-BE49-F238E27FC236}">
                <a16:creationId xmlns:a16="http://schemas.microsoft.com/office/drawing/2014/main" id="{4232676C-2063-471C-ACD5-ED51834B1DDC}"/>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2959FFA0-5EFC-4043-BD51-FE10A03E773E}"/>
              </a:ext>
            </a:extLst>
          </p:cNvPr>
          <p:cNvSpPr>
            <a:spLocks noGrp="1"/>
          </p:cNvSpPr>
          <p:nvPr>
            <p:ph sz="quarter" idx="1"/>
          </p:nvPr>
        </p:nvSpPr>
        <p:spPr/>
        <p:txBody>
          <a:bodyPr/>
          <a:lstStyle/>
          <a:p>
            <a:r>
              <a:rPr lang="en-US" dirty="0"/>
              <a:t>Standardized</a:t>
            </a:r>
          </a:p>
          <a:p>
            <a:r>
              <a:rPr lang="en-US" dirty="0"/>
              <a:t>Statically analyzable</a:t>
            </a:r>
          </a:p>
          <a:p>
            <a:pPr lvl="1"/>
            <a:r>
              <a:rPr lang="en-US" dirty="0"/>
              <a:t>Improved autocomplete</a:t>
            </a:r>
          </a:p>
          <a:p>
            <a:pPr lvl="1"/>
            <a:r>
              <a:rPr lang="en-US" dirty="0"/>
              <a:t>Fails fast</a:t>
            </a:r>
          </a:p>
          <a:p>
            <a:pPr lvl="1"/>
            <a:r>
              <a:rPr lang="en-US" dirty="0"/>
              <a:t>Tree shaking</a:t>
            </a:r>
          </a:p>
          <a:p>
            <a:r>
              <a:rPr lang="en-US" dirty="0"/>
              <a:t>Easy to read</a:t>
            </a:r>
          </a:p>
        </p:txBody>
      </p:sp>
    </p:spTree>
    <p:extLst>
      <p:ext uri="{BB962C8B-B14F-4D97-AF65-F5344CB8AC3E}">
        <p14:creationId xmlns:p14="http://schemas.microsoft.com/office/powerpoint/2010/main" val="1498743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1FAD-4FF8-4F0F-9B41-81F6FDC83ED7}"/>
              </a:ext>
            </a:extLst>
          </p:cNvPr>
          <p:cNvSpPr>
            <a:spLocks noGrp="1"/>
          </p:cNvSpPr>
          <p:nvPr>
            <p:ph type="title"/>
          </p:nvPr>
        </p:nvSpPr>
        <p:spPr/>
        <p:txBody>
          <a:bodyPr/>
          <a:lstStyle/>
          <a:p>
            <a:r>
              <a:rPr lang="en-US" dirty="0"/>
              <a:t>Module Bundling</a:t>
            </a:r>
          </a:p>
        </p:txBody>
      </p:sp>
      <p:sp>
        <p:nvSpPr>
          <p:cNvPr id="3" name="Footer Placeholder 2">
            <a:extLst>
              <a:ext uri="{FF2B5EF4-FFF2-40B4-BE49-F238E27FC236}">
                <a16:creationId xmlns:a16="http://schemas.microsoft.com/office/drawing/2014/main" id="{8D4475F1-97EB-41D5-A874-CC23F8F19251}"/>
              </a:ext>
            </a:extLst>
          </p:cNvPr>
          <p:cNvSpPr>
            <a:spLocks noGrp="1"/>
          </p:cNvSpPr>
          <p:nvPr>
            <p:ph type="ftr" sz="quarter" idx="11"/>
          </p:nvPr>
        </p:nvSpPr>
        <p:spPr/>
        <p:txBody>
          <a:bodyPr/>
          <a:lstStyle/>
          <a:p>
            <a:r>
              <a:rPr lang="en-US"/>
              <a:t>Copyright Walling Info Systems LLC. All rights reserved</a:t>
            </a:r>
          </a:p>
        </p:txBody>
      </p:sp>
      <p:pic>
        <p:nvPicPr>
          <p:cNvPr id="5" name="Content Placeholder 4">
            <a:extLst>
              <a:ext uri="{FF2B5EF4-FFF2-40B4-BE49-F238E27FC236}">
                <a16:creationId xmlns:a16="http://schemas.microsoft.com/office/drawing/2014/main" id="{6B85AD79-D76F-4477-AEFC-25DA68B434CA}"/>
              </a:ext>
            </a:extLst>
          </p:cNvPr>
          <p:cNvPicPr>
            <a:picLocks noGrp="1" noChangeAspect="1"/>
          </p:cNvPicPr>
          <p:nvPr>
            <p:ph sz="quarter" idx="1"/>
          </p:nvPr>
        </p:nvPicPr>
        <p:blipFill>
          <a:blip r:embed="rId2"/>
          <a:stretch>
            <a:fillRect/>
          </a:stretch>
        </p:blipFill>
        <p:spPr>
          <a:xfrm>
            <a:off x="457200" y="1778365"/>
            <a:ext cx="2133600" cy="1065196"/>
          </a:xfrm>
          <a:prstGeom prst="rect">
            <a:avLst/>
          </a:prstGeom>
        </p:spPr>
      </p:pic>
      <p:pic>
        <p:nvPicPr>
          <p:cNvPr id="6" name="Picture 5">
            <a:extLst>
              <a:ext uri="{FF2B5EF4-FFF2-40B4-BE49-F238E27FC236}">
                <a16:creationId xmlns:a16="http://schemas.microsoft.com/office/drawing/2014/main" id="{D23AC5DC-C5EF-4741-B002-258FF7F1754F}"/>
              </a:ext>
            </a:extLst>
          </p:cNvPr>
          <p:cNvPicPr>
            <a:picLocks noChangeAspect="1"/>
          </p:cNvPicPr>
          <p:nvPr/>
        </p:nvPicPr>
        <p:blipFill>
          <a:blip r:embed="rId3"/>
          <a:stretch>
            <a:fillRect/>
          </a:stretch>
        </p:blipFill>
        <p:spPr>
          <a:xfrm>
            <a:off x="4419600" y="1905000"/>
            <a:ext cx="2315227" cy="754399"/>
          </a:xfrm>
          <a:prstGeom prst="rect">
            <a:avLst/>
          </a:prstGeom>
        </p:spPr>
      </p:pic>
      <p:pic>
        <p:nvPicPr>
          <p:cNvPr id="7" name="Picture 6">
            <a:extLst>
              <a:ext uri="{FF2B5EF4-FFF2-40B4-BE49-F238E27FC236}">
                <a16:creationId xmlns:a16="http://schemas.microsoft.com/office/drawing/2014/main" id="{21DA17A4-A2A5-4F94-97A6-CC4838124B18}"/>
              </a:ext>
            </a:extLst>
          </p:cNvPr>
          <p:cNvPicPr>
            <a:picLocks noChangeAspect="1"/>
          </p:cNvPicPr>
          <p:nvPr/>
        </p:nvPicPr>
        <p:blipFill>
          <a:blip r:embed="rId4"/>
          <a:stretch>
            <a:fillRect/>
          </a:stretch>
        </p:blipFill>
        <p:spPr>
          <a:xfrm>
            <a:off x="585969" y="3358322"/>
            <a:ext cx="2735817" cy="952583"/>
          </a:xfrm>
          <a:prstGeom prst="rect">
            <a:avLst/>
          </a:prstGeom>
        </p:spPr>
      </p:pic>
      <p:pic>
        <p:nvPicPr>
          <p:cNvPr id="8" name="Picture 7">
            <a:extLst>
              <a:ext uri="{FF2B5EF4-FFF2-40B4-BE49-F238E27FC236}">
                <a16:creationId xmlns:a16="http://schemas.microsoft.com/office/drawing/2014/main" id="{824B1350-BC99-4B8D-BA24-C8CD4DAF8096}"/>
              </a:ext>
            </a:extLst>
          </p:cNvPr>
          <p:cNvPicPr>
            <a:picLocks noChangeAspect="1"/>
          </p:cNvPicPr>
          <p:nvPr/>
        </p:nvPicPr>
        <p:blipFill>
          <a:blip r:embed="rId5"/>
          <a:stretch>
            <a:fillRect/>
          </a:stretch>
        </p:blipFill>
        <p:spPr>
          <a:xfrm>
            <a:off x="4038600" y="3326273"/>
            <a:ext cx="2914843" cy="951684"/>
          </a:xfrm>
          <a:prstGeom prst="rect">
            <a:avLst/>
          </a:prstGeom>
        </p:spPr>
      </p:pic>
    </p:spTree>
    <p:extLst>
      <p:ext uri="{BB962C8B-B14F-4D97-AF65-F5344CB8AC3E}">
        <p14:creationId xmlns:p14="http://schemas.microsoft.com/office/powerpoint/2010/main" val="308509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Why build a starter kit</a:t>
            </a:r>
          </a:p>
          <a:p>
            <a:r>
              <a:rPr lang="en-US" dirty="0"/>
              <a:t>What goes into a starter kit</a:t>
            </a:r>
          </a:p>
          <a:p>
            <a:r>
              <a:rPr lang="en-US" dirty="0"/>
              <a:t>Architecting a modern web app</a:t>
            </a:r>
          </a:p>
          <a:p>
            <a:r>
              <a:rPr lang="en-US" dirty="0"/>
              <a:t>Front-end frameworks and tooling</a:t>
            </a:r>
          </a:p>
          <a:p>
            <a:r>
              <a:rPr lang="en-US" dirty="0"/>
              <a:t>Build and startup automation</a:t>
            </a:r>
          </a:p>
        </p:txBody>
      </p:sp>
      <p:sp>
        <p:nvSpPr>
          <p:cNvPr id="4" name="Footer Placeholder 3"/>
          <p:cNvSpPr>
            <a:spLocks noGrp="1"/>
          </p:cNvSpPr>
          <p:nvPr>
            <p:ph type="ftr" sz="quarter" idx="11"/>
          </p:nvPr>
        </p:nvSpPr>
        <p:spPr/>
        <p:txBody>
          <a:bodyPr/>
          <a:lstStyle/>
          <a:p>
            <a:r>
              <a:rPr lang="en-US"/>
              <a:t>Copyright Walling Info Systems LLC. All rights reserved</a:t>
            </a:r>
          </a:p>
        </p:txBody>
      </p:sp>
    </p:spTree>
    <p:extLst>
      <p:ext uri="{BB962C8B-B14F-4D97-AF65-F5344CB8AC3E}">
        <p14:creationId xmlns:p14="http://schemas.microsoft.com/office/powerpoint/2010/main" val="902017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75C7-B0B1-4930-A944-F32E6E7C97A4}"/>
              </a:ext>
            </a:extLst>
          </p:cNvPr>
          <p:cNvSpPr>
            <a:spLocks noGrp="1"/>
          </p:cNvSpPr>
          <p:nvPr>
            <p:ph type="title"/>
          </p:nvPr>
        </p:nvSpPr>
        <p:spPr/>
        <p:txBody>
          <a:bodyPr/>
          <a:lstStyle/>
          <a:p>
            <a:r>
              <a:rPr lang="en-US" dirty="0"/>
              <a:t>Why use Webpack</a:t>
            </a:r>
          </a:p>
        </p:txBody>
      </p:sp>
      <p:sp>
        <p:nvSpPr>
          <p:cNvPr id="3" name="Footer Placeholder 2">
            <a:extLst>
              <a:ext uri="{FF2B5EF4-FFF2-40B4-BE49-F238E27FC236}">
                <a16:creationId xmlns:a16="http://schemas.microsoft.com/office/drawing/2014/main" id="{1B7ABA07-602F-4727-8333-6EBB3022F95D}"/>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2B94E65D-43FB-4F87-AAE1-C846DF3C28A6}"/>
              </a:ext>
            </a:extLst>
          </p:cNvPr>
          <p:cNvSpPr>
            <a:spLocks noGrp="1"/>
          </p:cNvSpPr>
          <p:nvPr>
            <p:ph sz="quarter" idx="1"/>
          </p:nvPr>
        </p:nvSpPr>
        <p:spPr/>
        <p:txBody>
          <a:bodyPr/>
          <a:lstStyle/>
          <a:p>
            <a:r>
              <a:rPr lang="en-US" dirty="0"/>
              <a:t>Bundles more than JS</a:t>
            </a:r>
          </a:p>
          <a:p>
            <a:r>
              <a:rPr lang="en-US" dirty="0"/>
              <a:t>Import CSS, images, </a:t>
            </a:r>
            <a:r>
              <a:rPr lang="en-US" dirty="0" err="1"/>
              <a:t>etc</a:t>
            </a:r>
            <a:r>
              <a:rPr lang="en-US" dirty="0"/>
              <a:t>…</a:t>
            </a:r>
          </a:p>
          <a:p>
            <a:r>
              <a:rPr lang="en-US" dirty="0"/>
              <a:t>Built in hot module reloading dev server</a:t>
            </a:r>
          </a:p>
          <a:p>
            <a:r>
              <a:rPr lang="en-US" dirty="0"/>
              <a:t>Supports tree shaking (V2+)</a:t>
            </a:r>
          </a:p>
          <a:p>
            <a:r>
              <a:rPr lang="en-US" dirty="0"/>
              <a:t>Bundle splitting</a:t>
            </a:r>
          </a:p>
          <a:p>
            <a:endParaRPr lang="en-US" dirty="0"/>
          </a:p>
        </p:txBody>
      </p:sp>
    </p:spTree>
    <p:extLst>
      <p:ext uri="{BB962C8B-B14F-4D97-AF65-F5344CB8AC3E}">
        <p14:creationId xmlns:p14="http://schemas.microsoft.com/office/powerpoint/2010/main" val="981351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0C71-0181-43A9-B676-F5C559352525}"/>
              </a:ext>
            </a:extLst>
          </p:cNvPr>
          <p:cNvSpPr>
            <a:spLocks noGrp="1"/>
          </p:cNvSpPr>
          <p:nvPr>
            <p:ph type="title"/>
          </p:nvPr>
        </p:nvSpPr>
        <p:spPr/>
        <p:txBody>
          <a:bodyPr/>
          <a:lstStyle/>
          <a:p>
            <a:r>
              <a:rPr lang="en-US" dirty="0"/>
              <a:t>Development Webserver</a:t>
            </a:r>
          </a:p>
        </p:txBody>
      </p:sp>
      <p:sp>
        <p:nvSpPr>
          <p:cNvPr id="3" name="Footer Placeholder 2">
            <a:extLst>
              <a:ext uri="{FF2B5EF4-FFF2-40B4-BE49-F238E27FC236}">
                <a16:creationId xmlns:a16="http://schemas.microsoft.com/office/drawing/2014/main" id="{B62FEFC8-F7F9-4741-BD2E-7BCA52E25EA2}"/>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2D70F134-7D76-4A16-B0F2-0AF14877ACB7}"/>
              </a:ext>
            </a:extLst>
          </p:cNvPr>
          <p:cNvSpPr>
            <a:spLocks noGrp="1"/>
          </p:cNvSpPr>
          <p:nvPr>
            <p:ph sz="quarter" idx="1"/>
          </p:nvPr>
        </p:nvSpPr>
        <p:spPr/>
        <p:txBody>
          <a:bodyPr/>
          <a:lstStyle/>
          <a:p>
            <a:r>
              <a:rPr lang="en-US" dirty="0"/>
              <a:t>http-server</a:t>
            </a:r>
          </a:p>
          <a:p>
            <a:r>
              <a:rPr lang="en-US" dirty="0"/>
              <a:t>Express</a:t>
            </a:r>
          </a:p>
          <a:p>
            <a:r>
              <a:rPr lang="en-US" dirty="0" err="1"/>
              <a:t>BrowserSync</a:t>
            </a:r>
            <a:endParaRPr lang="en-US" dirty="0"/>
          </a:p>
          <a:p>
            <a:r>
              <a:rPr lang="en-US" dirty="0"/>
              <a:t>Webpack</a:t>
            </a:r>
          </a:p>
        </p:txBody>
      </p:sp>
    </p:spTree>
    <p:extLst>
      <p:ext uri="{BB962C8B-B14F-4D97-AF65-F5344CB8AC3E}">
        <p14:creationId xmlns:p14="http://schemas.microsoft.com/office/powerpoint/2010/main" val="3691409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2955-B1E1-455C-A2B7-228124D93208}"/>
              </a:ext>
            </a:extLst>
          </p:cNvPr>
          <p:cNvSpPr>
            <a:spLocks noGrp="1"/>
          </p:cNvSpPr>
          <p:nvPr>
            <p:ph type="title"/>
          </p:nvPr>
        </p:nvSpPr>
        <p:spPr/>
        <p:txBody>
          <a:bodyPr/>
          <a:lstStyle/>
          <a:p>
            <a:r>
              <a:rPr lang="en-US" dirty="0" err="1"/>
              <a:t>Transpiler</a:t>
            </a:r>
            <a:endParaRPr lang="en-US" dirty="0"/>
          </a:p>
        </p:txBody>
      </p:sp>
      <p:sp>
        <p:nvSpPr>
          <p:cNvPr id="3" name="Footer Placeholder 2">
            <a:extLst>
              <a:ext uri="{FF2B5EF4-FFF2-40B4-BE49-F238E27FC236}">
                <a16:creationId xmlns:a16="http://schemas.microsoft.com/office/drawing/2014/main" id="{EDD615DE-B24F-4259-8CA2-25BA8729E818}"/>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34A7DC00-692E-4746-8F11-BD97EDB01A64}"/>
              </a:ext>
            </a:extLst>
          </p:cNvPr>
          <p:cNvSpPr>
            <a:spLocks noGrp="1"/>
          </p:cNvSpPr>
          <p:nvPr>
            <p:ph sz="quarter" idx="1"/>
          </p:nvPr>
        </p:nvSpPr>
        <p:spPr/>
        <p:txBody>
          <a:bodyPr/>
          <a:lstStyle/>
          <a:p>
            <a:r>
              <a:rPr lang="en-US" dirty="0"/>
              <a:t>What it is?</a:t>
            </a:r>
          </a:p>
          <a:p>
            <a:r>
              <a:rPr lang="en-US" dirty="0"/>
              <a:t>Why needed?</a:t>
            </a:r>
          </a:p>
          <a:p>
            <a:r>
              <a:rPr lang="en-US" dirty="0"/>
              <a:t>Options</a:t>
            </a:r>
          </a:p>
          <a:p>
            <a:r>
              <a:rPr lang="en-US" dirty="0"/>
              <a:t>When run</a:t>
            </a:r>
          </a:p>
        </p:txBody>
      </p:sp>
    </p:spTree>
    <p:extLst>
      <p:ext uri="{BB962C8B-B14F-4D97-AF65-F5344CB8AC3E}">
        <p14:creationId xmlns:p14="http://schemas.microsoft.com/office/powerpoint/2010/main" val="72526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A606-E9A6-4E85-87C6-C42DCD493681}"/>
              </a:ext>
            </a:extLst>
          </p:cNvPr>
          <p:cNvSpPr>
            <a:spLocks noGrp="1"/>
          </p:cNvSpPr>
          <p:nvPr>
            <p:ph type="title"/>
          </p:nvPr>
        </p:nvSpPr>
        <p:spPr/>
        <p:txBody>
          <a:bodyPr/>
          <a:lstStyle/>
          <a:p>
            <a:r>
              <a:rPr lang="en-US"/>
              <a:t>Linting</a:t>
            </a:r>
          </a:p>
        </p:txBody>
      </p:sp>
      <p:sp>
        <p:nvSpPr>
          <p:cNvPr id="3" name="Footer Placeholder 2">
            <a:extLst>
              <a:ext uri="{FF2B5EF4-FFF2-40B4-BE49-F238E27FC236}">
                <a16:creationId xmlns:a16="http://schemas.microsoft.com/office/drawing/2014/main" id="{B8EF72D1-F87F-40EA-B7D4-263B4B8169F6}"/>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679DC849-001B-4EFC-B36F-C646141C8A37}"/>
              </a:ext>
            </a:extLst>
          </p:cNvPr>
          <p:cNvSpPr>
            <a:spLocks noGrp="1"/>
          </p:cNvSpPr>
          <p:nvPr>
            <p:ph sz="quarter" idx="1"/>
          </p:nvPr>
        </p:nvSpPr>
        <p:spPr/>
        <p:txBody>
          <a:bodyPr/>
          <a:lstStyle/>
          <a:p>
            <a:r>
              <a:rPr lang="en-US" dirty="0"/>
              <a:t>Enforce consistency</a:t>
            </a:r>
          </a:p>
          <a:p>
            <a:r>
              <a:rPr lang="en-US" dirty="0"/>
              <a:t>Avoid mistakes</a:t>
            </a:r>
          </a:p>
        </p:txBody>
      </p:sp>
    </p:spTree>
    <p:extLst>
      <p:ext uri="{BB962C8B-B14F-4D97-AF65-F5344CB8AC3E}">
        <p14:creationId xmlns:p14="http://schemas.microsoft.com/office/powerpoint/2010/main" val="2726203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A606-E9A6-4E85-87C6-C42DCD493681}"/>
              </a:ext>
            </a:extLst>
          </p:cNvPr>
          <p:cNvSpPr>
            <a:spLocks noGrp="1"/>
          </p:cNvSpPr>
          <p:nvPr>
            <p:ph type="title"/>
          </p:nvPr>
        </p:nvSpPr>
        <p:spPr/>
        <p:txBody>
          <a:bodyPr/>
          <a:lstStyle/>
          <a:p>
            <a:r>
              <a:rPr lang="en-US" dirty="0"/>
              <a:t>Linting Choice</a:t>
            </a:r>
          </a:p>
        </p:txBody>
      </p:sp>
      <p:sp>
        <p:nvSpPr>
          <p:cNvPr id="3" name="Footer Placeholder 2">
            <a:extLst>
              <a:ext uri="{FF2B5EF4-FFF2-40B4-BE49-F238E27FC236}">
                <a16:creationId xmlns:a16="http://schemas.microsoft.com/office/drawing/2014/main" id="{B8EF72D1-F87F-40EA-B7D4-263B4B8169F6}"/>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679DC849-001B-4EFC-B36F-C646141C8A37}"/>
              </a:ext>
            </a:extLst>
          </p:cNvPr>
          <p:cNvSpPr>
            <a:spLocks noGrp="1"/>
          </p:cNvSpPr>
          <p:nvPr>
            <p:ph sz="quarter" idx="1"/>
          </p:nvPr>
        </p:nvSpPr>
        <p:spPr/>
        <p:txBody>
          <a:bodyPr/>
          <a:lstStyle/>
          <a:p>
            <a:r>
              <a:rPr lang="en-US" dirty="0" err="1"/>
              <a:t>ESLint</a:t>
            </a:r>
            <a:r>
              <a:rPr lang="en-US" dirty="0"/>
              <a:t> since we are using ES2015+</a:t>
            </a:r>
          </a:p>
          <a:p>
            <a:r>
              <a:rPr lang="en-US" dirty="0"/>
              <a:t>Decisions to make</a:t>
            </a:r>
          </a:p>
          <a:p>
            <a:pPr lvl="1"/>
            <a:r>
              <a:rPr lang="en-US" dirty="0"/>
              <a:t>Config format</a:t>
            </a:r>
          </a:p>
          <a:p>
            <a:pPr lvl="1"/>
            <a:r>
              <a:rPr lang="en-US" dirty="0"/>
              <a:t>External rules</a:t>
            </a:r>
          </a:p>
          <a:p>
            <a:pPr lvl="1"/>
            <a:r>
              <a:rPr lang="en-US" dirty="0"/>
              <a:t>Internal rules</a:t>
            </a:r>
          </a:p>
          <a:p>
            <a:pPr lvl="1"/>
            <a:r>
              <a:rPr lang="en-US" dirty="0"/>
              <a:t>Plugins</a:t>
            </a:r>
          </a:p>
        </p:txBody>
      </p:sp>
    </p:spTree>
    <p:extLst>
      <p:ext uri="{BB962C8B-B14F-4D97-AF65-F5344CB8AC3E}">
        <p14:creationId xmlns:p14="http://schemas.microsoft.com/office/powerpoint/2010/main" val="3577412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95208-7010-4ACC-9B86-93CA1A60B4E3}"/>
              </a:ext>
            </a:extLst>
          </p:cNvPr>
          <p:cNvSpPr>
            <a:spLocks noGrp="1"/>
          </p:cNvSpPr>
          <p:nvPr>
            <p:ph type="title"/>
          </p:nvPr>
        </p:nvSpPr>
        <p:spPr/>
        <p:txBody>
          <a:bodyPr/>
          <a:lstStyle/>
          <a:p>
            <a:r>
              <a:rPr lang="en-US" dirty="0"/>
              <a:t>Other Useful Packages</a:t>
            </a:r>
          </a:p>
        </p:txBody>
      </p:sp>
      <p:sp>
        <p:nvSpPr>
          <p:cNvPr id="3" name="Footer Placeholder 2">
            <a:extLst>
              <a:ext uri="{FF2B5EF4-FFF2-40B4-BE49-F238E27FC236}">
                <a16:creationId xmlns:a16="http://schemas.microsoft.com/office/drawing/2014/main" id="{1CB90314-208F-4D79-A462-651BE4423C14}"/>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2277771E-01C3-445C-9985-2CCE9F83EBA0}"/>
              </a:ext>
            </a:extLst>
          </p:cNvPr>
          <p:cNvSpPr>
            <a:spLocks noGrp="1"/>
          </p:cNvSpPr>
          <p:nvPr>
            <p:ph sz="quarter" idx="1"/>
          </p:nvPr>
        </p:nvSpPr>
        <p:spPr/>
        <p:txBody>
          <a:bodyPr/>
          <a:lstStyle/>
          <a:p>
            <a:r>
              <a:rPr lang="en-US" dirty="0" err="1"/>
              <a:t>Postcss</a:t>
            </a:r>
            <a:endParaRPr lang="en-US" dirty="0"/>
          </a:p>
          <a:p>
            <a:r>
              <a:rPr lang="en-US" dirty="0" err="1"/>
              <a:t>Autoprefixer</a:t>
            </a:r>
            <a:endParaRPr lang="en-US" dirty="0"/>
          </a:p>
          <a:p>
            <a:r>
              <a:rPr lang="en-US" dirty="0"/>
              <a:t>Style-loader</a:t>
            </a:r>
          </a:p>
          <a:p>
            <a:r>
              <a:rPr lang="en-US" dirty="0" err="1"/>
              <a:t>Css</a:t>
            </a:r>
            <a:r>
              <a:rPr lang="en-US" dirty="0"/>
              <a:t>-loader</a:t>
            </a:r>
          </a:p>
          <a:p>
            <a:r>
              <a:rPr lang="en-US" dirty="0"/>
              <a:t>Chalk</a:t>
            </a:r>
          </a:p>
          <a:p>
            <a:r>
              <a:rPr lang="en-US" dirty="0"/>
              <a:t>Dot-</a:t>
            </a:r>
            <a:r>
              <a:rPr lang="en-US" dirty="0" err="1"/>
              <a:t>env</a:t>
            </a:r>
            <a:endParaRPr lang="en-US" dirty="0"/>
          </a:p>
          <a:p>
            <a:r>
              <a:rPr lang="en-US" dirty="0"/>
              <a:t>Jest</a:t>
            </a:r>
          </a:p>
          <a:p>
            <a:r>
              <a:rPr lang="en-US" dirty="0"/>
              <a:t>Extract-text-webpack-plugin</a:t>
            </a:r>
          </a:p>
          <a:p>
            <a:endParaRPr lang="en-US" dirty="0"/>
          </a:p>
          <a:p>
            <a:endParaRPr lang="en-US" dirty="0"/>
          </a:p>
        </p:txBody>
      </p:sp>
    </p:spTree>
    <p:extLst>
      <p:ext uri="{BB962C8B-B14F-4D97-AF65-F5344CB8AC3E}">
        <p14:creationId xmlns:p14="http://schemas.microsoft.com/office/powerpoint/2010/main" val="1658992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D2E36-1B30-4F4F-A1E8-6740D63CBDC2}"/>
              </a:ext>
            </a:extLst>
          </p:cNvPr>
          <p:cNvSpPr>
            <a:spLocks noGrp="1"/>
          </p:cNvSpPr>
          <p:nvPr>
            <p:ph type="title"/>
          </p:nvPr>
        </p:nvSpPr>
        <p:spPr/>
        <p:txBody>
          <a:bodyPr/>
          <a:lstStyle/>
          <a:p>
            <a:r>
              <a:rPr lang="en-US" dirty="0"/>
              <a:t>UI Components</a:t>
            </a:r>
          </a:p>
        </p:txBody>
      </p:sp>
      <p:sp>
        <p:nvSpPr>
          <p:cNvPr id="3" name="Footer Placeholder 2">
            <a:extLst>
              <a:ext uri="{FF2B5EF4-FFF2-40B4-BE49-F238E27FC236}">
                <a16:creationId xmlns:a16="http://schemas.microsoft.com/office/drawing/2014/main" id="{3F37B35C-CB82-47BF-9420-3074FA4AA639}"/>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4ADDAF77-5F97-430D-B4ED-EE1F0CD490A6}"/>
              </a:ext>
            </a:extLst>
          </p:cNvPr>
          <p:cNvSpPr>
            <a:spLocks noGrp="1"/>
          </p:cNvSpPr>
          <p:nvPr>
            <p:ph sz="quarter" idx="1"/>
          </p:nvPr>
        </p:nvSpPr>
        <p:spPr/>
        <p:txBody>
          <a:bodyPr/>
          <a:lstStyle/>
          <a:p>
            <a:r>
              <a:rPr lang="en-US" dirty="0">
                <a:hlinkClick r:id="rId3"/>
              </a:rPr>
              <a:t>List of UI Components</a:t>
            </a:r>
            <a:endParaRPr lang="en-US" dirty="0"/>
          </a:p>
          <a:p>
            <a:r>
              <a:rPr lang="en-US" dirty="0">
                <a:hlinkClick r:id="rId4"/>
              </a:rPr>
              <a:t>Prime React</a:t>
            </a:r>
            <a:endParaRPr lang="en-US" dirty="0"/>
          </a:p>
        </p:txBody>
      </p:sp>
    </p:spTree>
    <p:extLst>
      <p:ext uri="{BB962C8B-B14F-4D97-AF65-F5344CB8AC3E}">
        <p14:creationId xmlns:p14="http://schemas.microsoft.com/office/powerpoint/2010/main" val="994522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8D8C-69B0-4374-8B2C-769EBBA223FE}"/>
              </a:ext>
            </a:extLst>
          </p:cNvPr>
          <p:cNvSpPr>
            <a:spLocks noGrp="1"/>
          </p:cNvSpPr>
          <p:nvPr>
            <p:ph type="title"/>
          </p:nvPr>
        </p:nvSpPr>
        <p:spPr/>
        <p:txBody>
          <a:bodyPr/>
          <a:lstStyle/>
          <a:p>
            <a:r>
              <a:rPr lang="en-US" dirty="0"/>
              <a:t>React Advantage Tech Stack</a:t>
            </a:r>
          </a:p>
        </p:txBody>
      </p:sp>
      <p:sp>
        <p:nvSpPr>
          <p:cNvPr id="3" name="Footer Placeholder 2">
            <a:extLst>
              <a:ext uri="{FF2B5EF4-FFF2-40B4-BE49-F238E27FC236}">
                <a16:creationId xmlns:a16="http://schemas.microsoft.com/office/drawing/2014/main" id="{3BCE1242-B805-475D-9FD4-387B535D9B9B}"/>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0A557EBF-4221-4C21-A147-DCAE2926FA2B}"/>
              </a:ext>
            </a:extLst>
          </p:cNvPr>
          <p:cNvSpPr>
            <a:spLocks noGrp="1"/>
          </p:cNvSpPr>
          <p:nvPr>
            <p:ph sz="quarter" idx="1"/>
          </p:nvPr>
        </p:nvSpPr>
        <p:spPr/>
        <p:txBody>
          <a:bodyPr/>
          <a:lstStyle/>
          <a:p>
            <a:r>
              <a:rPr lang="en-US" dirty="0"/>
              <a:t>React</a:t>
            </a:r>
          </a:p>
          <a:p>
            <a:r>
              <a:rPr lang="en-US" dirty="0"/>
              <a:t>Apollo</a:t>
            </a:r>
          </a:p>
          <a:p>
            <a:r>
              <a:rPr lang="en-US" dirty="0" err="1"/>
              <a:t>GraphQL</a:t>
            </a:r>
            <a:endParaRPr lang="en-US" dirty="0"/>
          </a:p>
          <a:p>
            <a:r>
              <a:rPr lang="en-US" dirty="0"/>
              <a:t>ASP.NET MVC Core 2.1 API</a:t>
            </a:r>
          </a:p>
          <a:p>
            <a:r>
              <a:rPr lang="en-US" dirty="0"/>
              <a:t>EF Core 2.1</a:t>
            </a:r>
          </a:p>
          <a:p>
            <a:r>
              <a:rPr lang="en-US" dirty="0"/>
              <a:t>SQL Server</a:t>
            </a:r>
          </a:p>
        </p:txBody>
      </p:sp>
    </p:spTree>
    <p:extLst>
      <p:ext uri="{BB962C8B-B14F-4D97-AF65-F5344CB8AC3E}">
        <p14:creationId xmlns:p14="http://schemas.microsoft.com/office/powerpoint/2010/main" val="1567402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A5DD4F3-5893-4ABF-B95D-2297CB431E51}"/>
              </a:ext>
            </a:extLst>
          </p:cNvPr>
          <p:cNvSpPr>
            <a:spLocks noGrp="1"/>
          </p:cNvSpPr>
          <p:nvPr>
            <p:ph type="ftr" sz="quarter" idx="11"/>
          </p:nvPr>
        </p:nvSpPr>
        <p:spPr/>
        <p:txBody>
          <a:bodyPr/>
          <a:lstStyle/>
          <a:p>
            <a:r>
              <a:rPr lang="en-US"/>
              <a:t>Copyright Walling Info Systems LLC. All rights reserved</a:t>
            </a:r>
          </a:p>
        </p:txBody>
      </p:sp>
      <p:sp>
        <p:nvSpPr>
          <p:cNvPr id="5" name="TextBox 4">
            <a:extLst>
              <a:ext uri="{FF2B5EF4-FFF2-40B4-BE49-F238E27FC236}">
                <a16:creationId xmlns:a16="http://schemas.microsoft.com/office/drawing/2014/main" id="{23BEA399-CE24-489A-9208-7E6CAC97C3E3}"/>
              </a:ext>
            </a:extLst>
          </p:cNvPr>
          <p:cNvSpPr txBox="1"/>
          <p:nvPr/>
        </p:nvSpPr>
        <p:spPr>
          <a:xfrm>
            <a:off x="457200" y="457200"/>
            <a:ext cx="8534400" cy="4401205"/>
          </a:xfrm>
          <a:prstGeom prst="rect">
            <a:avLst/>
          </a:prstGeom>
          <a:noFill/>
        </p:spPr>
        <p:txBody>
          <a:bodyPr wrap="square" rtlCol="0">
            <a:spAutoFit/>
          </a:bodyPr>
          <a:lstStyle/>
          <a:p>
            <a:r>
              <a:rPr lang="en-US" sz="8000" dirty="0"/>
              <a:t>I’m looking for help</a:t>
            </a:r>
          </a:p>
          <a:p>
            <a:endParaRPr lang="en-US" sz="8000" dirty="0"/>
          </a:p>
          <a:p>
            <a:r>
              <a:rPr lang="en-US" sz="4000" dirty="0"/>
              <a:t>Github.com/</a:t>
            </a:r>
            <a:r>
              <a:rPr lang="en-US" sz="4000" dirty="0" err="1"/>
              <a:t>joewalling</a:t>
            </a:r>
            <a:r>
              <a:rPr lang="en-US" sz="4000" dirty="0"/>
              <a:t>/</a:t>
            </a:r>
            <a:r>
              <a:rPr lang="en-US" sz="4000" dirty="0" err="1"/>
              <a:t>reactadvantage</a:t>
            </a:r>
            <a:endParaRPr lang="en-US" sz="4000" dirty="0"/>
          </a:p>
          <a:p>
            <a:endParaRPr lang="en-US" sz="4000" dirty="0"/>
          </a:p>
          <a:p>
            <a:endParaRPr lang="en-US" sz="4000" dirty="0"/>
          </a:p>
        </p:txBody>
      </p:sp>
    </p:spTree>
    <p:extLst>
      <p:ext uri="{BB962C8B-B14F-4D97-AF65-F5344CB8AC3E}">
        <p14:creationId xmlns:p14="http://schemas.microsoft.com/office/powerpoint/2010/main" val="714641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a:t>
            </a:r>
          </a:p>
        </p:txBody>
      </p:sp>
      <p:sp>
        <p:nvSpPr>
          <p:cNvPr id="3" name="Footer Placeholder 2"/>
          <p:cNvSpPr>
            <a:spLocks noGrp="1"/>
          </p:cNvSpPr>
          <p:nvPr>
            <p:ph type="ftr" sz="quarter" idx="11"/>
          </p:nvPr>
        </p:nvSpPr>
        <p:spPr/>
        <p:txBody>
          <a:bodyPr/>
          <a:lstStyle/>
          <a:p>
            <a:r>
              <a:rPr lang="en-US"/>
              <a:t>Copyright Walling Info Systems LLC. All rights reserved</a:t>
            </a:r>
          </a:p>
        </p:txBody>
      </p:sp>
      <p:sp>
        <p:nvSpPr>
          <p:cNvPr id="4" name="Content Placeholder 3"/>
          <p:cNvSpPr>
            <a:spLocks noGrp="1"/>
          </p:cNvSpPr>
          <p:nvPr>
            <p:ph sz="quarter" idx="1"/>
          </p:nvPr>
        </p:nvSpPr>
        <p:spPr/>
        <p:txBody>
          <a:bodyPr/>
          <a:lstStyle/>
          <a:p>
            <a:r>
              <a:rPr lang="en-US" dirty="0"/>
              <a:t>Email: </a:t>
            </a:r>
            <a:r>
              <a:rPr lang="en-US" dirty="0">
                <a:hlinkClick r:id="rId3"/>
              </a:rPr>
              <a:t>jwalling@wallingis.com</a:t>
            </a:r>
            <a:endParaRPr lang="en-US" dirty="0"/>
          </a:p>
          <a:p>
            <a:r>
              <a:rPr lang="en-US" dirty="0"/>
              <a:t>Twitter: @</a:t>
            </a:r>
            <a:r>
              <a:rPr lang="en-US"/>
              <a:t>joewalling</a:t>
            </a:r>
            <a:endParaRPr lang="en-US" dirty="0"/>
          </a:p>
          <a:p>
            <a:endParaRPr lang="en-US" dirty="0"/>
          </a:p>
        </p:txBody>
      </p:sp>
    </p:spTree>
    <p:extLst>
      <p:ext uri="{BB962C8B-B14F-4D97-AF65-F5344CB8AC3E}">
        <p14:creationId xmlns:p14="http://schemas.microsoft.com/office/powerpoint/2010/main" val="247891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42B0740-A674-4BA3-AA71-693BC77AC4F1}"/>
              </a:ext>
            </a:extLst>
          </p:cNvPr>
          <p:cNvSpPr>
            <a:spLocks noGrp="1"/>
          </p:cNvSpPr>
          <p:nvPr>
            <p:ph type="ftr" sz="quarter" idx="11"/>
          </p:nvPr>
        </p:nvSpPr>
        <p:spPr/>
        <p:txBody>
          <a:bodyPr/>
          <a:lstStyle/>
          <a:p>
            <a:r>
              <a:rPr lang="en-US"/>
              <a:t>Copyright Walling Info Systems LLC. All rights reserved</a:t>
            </a:r>
          </a:p>
        </p:txBody>
      </p:sp>
      <p:pic>
        <p:nvPicPr>
          <p:cNvPr id="6" name="Content Placeholder 5">
            <a:extLst>
              <a:ext uri="{FF2B5EF4-FFF2-40B4-BE49-F238E27FC236}">
                <a16:creationId xmlns:a16="http://schemas.microsoft.com/office/drawing/2014/main" id="{A2ED3DB4-00EF-43F8-B29D-A2A7B4EA03F9}"/>
              </a:ext>
            </a:extLst>
          </p:cNvPr>
          <p:cNvPicPr>
            <a:picLocks noGrp="1" noChangeAspect="1"/>
          </p:cNvPicPr>
          <p:nvPr>
            <p:ph sz="quarter" idx="4294967295"/>
          </p:nvPr>
        </p:nvPicPr>
        <p:blipFill>
          <a:blip r:embed="rId3" cstate="print">
            <a:extLst>
              <a:ext uri="{28A0092B-C50C-407E-A947-70E740481C1C}">
                <a14:useLocalDpi xmlns:a14="http://schemas.microsoft.com/office/drawing/2010/main" val="0"/>
              </a:ext>
            </a:extLst>
          </a:blip>
          <a:stretch>
            <a:fillRect/>
          </a:stretch>
        </p:blipFill>
        <p:spPr>
          <a:xfrm>
            <a:off x="76200" y="76200"/>
            <a:ext cx="9029700" cy="6019800"/>
          </a:xfrm>
        </p:spPr>
      </p:pic>
      <p:sp>
        <p:nvSpPr>
          <p:cNvPr id="7" name="TextBox 6">
            <a:extLst>
              <a:ext uri="{FF2B5EF4-FFF2-40B4-BE49-F238E27FC236}">
                <a16:creationId xmlns:a16="http://schemas.microsoft.com/office/drawing/2014/main" id="{9D8464E6-0934-4786-98DF-79548D11D279}"/>
              </a:ext>
            </a:extLst>
          </p:cNvPr>
          <p:cNvSpPr txBox="1"/>
          <p:nvPr/>
        </p:nvSpPr>
        <p:spPr>
          <a:xfrm>
            <a:off x="5638800" y="441325"/>
            <a:ext cx="3581400" cy="4524315"/>
          </a:xfrm>
          <a:prstGeom prst="rect">
            <a:avLst/>
          </a:prstGeom>
          <a:noFill/>
        </p:spPr>
        <p:txBody>
          <a:bodyPr wrap="square" rtlCol="0">
            <a:spAutoFit/>
          </a:bodyPr>
          <a:lstStyle/>
          <a:p>
            <a:r>
              <a:rPr lang="en-US" sz="7200" dirty="0">
                <a:solidFill>
                  <a:schemeClr val="bg1"/>
                </a:solidFill>
                <a:latin typeface="Arial" panose="020B0604020202020204" pitchFamily="34" charset="0"/>
                <a:cs typeface="Arial" panose="020B0604020202020204" pitchFamily="34" charset="0"/>
              </a:rPr>
              <a:t>Don’t reinvent the wheel</a:t>
            </a:r>
          </a:p>
        </p:txBody>
      </p:sp>
    </p:spTree>
    <p:extLst>
      <p:ext uri="{BB962C8B-B14F-4D97-AF65-F5344CB8AC3E}">
        <p14:creationId xmlns:p14="http://schemas.microsoft.com/office/powerpoint/2010/main" val="135091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4679-F5E0-490A-AB75-11DCCAD16A95}"/>
              </a:ext>
            </a:extLst>
          </p:cNvPr>
          <p:cNvSpPr>
            <a:spLocks noGrp="1"/>
          </p:cNvSpPr>
          <p:nvPr>
            <p:ph type="title"/>
          </p:nvPr>
        </p:nvSpPr>
        <p:spPr/>
        <p:txBody>
          <a:bodyPr/>
          <a:lstStyle/>
          <a:p>
            <a:r>
              <a:rPr lang="en-US" dirty="0"/>
              <a:t>Why build a starter kit</a:t>
            </a:r>
          </a:p>
        </p:txBody>
      </p:sp>
      <p:sp>
        <p:nvSpPr>
          <p:cNvPr id="3" name="Footer Placeholder 2">
            <a:extLst>
              <a:ext uri="{FF2B5EF4-FFF2-40B4-BE49-F238E27FC236}">
                <a16:creationId xmlns:a16="http://schemas.microsoft.com/office/drawing/2014/main" id="{F20F4DFE-F6CD-4AA1-826F-45B880A2B63A}"/>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453BB78B-FA40-48A6-BCAC-5CB6F969C978}"/>
              </a:ext>
            </a:extLst>
          </p:cNvPr>
          <p:cNvSpPr>
            <a:spLocks noGrp="1"/>
          </p:cNvSpPr>
          <p:nvPr>
            <p:ph sz="quarter" idx="1"/>
          </p:nvPr>
        </p:nvSpPr>
        <p:spPr/>
        <p:txBody>
          <a:bodyPr/>
          <a:lstStyle/>
          <a:p>
            <a:r>
              <a:rPr lang="en-US" dirty="0"/>
              <a:t>Saves time and money</a:t>
            </a:r>
          </a:p>
        </p:txBody>
      </p:sp>
    </p:spTree>
    <p:extLst>
      <p:ext uri="{BB962C8B-B14F-4D97-AF65-F5344CB8AC3E}">
        <p14:creationId xmlns:p14="http://schemas.microsoft.com/office/powerpoint/2010/main" val="415685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4679-F5E0-490A-AB75-11DCCAD16A95}"/>
              </a:ext>
            </a:extLst>
          </p:cNvPr>
          <p:cNvSpPr>
            <a:spLocks noGrp="1"/>
          </p:cNvSpPr>
          <p:nvPr>
            <p:ph type="title"/>
          </p:nvPr>
        </p:nvSpPr>
        <p:spPr/>
        <p:txBody>
          <a:bodyPr/>
          <a:lstStyle/>
          <a:p>
            <a:r>
              <a:rPr lang="en-US" dirty="0"/>
              <a:t>Why build a starter kit</a:t>
            </a:r>
          </a:p>
        </p:txBody>
      </p:sp>
      <p:sp>
        <p:nvSpPr>
          <p:cNvPr id="3" name="Footer Placeholder 2">
            <a:extLst>
              <a:ext uri="{FF2B5EF4-FFF2-40B4-BE49-F238E27FC236}">
                <a16:creationId xmlns:a16="http://schemas.microsoft.com/office/drawing/2014/main" id="{F20F4DFE-F6CD-4AA1-826F-45B880A2B63A}"/>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453BB78B-FA40-48A6-BCAC-5CB6F969C978}"/>
              </a:ext>
            </a:extLst>
          </p:cNvPr>
          <p:cNvSpPr>
            <a:spLocks noGrp="1"/>
          </p:cNvSpPr>
          <p:nvPr>
            <p:ph sz="quarter" idx="1"/>
          </p:nvPr>
        </p:nvSpPr>
        <p:spPr/>
        <p:txBody>
          <a:bodyPr/>
          <a:lstStyle/>
          <a:p>
            <a:r>
              <a:rPr lang="en-US" dirty="0">
                <a:solidFill>
                  <a:schemeClr val="bg1">
                    <a:lumMod val="85000"/>
                  </a:schemeClr>
                </a:solidFill>
              </a:rPr>
              <a:t>Saves time and money</a:t>
            </a:r>
          </a:p>
          <a:p>
            <a:r>
              <a:rPr lang="en-US" dirty="0"/>
              <a:t>Remove common non-functional decisions</a:t>
            </a:r>
          </a:p>
        </p:txBody>
      </p:sp>
    </p:spTree>
    <p:extLst>
      <p:ext uri="{BB962C8B-B14F-4D97-AF65-F5344CB8AC3E}">
        <p14:creationId xmlns:p14="http://schemas.microsoft.com/office/powerpoint/2010/main" val="293134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4679-F5E0-490A-AB75-11DCCAD16A95}"/>
              </a:ext>
            </a:extLst>
          </p:cNvPr>
          <p:cNvSpPr>
            <a:spLocks noGrp="1"/>
          </p:cNvSpPr>
          <p:nvPr>
            <p:ph type="title"/>
          </p:nvPr>
        </p:nvSpPr>
        <p:spPr/>
        <p:txBody>
          <a:bodyPr/>
          <a:lstStyle/>
          <a:p>
            <a:r>
              <a:rPr lang="en-US" dirty="0"/>
              <a:t>Why build a starter kit</a:t>
            </a:r>
          </a:p>
        </p:txBody>
      </p:sp>
      <p:sp>
        <p:nvSpPr>
          <p:cNvPr id="3" name="Footer Placeholder 2">
            <a:extLst>
              <a:ext uri="{FF2B5EF4-FFF2-40B4-BE49-F238E27FC236}">
                <a16:creationId xmlns:a16="http://schemas.microsoft.com/office/drawing/2014/main" id="{F20F4DFE-F6CD-4AA1-826F-45B880A2B63A}"/>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453BB78B-FA40-48A6-BCAC-5CB6F969C978}"/>
              </a:ext>
            </a:extLst>
          </p:cNvPr>
          <p:cNvSpPr>
            <a:spLocks noGrp="1"/>
          </p:cNvSpPr>
          <p:nvPr>
            <p:ph sz="quarter" idx="1"/>
          </p:nvPr>
        </p:nvSpPr>
        <p:spPr/>
        <p:txBody>
          <a:bodyPr/>
          <a:lstStyle/>
          <a:p>
            <a:r>
              <a:rPr lang="en-US" dirty="0">
                <a:solidFill>
                  <a:schemeClr val="bg1">
                    <a:lumMod val="85000"/>
                  </a:schemeClr>
                </a:solidFill>
              </a:rPr>
              <a:t>Saves time and money</a:t>
            </a:r>
          </a:p>
          <a:p>
            <a:r>
              <a:rPr lang="en-US" dirty="0">
                <a:solidFill>
                  <a:schemeClr val="bg1">
                    <a:lumMod val="85000"/>
                  </a:schemeClr>
                </a:solidFill>
              </a:rPr>
              <a:t>Remove common non-functional decisions</a:t>
            </a:r>
          </a:p>
          <a:p>
            <a:r>
              <a:rPr lang="en-US" dirty="0"/>
              <a:t>Design and development consistency</a:t>
            </a:r>
          </a:p>
        </p:txBody>
      </p:sp>
    </p:spTree>
    <p:extLst>
      <p:ext uri="{BB962C8B-B14F-4D97-AF65-F5344CB8AC3E}">
        <p14:creationId xmlns:p14="http://schemas.microsoft.com/office/powerpoint/2010/main" val="390809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4679-F5E0-490A-AB75-11DCCAD16A95}"/>
              </a:ext>
            </a:extLst>
          </p:cNvPr>
          <p:cNvSpPr>
            <a:spLocks noGrp="1"/>
          </p:cNvSpPr>
          <p:nvPr>
            <p:ph type="title"/>
          </p:nvPr>
        </p:nvSpPr>
        <p:spPr/>
        <p:txBody>
          <a:bodyPr/>
          <a:lstStyle/>
          <a:p>
            <a:r>
              <a:rPr lang="en-US" dirty="0"/>
              <a:t>Why build a starter kit</a:t>
            </a:r>
          </a:p>
        </p:txBody>
      </p:sp>
      <p:sp>
        <p:nvSpPr>
          <p:cNvPr id="3" name="Footer Placeholder 2">
            <a:extLst>
              <a:ext uri="{FF2B5EF4-FFF2-40B4-BE49-F238E27FC236}">
                <a16:creationId xmlns:a16="http://schemas.microsoft.com/office/drawing/2014/main" id="{F20F4DFE-F6CD-4AA1-826F-45B880A2B63A}"/>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453BB78B-FA40-48A6-BCAC-5CB6F969C978}"/>
              </a:ext>
            </a:extLst>
          </p:cNvPr>
          <p:cNvSpPr>
            <a:spLocks noGrp="1"/>
          </p:cNvSpPr>
          <p:nvPr>
            <p:ph sz="quarter" idx="1"/>
          </p:nvPr>
        </p:nvSpPr>
        <p:spPr/>
        <p:txBody>
          <a:bodyPr/>
          <a:lstStyle/>
          <a:p>
            <a:r>
              <a:rPr lang="en-US" dirty="0">
                <a:solidFill>
                  <a:schemeClr val="bg1">
                    <a:lumMod val="85000"/>
                  </a:schemeClr>
                </a:solidFill>
              </a:rPr>
              <a:t>Saves time and money</a:t>
            </a:r>
          </a:p>
          <a:p>
            <a:r>
              <a:rPr lang="en-US" dirty="0">
                <a:solidFill>
                  <a:schemeClr val="bg1">
                    <a:lumMod val="85000"/>
                  </a:schemeClr>
                </a:solidFill>
              </a:rPr>
              <a:t>Remove common non-functional decisions</a:t>
            </a:r>
          </a:p>
          <a:p>
            <a:r>
              <a:rPr lang="en-US" dirty="0">
                <a:solidFill>
                  <a:schemeClr val="bg1">
                    <a:lumMod val="85000"/>
                  </a:schemeClr>
                </a:solidFill>
              </a:rPr>
              <a:t>Design and development consistency</a:t>
            </a:r>
          </a:p>
          <a:p>
            <a:r>
              <a:rPr lang="en-US" dirty="0"/>
              <a:t>Interactive example</a:t>
            </a:r>
          </a:p>
        </p:txBody>
      </p:sp>
    </p:spTree>
    <p:extLst>
      <p:ext uri="{BB962C8B-B14F-4D97-AF65-F5344CB8AC3E}">
        <p14:creationId xmlns:p14="http://schemas.microsoft.com/office/powerpoint/2010/main" val="417431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4679-F5E0-490A-AB75-11DCCAD16A95}"/>
              </a:ext>
            </a:extLst>
          </p:cNvPr>
          <p:cNvSpPr>
            <a:spLocks noGrp="1"/>
          </p:cNvSpPr>
          <p:nvPr>
            <p:ph type="title"/>
          </p:nvPr>
        </p:nvSpPr>
        <p:spPr/>
        <p:txBody>
          <a:bodyPr/>
          <a:lstStyle/>
          <a:p>
            <a:r>
              <a:rPr lang="en-US" dirty="0"/>
              <a:t>Why build a starter kit</a:t>
            </a:r>
          </a:p>
        </p:txBody>
      </p:sp>
      <p:sp>
        <p:nvSpPr>
          <p:cNvPr id="3" name="Footer Placeholder 2">
            <a:extLst>
              <a:ext uri="{FF2B5EF4-FFF2-40B4-BE49-F238E27FC236}">
                <a16:creationId xmlns:a16="http://schemas.microsoft.com/office/drawing/2014/main" id="{F20F4DFE-F6CD-4AA1-826F-45B880A2B63A}"/>
              </a:ext>
            </a:extLst>
          </p:cNvPr>
          <p:cNvSpPr>
            <a:spLocks noGrp="1"/>
          </p:cNvSpPr>
          <p:nvPr>
            <p:ph type="ftr" sz="quarter" idx="11"/>
          </p:nvPr>
        </p:nvSpPr>
        <p:spPr/>
        <p:txBody>
          <a:bodyPr/>
          <a:lstStyle/>
          <a:p>
            <a:r>
              <a:rPr lang="en-US"/>
              <a:t>Copyright Walling Info Systems LLC. All rights reserved</a:t>
            </a:r>
          </a:p>
        </p:txBody>
      </p:sp>
      <p:sp>
        <p:nvSpPr>
          <p:cNvPr id="4" name="Content Placeholder 3">
            <a:extLst>
              <a:ext uri="{FF2B5EF4-FFF2-40B4-BE49-F238E27FC236}">
                <a16:creationId xmlns:a16="http://schemas.microsoft.com/office/drawing/2014/main" id="{453BB78B-FA40-48A6-BCAC-5CB6F969C978}"/>
              </a:ext>
            </a:extLst>
          </p:cNvPr>
          <p:cNvSpPr>
            <a:spLocks noGrp="1"/>
          </p:cNvSpPr>
          <p:nvPr>
            <p:ph sz="quarter" idx="1"/>
          </p:nvPr>
        </p:nvSpPr>
        <p:spPr/>
        <p:txBody>
          <a:bodyPr/>
          <a:lstStyle/>
          <a:p>
            <a:r>
              <a:rPr lang="en-US" dirty="0">
                <a:solidFill>
                  <a:schemeClr val="bg1">
                    <a:lumMod val="85000"/>
                  </a:schemeClr>
                </a:solidFill>
              </a:rPr>
              <a:t>Saves time and money</a:t>
            </a:r>
          </a:p>
          <a:p>
            <a:r>
              <a:rPr lang="en-US" dirty="0">
                <a:solidFill>
                  <a:schemeClr val="bg1">
                    <a:lumMod val="85000"/>
                  </a:schemeClr>
                </a:solidFill>
              </a:rPr>
              <a:t>Remove common non-functional decisions</a:t>
            </a:r>
          </a:p>
          <a:p>
            <a:r>
              <a:rPr lang="en-US" dirty="0">
                <a:solidFill>
                  <a:schemeClr val="bg1">
                    <a:lumMod val="85000"/>
                  </a:schemeClr>
                </a:solidFill>
              </a:rPr>
              <a:t>Don’t reinvent the wheel</a:t>
            </a:r>
          </a:p>
          <a:p>
            <a:r>
              <a:rPr lang="en-US" dirty="0">
                <a:solidFill>
                  <a:schemeClr val="bg1">
                    <a:lumMod val="85000"/>
                  </a:schemeClr>
                </a:solidFill>
              </a:rPr>
              <a:t>Design and development consistency</a:t>
            </a:r>
          </a:p>
          <a:p>
            <a:r>
              <a:rPr lang="en-US" dirty="0">
                <a:solidFill>
                  <a:schemeClr val="bg1">
                    <a:lumMod val="85000"/>
                  </a:schemeClr>
                </a:solidFill>
              </a:rPr>
              <a:t>Interactive example</a:t>
            </a:r>
          </a:p>
          <a:p>
            <a:r>
              <a:rPr lang="en-US" dirty="0"/>
              <a:t>Makes collaboration easier and aligns teammates</a:t>
            </a:r>
          </a:p>
        </p:txBody>
      </p:sp>
    </p:spTree>
    <p:extLst>
      <p:ext uri="{BB962C8B-B14F-4D97-AF65-F5344CB8AC3E}">
        <p14:creationId xmlns:p14="http://schemas.microsoft.com/office/powerpoint/2010/main" val="16474694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8325</TotalTime>
  <Words>2138</Words>
  <Application>Microsoft Office PowerPoint</Application>
  <PresentationFormat>On-screen Show (4:3)</PresentationFormat>
  <Paragraphs>358</Paragraphs>
  <Slides>39</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Tw Cen MT</vt:lpstr>
      <vt:lpstr>Wingdings</vt:lpstr>
      <vt:lpstr>Wingdings 2</vt:lpstr>
      <vt:lpstr>Median</vt:lpstr>
      <vt:lpstr>Building a Starter Kit Modern Web Apps with ASP.NET and Reactjs</vt:lpstr>
      <vt:lpstr>About Me</vt:lpstr>
      <vt:lpstr>Overview</vt:lpstr>
      <vt:lpstr>PowerPoint Presentation</vt:lpstr>
      <vt:lpstr>Why build a starter kit</vt:lpstr>
      <vt:lpstr>Why build a starter kit</vt:lpstr>
      <vt:lpstr>Why build a starter kit</vt:lpstr>
      <vt:lpstr>Why build a starter kit</vt:lpstr>
      <vt:lpstr>Why build a starter kit</vt:lpstr>
      <vt:lpstr>Great Software is</vt:lpstr>
      <vt:lpstr>Common Decisions</vt:lpstr>
      <vt:lpstr>Common Decisions</vt:lpstr>
      <vt:lpstr>Common Decisions</vt:lpstr>
      <vt:lpstr>Common Decisions</vt:lpstr>
      <vt:lpstr>Common UI</vt:lpstr>
      <vt:lpstr>PowerPoint Presentation</vt:lpstr>
      <vt:lpstr>PowerPoint Presentation</vt:lpstr>
      <vt:lpstr>PowerPoint Presentation</vt:lpstr>
      <vt:lpstr>Before starting</vt:lpstr>
      <vt:lpstr>Assumptions</vt:lpstr>
      <vt:lpstr>High Level Architecture</vt:lpstr>
      <vt:lpstr>Choosing JavaScript Libraries</vt:lpstr>
      <vt:lpstr>Package Manager</vt:lpstr>
      <vt:lpstr>Why Yarn</vt:lpstr>
      <vt:lpstr>Why React.js</vt:lpstr>
      <vt:lpstr>Package Security Checker</vt:lpstr>
      <vt:lpstr>Module Formats</vt:lpstr>
      <vt:lpstr>Why ES6 Modules?</vt:lpstr>
      <vt:lpstr>Module Bundling</vt:lpstr>
      <vt:lpstr>Why use Webpack</vt:lpstr>
      <vt:lpstr>Development Webserver</vt:lpstr>
      <vt:lpstr>Transpiler</vt:lpstr>
      <vt:lpstr>Linting</vt:lpstr>
      <vt:lpstr>Linting Choice</vt:lpstr>
      <vt:lpstr>Other Useful Packages</vt:lpstr>
      <vt:lpstr>UI Components</vt:lpstr>
      <vt:lpstr>React Advantage Tech Stack</vt:lpstr>
      <vt:lpstr>PowerPoint Presentation</vt:lpstr>
      <vt:lpstr>Contact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You Making These 20 Mistakes in Your .NET Code?</dc:title>
  <dc:creator>Joe Walling</dc:creator>
  <cp:lastModifiedBy>Joe Walling</cp:lastModifiedBy>
  <cp:revision>117</cp:revision>
  <cp:lastPrinted>2014-05-02T16:33:13Z</cp:lastPrinted>
  <dcterms:created xsi:type="dcterms:W3CDTF">2012-09-17T15:17:55Z</dcterms:created>
  <dcterms:modified xsi:type="dcterms:W3CDTF">2018-09-16T17:15:42Z</dcterms:modified>
</cp:coreProperties>
</file>