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16CB-15E0-9B42-A297-7BE7DBE26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EF67A-6804-794C-A741-7FE353BE2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0A6A-E305-0748-9BBF-8919CA75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8A12-DA07-294E-A4C1-35929313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EF32-3615-9C4E-868B-19BE086C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F372-188A-ED49-9FD4-24FB2C7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A420E-C271-1B4D-A436-78378C92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14DC-18B0-124B-9608-539FF85E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BD30-C59C-C042-9918-86396365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6732-7435-9049-B8A7-37A87FB8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B9CE8-F943-5248-B522-1E1941E19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085EB-75FF-B449-AB16-C24FF0A73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DB59-764D-0944-9ECC-74500D9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2F96-7D0C-0C45-AE1F-67C6ACF8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6E51-BE2F-C947-9316-C9122E2F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FD1E-8AD3-4241-A277-87BA6C8F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F2D7-B40F-BB40-A44B-8E5D6769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C058-0229-D147-B970-0A2A4971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06B4-95C0-AA43-8FE1-895BEE55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79A7-7DFE-404C-9BD9-32510275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F552-BDDA-274E-8C31-FB43738E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37C66-0D84-B54E-BE31-94B1755E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6207-836B-7548-844C-BD53C55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E88-4FED-AE42-9B32-768E2908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B8000-7E91-7949-8CE4-8AFDC824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BF83-68A0-9C4A-8B45-82F22C85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0E48-1ECB-3F48-9965-522DCD03F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DDF45-24BE-0C49-936E-01924DE9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DA7AD-030A-8D48-965F-C14C0AF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A95F0-DE2F-B041-A867-85570390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070D-50E0-1041-8A4D-C598EA71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5BC7-44A5-2B46-8E75-3C2E04AD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C2DDC-14E2-4B41-A592-405B83DA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3B17-AE0B-2542-BA87-281EA015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7FB18-BD0B-FC45-B4AF-22C9B804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0B73B-2D6F-7449-A730-029ED74E9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E5E04-235D-9D4C-A536-B86AFF25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A099C-597C-4A48-81AB-5D12DBF8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129FB-E240-FA49-BFD2-E340721E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E17-C052-174D-BF7E-E15F4BD4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9072A-9788-5346-A838-057B498A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D1552-D07D-A44C-8FEB-74F1352E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01025-F21C-1249-9AFE-0931333C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004C3-442C-154B-A81D-9147AF97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7B7EA-2D1F-4244-8BA9-7C858D5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18BF5-9D57-6A46-A373-9D969AA0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25F7-BE12-5041-9C0D-BC62B2A3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B014-80DD-1846-9BC8-E73DF165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014E-6DFD-EE45-942A-BB525AA2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902C-8FC1-F642-99E4-5E1EFDC3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CF57A-8867-9C43-B246-667463FA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83A-5252-664B-BE3F-349770F0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B0F-F864-184C-9619-3FBECDB4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75DA8-1AB7-9344-A4EC-005CAD725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0C67-A851-A649-A0D8-F94BF66C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BF95-7C11-4C4A-801A-8510CA4F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BE8D4-17B7-8842-B510-14C1AE5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CCC06-0B65-DF4C-BA8F-8E36559C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2F37-AC84-F54F-93C4-BA59A42E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1D25-DE7C-F34E-AAF4-5DDAA56D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BCC4-540B-8D48-95BC-3F102F1BE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D4AD-D576-E941-9964-F7D55747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93AB-440E-624B-83D4-B7B82FE1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ECBE-6145-7F4D-B906-7E64C1471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Investing in Your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87005-6306-CC4B-A975-50F213184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Joe Webb</a:t>
            </a:r>
          </a:p>
          <a:p>
            <a:r>
              <a:rPr lang="en-US" dirty="0"/>
              <a:t>January 28th, 2019</a:t>
            </a:r>
          </a:p>
        </p:txBody>
      </p:sp>
    </p:spTree>
    <p:extLst>
      <p:ext uri="{BB962C8B-B14F-4D97-AF65-F5344CB8AC3E}">
        <p14:creationId xmlns:p14="http://schemas.microsoft.com/office/powerpoint/2010/main" val="19808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A506-5989-B04F-AD44-0579D03C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best predictors of Home Sale Prices? (Of the properties in the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2976-F9A5-C04B-9A84-BDA29973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/>
              <a:t>Date house was sold</a:t>
            </a:r>
          </a:p>
          <a:p>
            <a:r>
              <a:rPr lang="en-US" dirty="0"/>
              <a:t># of Bedrooms/House</a:t>
            </a:r>
          </a:p>
          <a:p>
            <a:r>
              <a:rPr lang="en-US" dirty="0"/>
              <a:t># of Bathrooms/House</a:t>
            </a:r>
          </a:p>
          <a:p>
            <a:r>
              <a:rPr lang="en-US" dirty="0"/>
              <a:t>Square footage of the home</a:t>
            </a:r>
          </a:p>
          <a:p>
            <a:r>
              <a:rPr lang="en-US" dirty="0"/>
              <a:t>Lot Size </a:t>
            </a:r>
          </a:p>
          <a:p>
            <a:r>
              <a:rPr lang="en-US" dirty="0"/>
              <a:t>Floors </a:t>
            </a:r>
          </a:p>
          <a:p>
            <a:r>
              <a:rPr lang="en-US" dirty="0"/>
              <a:t>Waterfront</a:t>
            </a:r>
          </a:p>
          <a:p>
            <a:r>
              <a:rPr lang="en-US" dirty="0"/>
              <a:t># of Views (by prospective buyers)</a:t>
            </a:r>
          </a:p>
          <a:p>
            <a:r>
              <a:rPr lang="en-US" dirty="0"/>
              <a:t>Condition </a:t>
            </a:r>
          </a:p>
          <a:p>
            <a:r>
              <a:rPr lang="en-US" dirty="0"/>
              <a:t>Grade:  based on King County grading system</a:t>
            </a:r>
          </a:p>
          <a:p>
            <a:r>
              <a:rPr lang="en-US" dirty="0"/>
              <a:t>Square footage above basement</a:t>
            </a:r>
          </a:p>
          <a:p>
            <a:r>
              <a:rPr lang="en-US" dirty="0"/>
              <a:t>Basement Size </a:t>
            </a:r>
          </a:p>
          <a:p>
            <a:r>
              <a:rPr lang="en-US" dirty="0"/>
              <a:t>Year Built</a:t>
            </a:r>
          </a:p>
          <a:p>
            <a:r>
              <a:rPr lang="en-US" dirty="0"/>
              <a:t>Year Renovated</a:t>
            </a:r>
          </a:p>
          <a:p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House Square footage of the nearest 15 neighbors</a:t>
            </a:r>
          </a:p>
          <a:p>
            <a:r>
              <a:rPr lang="en-US" dirty="0"/>
              <a:t>Lot square footage of the nearest 15 neighbors</a:t>
            </a:r>
          </a:p>
        </p:txBody>
      </p:sp>
    </p:spTree>
    <p:extLst>
      <p:ext uri="{BB962C8B-B14F-4D97-AF65-F5344CB8AC3E}">
        <p14:creationId xmlns:p14="http://schemas.microsoft.com/office/powerpoint/2010/main" val="31271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681E-2ACA-AE42-881F-7227757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81%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72AB-B059-D74E-A97A-AB163691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How is accuracy defined?  81% of Home Sales will be “GOOD” Investments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60% of the variation is explained by the model. </a:t>
            </a:r>
          </a:p>
          <a:p>
            <a:endParaRPr lang="en-US" dirty="0"/>
          </a:p>
          <a:p>
            <a:r>
              <a:rPr lang="en-US" dirty="0"/>
              <a:t>Best predictors:  Square Foot Living Space, Grade (Condition), Year Built, &amp; Views</a:t>
            </a:r>
          </a:p>
          <a:p>
            <a:endParaRPr lang="en-US" dirty="0"/>
          </a:p>
          <a:p>
            <a:r>
              <a:rPr lang="en-US" dirty="0"/>
              <a:t>Assumptions to Invest?  We will invest at a level of 80% of the Predicted Sale Price</a:t>
            </a:r>
          </a:p>
          <a:p>
            <a:endParaRPr lang="en-US" dirty="0"/>
          </a:p>
          <a:p>
            <a:r>
              <a:rPr lang="en-US" dirty="0"/>
              <a:t>model is Not meant to predict houses &gt;$1,614,000, &gt; 5,900 </a:t>
            </a:r>
            <a:r>
              <a:rPr lang="en-US" dirty="0" err="1"/>
              <a:t>sq</a:t>
            </a:r>
            <a:r>
              <a:rPr lang="en-US" dirty="0"/>
              <a:t> ft, nor Grade &gt; 11</a:t>
            </a:r>
          </a:p>
        </p:txBody>
      </p:sp>
    </p:spTree>
    <p:extLst>
      <p:ext uri="{BB962C8B-B14F-4D97-AF65-F5344CB8AC3E}">
        <p14:creationId xmlns:p14="http://schemas.microsoft.com/office/powerpoint/2010/main" val="26880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5CF0-2BB9-5942-84BC-CDB6988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Visualizations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ABB8874-6E59-DF4E-BA42-2D01F1F6B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46" y="2294516"/>
            <a:ext cx="5257800" cy="33147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566C7-05D8-E44F-9E96-FE0AD649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2312537"/>
            <a:ext cx="5245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5CF0-2BB9-5942-84BC-CDB6988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C41E1-E972-A94A-A7EC-D0D5E5510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23" y="2312537"/>
            <a:ext cx="5219700" cy="33528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58C5F-CE04-7F41-B05D-BF792EFD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79" y="2312537"/>
            <a:ext cx="5219700" cy="34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280-1438-474B-8A82-6EF01743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C518-9B4D-1D42-A621-607C2B5E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Square Foot:  Sale Price increases $108 for each square foot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Grade (based King County grading system):  Price increase $124,400 with each increase in Grade number up to 11</a:t>
            </a:r>
          </a:p>
          <a:p>
            <a:endParaRPr lang="en-US" dirty="0"/>
          </a:p>
          <a:p>
            <a:r>
              <a:rPr lang="en-US" dirty="0"/>
              <a:t>Viewed by Prospect Buyers:   adds ~$44,200 up to 4 viewings. </a:t>
            </a:r>
          </a:p>
          <a:p>
            <a:endParaRPr lang="en-US" dirty="0"/>
          </a:p>
          <a:p>
            <a:r>
              <a:rPr lang="en-US" dirty="0"/>
              <a:t>The age of the home increases the Sale Price by  ~  $2,671 per year.</a:t>
            </a:r>
          </a:p>
        </p:txBody>
      </p:sp>
    </p:spTree>
    <p:extLst>
      <p:ext uri="{BB962C8B-B14F-4D97-AF65-F5344CB8AC3E}">
        <p14:creationId xmlns:p14="http://schemas.microsoft.com/office/powerpoint/2010/main" val="15555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7688-7437-AC42-92B5-BFF64BE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 Waterfront  properties v. Not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BC7ED3-C210-E440-994C-C8EB6E3D8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139" y="2416268"/>
            <a:ext cx="5092700" cy="3098800"/>
          </a:xfrm>
        </p:spPr>
      </p:pic>
    </p:spTree>
    <p:extLst>
      <p:ext uri="{BB962C8B-B14F-4D97-AF65-F5344CB8AC3E}">
        <p14:creationId xmlns:p14="http://schemas.microsoft.com/office/powerpoint/2010/main" val="289572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5B2-A1E0-DC41-9A5F-9011DD9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/>
              <a:t>odel </a:t>
            </a:r>
            <a:r>
              <a:rPr lang="en-US" dirty="0"/>
              <a:t>WATERFRONT homes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12AD-F0AD-CC49-9B3F-BCD381B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Waterfront:  Having a Waterfront View adds $370,000 to the Price</a:t>
            </a:r>
          </a:p>
          <a:p>
            <a:endParaRPr lang="en-US" dirty="0"/>
          </a:p>
          <a:p>
            <a:r>
              <a:rPr lang="en-US" dirty="0"/>
              <a:t>Assumed other predictors are kept constant (relatively)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Sale Price predicted by Square Foot Living Space only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Assumptions to Invest?  We will invest at a level of 80% of the Predicted Sale Price</a:t>
            </a:r>
          </a:p>
          <a:p>
            <a:endParaRPr lang="en-US" dirty="0"/>
          </a:p>
          <a:p>
            <a:r>
              <a:rPr lang="en-US" dirty="0"/>
              <a:t>76% of Home Sales will be “GOOD” Investments </a:t>
            </a:r>
          </a:p>
        </p:txBody>
      </p:sp>
    </p:spTree>
    <p:extLst>
      <p:ext uri="{BB962C8B-B14F-4D97-AF65-F5344CB8AC3E}">
        <p14:creationId xmlns:p14="http://schemas.microsoft.com/office/powerpoint/2010/main" val="266744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6E5F-9600-5A40-B1C3-5CA8A515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 Year Built has a negative </a:t>
            </a:r>
            <a:r>
              <a:rPr lang="en-US" dirty="0" err="1"/>
              <a:t>coef</a:t>
            </a:r>
            <a:r>
              <a:rPr lang="en-US" dirty="0"/>
              <a:t> in the model………..Here’s why?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F8634-15D7-4142-BCFE-EF6C66193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401" y="2522322"/>
            <a:ext cx="5041900" cy="3124200"/>
          </a:xfrm>
        </p:spPr>
      </p:pic>
    </p:spTree>
    <p:extLst>
      <p:ext uri="{BB962C8B-B14F-4D97-AF65-F5344CB8AC3E}">
        <p14:creationId xmlns:p14="http://schemas.microsoft.com/office/powerpoint/2010/main" val="8361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7950</TotalTime>
  <Words>334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Investing in Your Neighborhood</vt:lpstr>
      <vt:lpstr>What are the best predictors of Home Sale Prices? (Of the properties in the data)</vt:lpstr>
      <vt:lpstr>81% Accuracy</vt:lpstr>
      <vt:lpstr>Predictor Visualizations</vt:lpstr>
      <vt:lpstr>Predictor Visualizations</vt:lpstr>
      <vt:lpstr>Model Summary</vt:lpstr>
      <vt:lpstr>Question:  Waterfront  properties v. Not</vt:lpstr>
      <vt:lpstr>model WATERFRONT homes separately</vt:lpstr>
      <vt:lpstr>Question:  Year Built has a negative coef in the model………..Here’s why?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Your Neighborhood</dc:title>
  <dc:creator>Joe Webb</dc:creator>
  <cp:lastModifiedBy>Microsoft Office User</cp:lastModifiedBy>
  <cp:revision>29</cp:revision>
  <cp:lastPrinted>2019-01-27T19:10:06Z</cp:lastPrinted>
  <dcterms:created xsi:type="dcterms:W3CDTF">2019-01-20T22:41:11Z</dcterms:created>
  <dcterms:modified xsi:type="dcterms:W3CDTF">2019-01-28T13:43:20Z</dcterms:modified>
</cp:coreProperties>
</file>