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69" r:id="rId4"/>
    <p:sldId id="259" r:id="rId5"/>
    <p:sldId id="267" r:id="rId6"/>
    <p:sldId id="265" r:id="rId7"/>
    <p:sldId id="260" r:id="rId8"/>
    <p:sldId id="270" r:id="rId9"/>
    <p:sldId id="263" r:id="rId10"/>
    <p:sldId id="271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8F1653-A646-694B-B701-4B9F47DBC81F}">
          <p14:sldIdLst/>
        </p14:section>
        <p14:section name="Untitled Section" id="{66692799-C12B-004A-965B-558536E4C889}">
          <p14:sldIdLst>
            <p14:sldId id="268"/>
            <p14:sldId id="256"/>
            <p14:sldId id="269"/>
            <p14:sldId id="259"/>
            <p14:sldId id="267"/>
            <p14:sldId id="265"/>
            <p14:sldId id="260"/>
            <p14:sldId id="270"/>
            <p14:sldId id="263"/>
            <p14:sldId id="27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10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8CD2A-E81E-F744-A36A-9108A089928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080A6-A16A-8245-BAE2-69C7004A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Northwinds</a:t>
            </a:r>
            <a:r>
              <a:rPr lang="en-US" dirty="0"/>
              <a:t> has orders dating from July 4</a:t>
            </a:r>
            <a:r>
              <a:rPr lang="en-US" baseline="30000" dirty="0"/>
              <a:t>th</a:t>
            </a:r>
            <a:r>
              <a:rPr lang="en-US" dirty="0"/>
              <a:t>, 2012 to May 6th, 2014.  It is important to compare sales on a 12 month basis, so sales were analyzed in two segments:  1</a:t>
            </a:r>
            <a:r>
              <a:rPr lang="en-US" baseline="30000" dirty="0"/>
              <a:t>st</a:t>
            </a:r>
            <a:r>
              <a:rPr lang="en-US" dirty="0"/>
              <a:t> segment is the first 10 months of operations and the 2</a:t>
            </a:r>
            <a:r>
              <a:rPr lang="en-US" baseline="30000" dirty="0"/>
              <a:t>nd</a:t>
            </a:r>
            <a:r>
              <a:rPr lang="en-US" dirty="0"/>
              <a:t> segment is the last 12 months.  The 1</a:t>
            </a:r>
            <a:r>
              <a:rPr lang="en-US" baseline="30000" dirty="0"/>
              <a:t>st</a:t>
            </a:r>
            <a:r>
              <a:rPr lang="en-US" dirty="0"/>
              <a:t> segment is 10 month as a result of the 2</a:t>
            </a:r>
            <a:r>
              <a:rPr lang="en-US" baseline="30000" dirty="0"/>
              <a:t>nd</a:t>
            </a:r>
            <a:r>
              <a:rPr lang="en-US" dirty="0"/>
              <a:t> segment being 12 months.  It is noted that the 1</a:t>
            </a:r>
            <a:r>
              <a:rPr lang="en-US" baseline="30000" dirty="0"/>
              <a:t>st</a:t>
            </a:r>
            <a:r>
              <a:rPr lang="en-US" dirty="0"/>
              <a:t> segment sales are annualized to compare with the 2</a:t>
            </a:r>
            <a:r>
              <a:rPr lang="en-US" baseline="30000" dirty="0"/>
              <a:t>nd</a:t>
            </a:r>
            <a:r>
              <a:rPr lang="en-US" dirty="0"/>
              <a:t>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p-value for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&lt;.05, then it can be stated there is &gt;95% chance that discounted orders are not from the same sample as non-discounted orders. Therefore, the null hypothesis is rejected. DISCOUNTING DOES INCREASE THE QUANTITY OF ORDERS.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higher the slope, the more reactive to a discount.  Flat line categories are unaffected by discounts.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appears that each salesperson sells into most of the countries and regions.  </a:t>
            </a:r>
            <a:r>
              <a:rPr lang="en-US"/>
              <a:t>There are not sales territory boundaries.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Leverling</a:t>
            </a:r>
            <a:r>
              <a:rPr lang="en-US" dirty="0"/>
              <a:t> is the Salesperson with the highest total revenue, followed by </a:t>
            </a:r>
            <a:r>
              <a:rPr lang="en-US" dirty="0" err="1"/>
              <a:t>Davolio</a:t>
            </a:r>
            <a:r>
              <a:rPr lang="en-US" dirty="0"/>
              <a:t>. </a:t>
            </a:r>
            <a:r>
              <a:rPr lang="en-US" dirty="0" err="1"/>
              <a:t>Suyama</a:t>
            </a:r>
            <a:r>
              <a:rPr lang="en-US" dirty="0"/>
              <a:t> had the lowest total Revenue.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-Peacock has the highest Total Number of Customers, followed by </a:t>
            </a:r>
            <a:r>
              <a:rPr lang="en-US" dirty="0" err="1"/>
              <a:t>Davolio</a:t>
            </a:r>
            <a:r>
              <a:rPr lang="en-US" dirty="0"/>
              <a:t>. Buchanan has the smallest number of Customers.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Leverling</a:t>
            </a:r>
            <a:r>
              <a:rPr lang="en-US" dirty="0"/>
              <a:t> has the highest average revenue per customer, followed by King. </a:t>
            </a:r>
            <a:r>
              <a:rPr lang="en-US" dirty="0" err="1"/>
              <a:t>Suyama</a:t>
            </a:r>
            <a:r>
              <a:rPr lang="en-US" dirty="0"/>
              <a:t>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-Callahan has the highest average number of orders per customer, followed closely by </a:t>
            </a:r>
            <a:r>
              <a:rPr lang="en-US" dirty="0" err="1"/>
              <a:t>Leverling</a:t>
            </a:r>
            <a:r>
              <a:rPr lang="en-US" dirty="0"/>
              <a:t> and Peacock. </a:t>
            </a:r>
            <a:r>
              <a:rPr lang="en-US" dirty="0" err="1"/>
              <a:t>Suyama</a:t>
            </a:r>
            <a:r>
              <a:rPr lang="en-US" dirty="0"/>
              <a:t>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-Peacock has the highest number of total number of orders, followed by </a:t>
            </a:r>
            <a:r>
              <a:rPr lang="en-US" dirty="0" err="1"/>
              <a:t>Leverling</a:t>
            </a:r>
            <a:r>
              <a:rPr lang="en-US" dirty="0"/>
              <a:t> and </a:t>
            </a:r>
            <a:r>
              <a:rPr lang="en-US" dirty="0" err="1"/>
              <a:t>Davolio</a:t>
            </a:r>
            <a:r>
              <a:rPr lang="en-US" dirty="0"/>
              <a:t>. Buchanan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Dodsworth</a:t>
            </a:r>
            <a:r>
              <a:rPr lang="en-US" dirty="0"/>
              <a:t> has the highest average revenue per order, followed by Fuller. </a:t>
            </a:r>
            <a:r>
              <a:rPr lang="en-US" dirty="0" err="1"/>
              <a:t>Suyama</a:t>
            </a:r>
            <a:r>
              <a:rPr lang="en-US" dirty="0"/>
              <a:t> has the lowest.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CONCLUSION:  The </a:t>
            </a:r>
            <a:r>
              <a:rPr lang="en-US" sz="1100" dirty="0" err="1"/>
              <a:t>pvalue</a:t>
            </a:r>
            <a:r>
              <a:rPr lang="en-US" sz="1100" dirty="0"/>
              <a:t> is greater that alpha (.05), so we FAIL TO REJECT the null hypothesis.  Therefore, we conclude that each salesperson is similar in terms of Average Revenues per Customer.   </a:t>
            </a:r>
            <a:br>
              <a:rPr lang="en-US" sz="1100" dirty="0"/>
            </a:br>
            <a:br>
              <a:rPr lang="en-US" sz="1100" dirty="0"/>
            </a:br>
            <a:r>
              <a:rPr lang="en-US" sz="1200" dirty="0"/>
              <a:t>Business Insight: There is a noticeable difference in Revenue produced by each salesperson.  Number of Orders and Revenue per order are strong predictors of Salesperson Total Revenue, with Number of Orders being the most </a:t>
            </a:r>
            <a:r>
              <a:rPr lang="en-US" sz="1200" dirty="0" err="1"/>
              <a:t>influencial</a:t>
            </a:r>
            <a:r>
              <a:rPr lang="en-US" sz="1200" dirty="0"/>
              <a:t>.  So, the Salesperson should devote his/her time to increasing their number of orders..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in a clear, actionable way for non-technical audiences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34DC-FD61-5840-B769-483F96472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C47E-4DA2-5444-A2EE-5FE48C0D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1400-4172-5346-84A7-9E1C64D3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02C3-B5F7-A94E-89AC-9A6D7F65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C43F-333F-6A42-9C90-CA2C9DA2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AEB-342B-0444-9928-1263FF05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456C3-276D-414D-8C08-E04C6D1C0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9E98-90F9-1347-A02C-F5133476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0C7C-7F17-0645-BAE0-1B88AD10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FB56-8FD2-B644-BB8A-10AA689C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3BDFC-0FA4-284A-A7BB-6BCC679C6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894AA-A280-254D-9123-8501653C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35F0-48DA-2A49-A40B-BEFD6B2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F613-1FC4-1C45-9194-5D39DBCB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A0A7-B4D6-2549-BE37-8D07FE1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9C2-0749-5F48-8AB3-9F4E680C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695B-C089-3D44-BFFD-A5DC7D28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6FE2-9667-044F-BCDB-F238D25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4B12-26D9-B242-AA4C-4964F291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4A54-C6D2-B943-A2E6-072AADA3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C5F2-F85E-6C45-838B-D1940AA9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0B1C-32F5-5549-B4C9-32A81379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0D78-7F81-674A-9DA4-7791E6A5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3F10-E6E6-264C-A907-155D488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08B2-41B6-8947-B3E4-70C55E71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39C-ED61-1B4E-BB37-B1A8202A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BD91-5A29-B54C-B3FB-7BD528F7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70400-10C1-734E-93E3-5766D291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1B39-5B9E-2848-B557-FC95848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CDF9-9CE1-2C49-B8C3-A82319A4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8F92-F8D4-3741-A442-2FB014D3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2F7C-B658-1C4B-A45B-301EE73E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7CA0-BE1E-FC46-A1A3-C0F235C1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AB03-4A5D-9245-9C79-C30293DA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A0B3C-7900-AB49-B545-8DE475AE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55DD3-6044-2545-9230-8C3A8578B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DA68C-D3C3-354D-BF2B-CD88E8B5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126F6-D303-D646-BE1D-44DD76CB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97392-6469-644D-82A3-FD016E2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5D8C-122F-BF4B-863D-5A0D5DE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E30BD-797F-5A43-B5B4-69FC169D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4EB6-6629-D44F-8D7E-0B31A996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3B4D5-4E38-CE47-9F47-5EC2DDEE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48F0E-2C59-B74E-98B4-A28821CE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94321-8F24-3A45-B497-F0542FD9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582D-2E41-2B47-803C-DA33E719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A500-0253-5147-B9EC-AD4AAEA8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574-4B2C-E444-AA76-0B36530E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D3D2-3250-0E40-A91F-3CD0B73A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3788-E94E-FC4B-8E31-572496E8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9F8E-471E-1946-B7C3-4101F508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A71A-F23F-4046-98E8-C2244E95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AD04-8427-0149-B1CC-9E4A6512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1DFB7-562D-8D4F-A115-525909DA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B80E-9EF9-E042-A1FC-B217B893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FC81-27E6-A940-94C2-A4726255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C3C5-78F1-A849-922B-AE67DD7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9A58-FE45-B346-8E66-4C216E66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6DE8-6E75-044F-A8BA-A1C9A54D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5107-D8C6-6241-AE64-46B5984F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3D2D-607A-4B46-A0DC-8419B832A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DA13-E83E-4B4C-BAFD-70370E16C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B50D-77F9-FA4A-80CC-4AD92904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A9C7-0709-1942-A5E5-EA50F4F0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/>
              <a:t>Northwinds</a:t>
            </a:r>
            <a:r>
              <a:rPr lang="en-US" sz="4000" b="1" u="sng" dirty="0"/>
              <a:t> Trading Company Business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944-7F66-FB48-9E64-540E218D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Areas of Discussion</a:t>
            </a:r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sz="3600" dirty="0"/>
              <a:t>Affect of Discounts on Overall Sales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Discount Affect on each Product Category</a:t>
            </a:r>
          </a:p>
          <a:p>
            <a:pPr marL="457200" lvl="1" indent="0">
              <a:buNone/>
            </a:pPr>
            <a:endParaRPr lang="en-US" sz="4000" dirty="0"/>
          </a:p>
          <a:p>
            <a:pPr lvl="1"/>
            <a:r>
              <a:rPr lang="en-US" sz="4000" dirty="0"/>
              <a:t>Sales Team Performance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Growth Opportunities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7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CBEA-A6FF-1B4A-B5CD-C28EA95C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D0B2-70B7-F040-97D2-6584177F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F364-6766-9C46-A914-10F52B95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F54E-1E75-1D4B-9F49-CAAD395E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Countries are NOT the same in terms of "REVENUE PER ORDER.  </a:t>
            </a:r>
          </a:p>
          <a:p>
            <a:pPr lvl="1"/>
            <a:r>
              <a:rPr lang="en-US" dirty="0"/>
              <a:t>Austria and Ireland are </a:t>
            </a:r>
            <a:r>
              <a:rPr lang="en-US" dirty="0" err="1"/>
              <a:t>statiscally</a:t>
            </a:r>
            <a:r>
              <a:rPr lang="en-US" dirty="0"/>
              <a:t> different than 2 or more other countries to the right (greater) of the mean.  </a:t>
            </a:r>
          </a:p>
          <a:p>
            <a:pPr lvl="1"/>
            <a:r>
              <a:rPr lang="en-US" dirty="0"/>
              <a:t>France and Italy are statistically different than 2 or more other countries to the left (less) of the mean.  </a:t>
            </a:r>
          </a:p>
          <a:p>
            <a:pPr lvl="1"/>
            <a:endParaRPr lang="en-US" dirty="0"/>
          </a:p>
          <a:p>
            <a:r>
              <a:rPr lang="en-US" dirty="0"/>
              <a:t>BUSINESS INSIGHT: </a:t>
            </a:r>
          </a:p>
          <a:p>
            <a:pPr lvl="1"/>
            <a:r>
              <a:rPr lang="en-US" dirty="0"/>
              <a:t>There's an opportunity to increase "REVENUE PER ORDER" with NEW customers in France and Italy.</a:t>
            </a:r>
          </a:p>
          <a:p>
            <a:pPr lvl="1"/>
            <a:r>
              <a:rPr lang="en-US" dirty="0"/>
              <a:t>There's an opportunity to increase "REVENUE PER ORDER" with CURRENT customers in France and Italy.</a:t>
            </a:r>
          </a:p>
        </p:txBody>
      </p:sp>
    </p:spTree>
    <p:extLst>
      <p:ext uri="{BB962C8B-B14F-4D97-AF65-F5344CB8AC3E}">
        <p14:creationId xmlns:p14="http://schemas.microsoft.com/office/powerpoint/2010/main" val="39636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A636-738A-204E-BCE1-A22014F60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626" y="164610"/>
            <a:ext cx="9144000" cy="892710"/>
          </a:xfrm>
        </p:spPr>
        <p:txBody>
          <a:bodyPr>
            <a:normAutofit fontScale="90000"/>
          </a:bodyPr>
          <a:lstStyle/>
          <a:p>
            <a:r>
              <a:rPr lang="en-US" dirty="0"/>
              <a:t>Annual Sales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892A-2E48-714C-A0F9-436FF22A6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555" name="Picture 1554">
            <a:extLst>
              <a:ext uri="{FF2B5EF4-FFF2-40B4-BE49-F238E27FC236}">
                <a16:creationId xmlns:a16="http://schemas.microsoft.com/office/drawing/2014/main" id="{45529EF0-D9FF-E54D-A5F6-BE63B77E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44" y="976598"/>
            <a:ext cx="4286992" cy="27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CB33-FCA6-3144-9EFC-62D8816A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Discount Affect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866B-CF44-8142-B101-28F2E85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2155 orders written in 22 months</a:t>
            </a:r>
          </a:p>
          <a:p>
            <a:r>
              <a:rPr lang="en-US" dirty="0"/>
              <a:t>1317 orders were sold with NO discount, 838 sold with discount</a:t>
            </a:r>
          </a:p>
          <a:p>
            <a:pPr lvl="1"/>
            <a:r>
              <a:rPr lang="en-US" dirty="0"/>
              <a:t>Discounts ranged from 5% to 25%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1359B-A2D0-534C-9B7F-955A312D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3263817"/>
            <a:ext cx="5029200" cy="344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6688B-5EA5-6342-B74B-75089DD9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857" y="3263817"/>
            <a:ext cx="2870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AE7BC3-30E4-0F4F-A331-DDAF48FC3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2B71607-E668-C740-A942-ECD90726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78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Discount Affect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Size of order increases from 21.7 to 27.1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of Discount is irrelevant (5% ~ 25%)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Category is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E594E-7C5A-1942-94CA-2A14D9622F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31881" y="221078"/>
            <a:ext cx="5420795" cy="3721530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5E55D53-D450-F946-929A-C7857EC8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00" y="221079"/>
            <a:ext cx="5132218" cy="37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A9A-4348-684D-A218-C8A454B6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835730"/>
            <a:ext cx="11459688" cy="2695699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Conclusions:</a:t>
            </a:r>
            <a:br>
              <a:rPr lang="en-US" sz="3200" b="1" u="sng" dirty="0"/>
            </a:br>
            <a:br>
              <a:rPr lang="en-US" sz="3200" dirty="0"/>
            </a:br>
            <a:r>
              <a:rPr lang="en-US" sz="3200" dirty="0"/>
              <a:t>1.  Discounts increase the average size of the order from 21.7 to 27.1</a:t>
            </a:r>
            <a:br>
              <a:rPr lang="en-US" sz="3200" dirty="0"/>
            </a:br>
            <a:r>
              <a:rPr lang="en-US" sz="3200" dirty="0"/>
              <a:t>2.  The size of the discount is irrelevant</a:t>
            </a:r>
            <a:br>
              <a:rPr lang="en-US" sz="3200" dirty="0"/>
            </a:br>
            <a:r>
              <a:rPr lang="en-US" sz="3200" dirty="0"/>
              <a:t>3.  Discount:  Meat/Poultry, Condiments, Beverages</a:t>
            </a:r>
            <a:br>
              <a:rPr lang="en-US" sz="3200" dirty="0"/>
            </a:br>
            <a:r>
              <a:rPr lang="en-US" sz="3200" dirty="0"/>
              <a:t>4.  There’s no need to discount Confections and Grains/Cereals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E2F3E-5B32-B74B-9DE6-468BB8CB6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3000" y="326570"/>
            <a:ext cx="4826000" cy="3251200"/>
          </a:xfrm>
        </p:spPr>
      </p:pic>
    </p:spTree>
    <p:extLst>
      <p:ext uri="{BB962C8B-B14F-4D97-AF65-F5344CB8AC3E}">
        <p14:creationId xmlns:p14="http://schemas.microsoft.com/office/powerpoint/2010/main" val="30770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8572-5AF4-3E45-825B-968674C0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Team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EAEE6-66BC-5F46-B8D1-7A4E6FA4A22F}"/>
              </a:ext>
            </a:extLst>
          </p:cNvPr>
          <p:cNvSpPr txBox="1"/>
          <p:nvPr/>
        </p:nvSpPr>
        <p:spPr>
          <a:xfrm>
            <a:off x="1630878" y="4770979"/>
            <a:ext cx="89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Regions &amp; 21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Salespeople are based in 2 locations:  Seattle, WA and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sales’ territories appear to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are last 12 months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D5B978-8912-5F44-96F3-109E0968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468" y="1044107"/>
            <a:ext cx="9255064" cy="3726872"/>
          </a:xfrm>
        </p:spPr>
      </p:pic>
    </p:spTree>
    <p:extLst>
      <p:ext uri="{BB962C8B-B14F-4D97-AF65-F5344CB8AC3E}">
        <p14:creationId xmlns:p14="http://schemas.microsoft.com/office/powerpoint/2010/main" val="180630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EA11-0BA8-0643-97B0-79AD2D7C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400" dirty="0"/>
            </a:b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85DC48-DE11-4345-B2F0-0E2114EE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46" y="128465"/>
            <a:ext cx="4059529" cy="410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E6E5-08FC-4641-B791-54EB61DF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575" y="2675104"/>
            <a:ext cx="3918898" cy="4108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EEC0E-9659-F040-AC29-2E08CBCCC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431" y="2675104"/>
            <a:ext cx="3931569" cy="41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C7F9-742F-6341-893E-636C6FB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Team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5869-7FCF-334E-9ECF-54B248FB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Salespeople are statistically similar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 of Overall Performance</a:t>
            </a:r>
          </a:p>
          <a:p>
            <a:pPr lvl="1"/>
            <a:r>
              <a:rPr lang="en-US" dirty="0"/>
              <a:t>Strongest:  “Total Number of Orders”</a:t>
            </a:r>
          </a:p>
          <a:p>
            <a:pPr lvl="1"/>
            <a:r>
              <a:rPr lang="en-US" dirty="0"/>
              <a:t>“Average Order Revenue” is similar by Salesperson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Compensation </a:t>
            </a:r>
          </a:p>
          <a:p>
            <a:pPr lvl="1"/>
            <a:r>
              <a:rPr lang="en-US" dirty="0"/>
              <a:t>Align with Company Goals</a:t>
            </a:r>
          </a:p>
          <a:p>
            <a:pPr lvl="1"/>
            <a:r>
              <a:rPr lang="en-US" dirty="0"/>
              <a:t>Recommendation:  Incentivize Total Number of Orders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6ADF-5C20-5C4B-A398-961D5626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"/>
            <a:ext cx="10515600" cy="803131"/>
          </a:xfrm>
        </p:spPr>
        <p:txBody>
          <a:bodyPr/>
          <a:lstStyle/>
          <a:p>
            <a:pPr algn="ctr"/>
            <a:r>
              <a:rPr lang="en-US" dirty="0"/>
              <a:t>Customer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06002-018B-5F4A-9398-7935F1E2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59" y="900546"/>
            <a:ext cx="7236555" cy="575306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5725F-D46B-F04D-9ECC-AF46B95772F1}"/>
              </a:ext>
            </a:extLst>
          </p:cNvPr>
          <p:cNvSpPr txBox="1"/>
          <p:nvPr/>
        </p:nvSpPr>
        <p:spPr>
          <a:xfrm>
            <a:off x="7378614" y="900546"/>
            <a:ext cx="4658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88 Customers &amp; 540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Concentration: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W. Europe (27), </a:t>
            </a:r>
            <a:r>
              <a:rPr lang="en-US" dirty="0" err="1"/>
              <a:t>N.America</a:t>
            </a:r>
            <a:r>
              <a:rPr lang="en-US" dirty="0"/>
              <a:t> (16), S. America(16)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USA (13), Germany (11, France(10)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W. Europe (179), N. America (103)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USA (262), Germany (210), Brazil (134)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5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656</Words>
  <Application>Microsoft Macintosh PowerPoint</Application>
  <PresentationFormat>Widescreen</PresentationFormat>
  <Paragraphs>81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Northwinds Trading Company Business Review</vt:lpstr>
      <vt:lpstr>Annual Sales Summary</vt:lpstr>
      <vt:lpstr>Discount Affect</vt:lpstr>
      <vt:lpstr> </vt:lpstr>
      <vt:lpstr>Conclusions:  1.  Discounts increase the average size of the order from 21.7 to 27.1 2.  The size of the discount is irrelevant 3.  Discount:  Meat/Poultry, Condiments, Beverages 4.  There’s no need to discount Confections and Grains/Cereals</vt:lpstr>
      <vt:lpstr>Sales Team Overview</vt:lpstr>
      <vt:lpstr> </vt:lpstr>
      <vt:lpstr>Sales Team Insight</vt:lpstr>
      <vt:lpstr>Customer Overview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2019-03-11T13:49:15Z</dcterms:created>
  <dcterms:modified xsi:type="dcterms:W3CDTF">2019-03-25T12:05:10Z</dcterms:modified>
</cp:coreProperties>
</file>