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69" r:id="rId4"/>
    <p:sldId id="259" r:id="rId5"/>
    <p:sldId id="267" r:id="rId6"/>
    <p:sldId id="265" r:id="rId7"/>
    <p:sldId id="260" r:id="rId8"/>
    <p:sldId id="270" r:id="rId9"/>
    <p:sldId id="263" r:id="rId10"/>
    <p:sldId id="271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8F1653-A646-694B-B701-4B9F47DBC81F}">
          <p14:sldIdLst/>
        </p14:section>
        <p14:section name="Untitled Section" id="{66692799-C12B-004A-965B-558536E4C889}">
          <p14:sldIdLst>
            <p14:sldId id="256"/>
            <p14:sldId id="268"/>
            <p14:sldId id="269"/>
            <p14:sldId id="259"/>
            <p14:sldId id="267"/>
            <p14:sldId id="265"/>
            <p14:sldId id="260"/>
            <p14:sldId id="270"/>
            <p14:sldId id="263"/>
            <p14:sldId id="271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3510"/>
  </p:normalViewPr>
  <p:slideViewPr>
    <p:cSldViewPr snapToGrid="0" snapToObjects="1">
      <p:cViewPr varScale="1">
        <p:scale>
          <a:sx n="94" d="100"/>
          <a:sy n="94" d="100"/>
        </p:scale>
        <p:origin x="12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8CD2A-E81E-F744-A36A-9108A0899289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080A6-A16A-8245-BAE2-69C7004A0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0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Northwinds</a:t>
            </a:r>
            <a:r>
              <a:rPr lang="en-US" dirty="0"/>
              <a:t> has orders dating from July 4</a:t>
            </a:r>
            <a:r>
              <a:rPr lang="en-US" baseline="30000" dirty="0"/>
              <a:t>th</a:t>
            </a:r>
            <a:r>
              <a:rPr lang="en-US" dirty="0"/>
              <a:t>, 2012 to May 6th, 2014.  It is important to compare sales on a 12 month basis, so sales were analyzed in two segments:  1</a:t>
            </a:r>
            <a:r>
              <a:rPr lang="en-US" baseline="30000" dirty="0"/>
              <a:t>st</a:t>
            </a:r>
            <a:r>
              <a:rPr lang="en-US" dirty="0"/>
              <a:t> segment is the first 10 months of operations and the 2</a:t>
            </a:r>
            <a:r>
              <a:rPr lang="en-US" baseline="30000" dirty="0"/>
              <a:t>nd</a:t>
            </a:r>
            <a:r>
              <a:rPr lang="en-US" dirty="0"/>
              <a:t> segment is the last 12 months.  The 1</a:t>
            </a:r>
            <a:r>
              <a:rPr lang="en-US" baseline="30000" dirty="0"/>
              <a:t>st</a:t>
            </a:r>
            <a:r>
              <a:rPr lang="en-US" dirty="0"/>
              <a:t> segment is 10 month as a result of the 2</a:t>
            </a:r>
            <a:r>
              <a:rPr lang="en-US" baseline="30000" dirty="0"/>
              <a:t>nd</a:t>
            </a:r>
            <a:r>
              <a:rPr lang="en-US" dirty="0"/>
              <a:t> segment being 12 months.  It is noted that the 1</a:t>
            </a:r>
            <a:r>
              <a:rPr lang="en-US" baseline="30000" dirty="0"/>
              <a:t>st</a:t>
            </a:r>
            <a:r>
              <a:rPr lang="en-US" dirty="0"/>
              <a:t> segment sales are annualized to compare with the 2</a:t>
            </a:r>
            <a:r>
              <a:rPr lang="en-US" baseline="30000" dirty="0"/>
              <a:t>nd</a:t>
            </a:r>
            <a:r>
              <a:rPr lang="en-US" dirty="0"/>
              <a:t> segment.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080A6-A16A-8245-BAE2-69C7004A0D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02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the p-value for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&lt;.05, then it can be stated there is &gt;95% chance that discounted orders are not from the same sample as non-discounted orders. Therefore, the null hypothesis is rejected. DISCOUNTING DOES INCREASE THE QUANTITY OF ORDERS.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080A6-A16A-8245-BAE2-69C7004A0D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41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higher the slope, the more reactive to a discount.  Flat line categories are unaffected by discounts.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080A6-A16A-8245-BAE2-69C7004A0D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81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appears that each salesperson sells into most of the countries and regions.  </a:t>
            </a:r>
            <a:r>
              <a:rPr lang="en-US"/>
              <a:t>There are not sales territory boundaries.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080A6-A16A-8245-BAE2-69C7004A0D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79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</a:t>
            </a:r>
            <a:r>
              <a:rPr lang="en-US" dirty="0" err="1"/>
              <a:t>Leverling</a:t>
            </a:r>
            <a:r>
              <a:rPr lang="en-US" dirty="0"/>
              <a:t> is the Salesperson with the highest total revenue, followed by </a:t>
            </a:r>
            <a:r>
              <a:rPr lang="en-US" dirty="0" err="1"/>
              <a:t>Davolio</a:t>
            </a:r>
            <a:r>
              <a:rPr lang="en-US" dirty="0"/>
              <a:t>. </a:t>
            </a:r>
            <a:r>
              <a:rPr lang="en-US" dirty="0" err="1"/>
              <a:t>Suyama</a:t>
            </a:r>
            <a:r>
              <a:rPr lang="en-US" dirty="0"/>
              <a:t> had the lowest total Revenue.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-Peacock has the highest Total Number of Customers, followed by </a:t>
            </a:r>
            <a:r>
              <a:rPr lang="en-US" dirty="0" err="1"/>
              <a:t>Davolio</a:t>
            </a:r>
            <a:r>
              <a:rPr lang="en-US" dirty="0"/>
              <a:t>. Buchanan has the smallest number of Customers.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</a:t>
            </a:r>
            <a:r>
              <a:rPr lang="en-US" dirty="0" err="1"/>
              <a:t>Leverling</a:t>
            </a:r>
            <a:r>
              <a:rPr lang="en-US" dirty="0"/>
              <a:t> has the highest average revenue per customer, followed by King. </a:t>
            </a:r>
            <a:r>
              <a:rPr lang="en-US" dirty="0" err="1"/>
              <a:t>Suyama</a:t>
            </a:r>
            <a:r>
              <a:rPr lang="en-US" dirty="0"/>
              <a:t> has the lowest.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-Callahan has the highest average number of orders per customer, followed closely by </a:t>
            </a:r>
            <a:r>
              <a:rPr lang="en-US" dirty="0" err="1"/>
              <a:t>Leverling</a:t>
            </a:r>
            <a:r>
              <a:rPr lang="en-US" dirty="0"/>
              <a:t> and Peacock. </a:t>
            </a:r>
            <a:r>
              <a:rPr lang="en-US" dirty="0" err="1"/>
              <a:t>Suyama</a:t>
            </a:r>
            <a:r>
              <a:rPr lang="en-US" dirty="0"/>
              <a:t> has the lowest.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-Peacock has the highest number of total number of orders, followed by </a:t>
            </a:r>
            <a:r>
              <a:rPr lang="en-US" dirty="0" err="1"/>
              <a:t>Leverling</a:t>
            </a:r>
            <a:r>
              <a:rPr lang="en-US" dirty="0"/>
              <a:t> and </a:t>
            </a:r>
            <a:r>
              <a:rPr lang="en-US" dirty="0" err="1"/>
              <a:t>Davolio</a:t>
            </a:r>
            <a:r>
              <a:rPr lang="en-US" dirty="0"/>
              <a:t>. Buchanan has the lowest.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</a:t>
            </a:r>
            <a:r>
              <a:rPr lang="en-US" dirty="0" err="1"/>
              <a:t>Dodsworth</a:t>
            </a:r>
            <a:r>
              <a:rPr lang="en-US" dirty="0"/>
              <a:t> has the highest average revenue per order, followed by Fuller. </a:t>
            </a:r>
            <a:r>
              <a:rPr lang="en-US" dirty="0" err="1"/>
              <a:t>Suyama</a:t>
            </a:r>
            <a:r>
              <a:rPr lang="en-US" dirty="0"/>
              <a:t> has the lowest.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080A6-A16A-8245-BAE2-69C7004A0D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95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CONCLUSION:  The </a:t>
            </a:r>
            <a:r>
              <a:rPr lang="en-US" sz="1100" dirty="0" err="1"/>
              <a:t>pvalue</a:t>
            </a:r>
            <a:r>
              <a:rPr lang="en-US" sz="1100" dirty="0"/>
              <a:t> is greater that alpha (.05), so we FAIL TO REJECT the null hypothesis.  Therefore, we conclude that each salesperson is similar in terms of Average Revenues per Customer.   </a:t>
            </a:r>
            <a:br>
              <a:rPr lang="en-US" sz="1100" dirty="0"/>
            </a:br>
            <a:br>
              <a:rPr lang="en-US" sz="1100" dirty="0"/>
            </a:br>
            <a:r>
              <a:rPr lang="en-US" sz="1200" dirty="0"/>
              <a:t>Business Insight: There is a noticeable difference in Revenue produced by each salesperson.  Number of Orders and Revenue per order are strong predictors of Salesperson Total Revenue, with Number of Orders being the most </a:t>
            </a:r>
            <a:r>
              <a:rPr lang="en-US" sz="1200" dirty="0" err="1"/>
              <a:t>influencial</a:t>
            </a:r>
            <a:r>
              <a:rPr lang="en-US" sz="1200" dirty="0"/>
              <a:t>.  So, the Salesperson should devote his/her time to increasing their number of orders..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080A6-A16A-8245-BAE2-69C7004A0D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26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Countries listed are statistically different than 2 or more other countries.  Germany and USA aren’t different in terms of REVENUE per Order, but are in terms of AVG REVENUE PER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080A6-A16A-8245-BAE2-69C7004A0D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48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834DC-FD61-5840-B769-483F96472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9C47E-4DA2-5444-A2EE-5FE48C0DE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71400-4172-5346-84A7-9E1C64D3C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BA8-BFFF-2C45-ABBA-CE18AC870D7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F02C3-B5F7-A94E-89AC-9A6D7F65C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CC43F-333F-6A42-9C90-CA2C9DA2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4E69-07CE-4543-85D5-DA512F77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0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DAEB-342B-0444-9928-1263FF05F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456C3-276D-414D-8C08-E04C6D1C0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09E98-90F9-1347-A02C-F5133476E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BA8-BFFF-2C45-ABBA-CE18AC870D7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30C7C-7F17-0645-BAE0-1B88AD10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BFB56-8FD2-B644-BB8A-10AA689C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4E69-07CE-4543-85D5-DA512F77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4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13BDFC-0FA4-284A-A7BB-6BCC679C6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894AA-A280-254D-9123-8501653C7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935F0-48DA-2A49-A40B-BEFD6B2E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BA8-BFFF-2C45-ABBA-CE18AC870D7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3F613-1FC4-1C45-9194-5D39DBCB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7A0A7-B4D6-2549-BE37-8D07FE1A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4E69-07CE-4543-85D5-DA512F77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E9C2-0749-5F48-8AB3-9F4E680C0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2695B-C089-3D44-BFFD-A5DC7D28C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96FE2-9667-044F-BCDB-F238D25D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BA8-BFFF-2C45-ABBA-CE18AC870D7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24B12-26D9-B242-AA4C-4964F291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54A54-C6D2-B943-A2E6-072AADA3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4E69-07CE-4543-85D5-DA512F77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8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EC5F2-F85E-6C45-838B-D1940AA9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40B1C-32F5-5549-B4C9-32A81379A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90D78-7F81-674A-9DA4-7791E6A5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BA8-BFFF-2C45-ABBA-CE18AC870D7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03F10-E6E6-264C-A907-155D4887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908B2-41B6-8947-B3E4-70C55E71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4E69-07CE-4543-85D5-DA512F77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2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A39C-ED61-1B4E-BB37-B1A8202A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CBD91-5A29-B54C-B3FB-7BD528F73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70400-10C1-734E-93E3-5766D2912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81B39-5B9E-2848-B557-FC958485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BA8-BFFF-2C45-ABBA-CE18AC870D7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BCDF9-9CE1-2C49-B8C3-A82319A40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A8F92-F8D4-3741-A442-2FB014D3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4E69-07CE-4543-85D5-DA512F77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5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A2F7C-B658-1C4B-A45B-301EE73E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77CA0-BE1E-FC46-A1A3-C0F235C14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4AB03-4A5D-9245-9C79-C30293DA1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A0B3C-7900-AB49-B545-8DE475AE2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955DD3-6044-2545-9230-8C3A8578B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DA68C-D3C3-354D-BF2B-CD88E8B5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BA8-BFFF-2C45-ABBA-CE18AC870D7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F126F6-D303-D646-BE1D-44DD76CB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997392-6469-644D-82A3-FD016E2C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4E69-07CE-4543-85D5-DA512F77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0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5D8C-122F-BF4B-863D-5A0D5DEB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E30BD-797F-5A43-B5B4-69FC169D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BA8-BFFF-2C45-ABBA-CE18AC870D7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94EB6-6629-D44F-8D7E-0B31A996A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3B4D5-4E38-CE47-9F47-5EC2DDEE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4E69-07CE-4543-85D5-DA512F77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4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48F0E-2C59-B74E-98B4-A28821CE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BA8-BFFF-2C45-ABBA-CE18AC870D7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94321-8F24-3A45-B497-F0542FD9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B582D-2E41-2B47-803C-DA33E719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4E69-07CE-4543-85D5-DA512F77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EA500-0253-5147-B9EC-AD4AAEA85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E3574-4B2C-E444-AA76-0B36530EA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BD3D2-3250-0E40-A91F-3CD0B73A2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73788-E94E-FC4B-8E31-572496E80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BA8-BFFF-2C45-ABBA-CE18AC870D7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19F8E-471E-1946-B7C3-4101F508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7A71A-F23F-4046-98E8-C2244E95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4E69-07CE-4543-85D5-DA512F77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8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3AD04-8427-0149-B1CC-9E4A6512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F1DFB7-562D-8D4F-A115-525909DA7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9B80E-9EF9-E042-A1FC-B217B893B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CFC81-27E6-A940-94C2-A47262559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0BA8-BFFF-2C45-ABBA-CE18AC870D7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BC3C5-78F1-A849-922B-AE67DD78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89A58-FE45-B346-8E66-4C216E66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4E69-07CE-4543-85D5-DA512F77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7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16DE8-6E75-044F-A8BA-A1C9A54D5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15107-D8C6-6241-AE64-46B5984F6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73D2D-607A-4B46-A0DC-8419B832A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F0BA8-BFFF-2C45-ABBA-CE18AC870D74}" type="datetimeFigureOut">
              <a:rPr lang="en-US" smtClean="0"/>
              <a:t>3/25/19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ADA13-E83E-4B4C-BAFD-70370E16C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AB50D-77F9-FA4A-80CC-4AD929049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64E69-07CE-4543-85D5-DA512F779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6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A636-738A-204E-BCE1-A22014F60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955" y="273792"/>
            <a:ext cx="10485262" cy="892710"/>
          </a:xfrm>
        </p:spPr>
        <p:txBody>
          <a:bodyPr>
            <a:noAutofit/>
          </a:bodyPr>
          <a:lstStyle/>
          <a:p>
            <a:r>
              <a:rPr lang="en-US" sz="4000" b="1" u="sng" dirty="0" err="1"/>
              <a:t>Northwinds</a:t>
            </a:r>
            <a:r>
              <a:rPr lang="en-US" sz="4000" b="1" u="sng" dirty="0"/>
              <a:t> Trading Company Business Review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E892A-2E48-714C-A0F9-436FF22A6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555" name="Picture 1554">
            <a:extLst>
              <a:ext uri="{FF2B5EF4-FFF2-40B4-BE49-F238E27FC236}">
                <a16:creationId xmlns:a16="http://schemas.microsoft.com/office/drawing/2014/main" id="{45529EF0-D9FF-E54D-A5F6-BE63B77EC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729" y="1600200"/>
            <a:ext cx="6700145" cy="42920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D185D4-CFB8-5B4D-8AC3-C772AAF92054}"/>
              </a:ext>
            </a:extLst>
          </p:cNvPr>
          <p:cNvSpPr txBox="1"/>
          <p:nvPr/>
        </p:nvSpPr>
        <p:spPr>
          <a:xfrm>
            <a:off x="4192137" y="5996085"/>
            <a:ext cx="3807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Current: Significant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Future:  Manage Future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FD0B2-70B7-F040-97D2-6584177F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90"/>
            <a:ext cx="10515600" cy="4351338"/>
          </a:xfrm>
        </p:spPr>
        <p:txBody>
          <a:bodyPr/>
          <a:lstStyle/>
          <a:p>
            <a:r>
              <a:rPr lang="en-US" dirty="0"/>
              <a:t>Geographic Review analyzed</a:t>
            </a:r>
          </a:p>
          <a:p>
            <a:pPr lvl="1"/>
            <a:r>
              <a:rPr lang="en-US" dirty="0"/>
              <a:t>Average Orders per Country</a:t>
            </a:r>
          </a:p>
          <a:p>
            <a:pPr lvl="1"/>
            <a:r>
              <a:rPr lang="en-US" dirty="0"/>
              <a:t>Average Revenue per Customer by Country</a:t>
            </a:r>
          </a:p>
          <a:p>
            <a:pPr lvl="1"/>
            <a:r>
              <a:rPr lang="en-US" dirty="0"/>
              <a:t>****Average Revenue per Order by Country*****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D9BEC8-804C-474C-BA25-22B69B72A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08" y="1828800"/>
            <a:ext cx="10078886" cy="50292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BE65D685-4C1F-DD4B-8EB6-A24CD45DB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81522"/>
            <a:ext cx="10515600" cy="13255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6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F364-6766-9C46-A914-10F52B95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7F54E-1E75-1D4B-9F49-CAAD395EA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Countries are NOT the same in terms of "REVENUE PER ORDER.  </a:t>
            </a:r>
          </a:p>
          <a:p>
            <a:pPr lvl="1"/>
            <a:r>
              <a:rPr lang="en-US" dirty="0"/>
              <a:t>Austria and Ireland are </a:t>
            </a:r>
            <a:r>
              <a:rPr lang="en-US" dirty="0" err="1"/>
              <a:t>statiscally</a:t>
            </a:r>
            <a:r>
              <a:rPr lang="en-US" dirty="0"/>
              <a:t> higher than other countries.</a:t>
            </a:r>
          </a:p>
          <a:p>
            <a:pPr lvl="1"/>
            <a:r>
              <a:rPr lang="en-US" dirty="0"/>
              <a:t>France and Italy are statistically lower than other countries.</a:t>
            </a:r>
          </a:p>
          <a:p>
            <a:pPr lvl="1"/>
            <a:endParaRPr lang="en-US" dirty="0"/>
          </a:p>
          <a:p>
            <a:r>
              <a:rPr lang="en-US" dirty="0"/>
              <a:t>BUSINESS INSIGHT: </a:t>
            </a:r>
          </a:p>
          <a:p>
            <a:pPr lvl="1"/>
            <a:r>
              <a:rPr lang="en-US" dirty="0"/>
              <a:t>There's an opportunity to increase "REVENUE PER ORDER" with NEW customers in Austria &amp; Ireland (&amp; possibly Germany and USA).</a:t>
            </a:r>
          </a:p>
          <a:p>
            <a:pPr lvl="1"/>
            <a:r>
              <a:rPr lang="en-US" dirty="0"/>
              <a:t>There's an opportunity to increase "REVENUE PER ORDER" with CURRENT customers in France and Italy.</a:t>
            </a:r>
          </a:p>
        </p:txBody>
      </p:sp>
    </p:spTree>
    <p:extLst>
      <p:ext uri="{BB962C8B-B14F-4D97-AF65-F5344CB8AC3E}">
        <p14:creationId xmlns:p14="http://schemas.microsoft.com/office/powerpoint/2010/main" val="396366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EA9C7-0709-1942-A5E5-EA50F4F0F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err="1"/>
              <a:t>Northwinds</a:t>
            </a:r>
            <a:r>
              <a:rPr lang="en-US" sz="4000" b="1" u="sng" dirty="0"/>
              <a:t> Trading Company Business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BC944-7F66-FB48-9E64-540E218D6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Areas of Discussion</a:t>
            </a:r>
          </a:p>
          <a:p>
            <a:pPr marL="0" indent="0">
              <a:buNone/>
            </a:pPr>
            <a:endParaRPr lang="en-US" sz="4000" dirty="0"/>
          </a:p>
          <a:p>
            <a:pPr lvl="1"/>
            <a:r>
              <a:rPr lang="en-US" sz="3600" dirty="0"/>
              <a:t>Affect of Discounts on:</a:t>
            </a:r>
          </a:p>
          <a:p>
            <a:pPr lvl="2"/>
            <a:r>
              <a:rPr lang="en-US" sz="3200" dirty="0"/>
              <a:t>Each Order Quantity</a:t>
            </a:r>
          </a:p>
          <a:p>
            <a:pPr lvl="2"/>
            <a:r>
              <a:rPr lang="en-US" sz="3200" dirty="0"/>
              <a:t>each Product Category</a:t>
            </a:r>
          </a:p>
          <a:p>
            <a:pPr marL="457200" lvl="1" indent="0">
              <a:buNone/>
            </a:pPr>
            <a:endParaRPr lang="en-US" sz="4000" dirty="0"/>
          </a:p>
          <a:p>
            <a:pPr lvl="1"/>
            <a:r>
              <a:rPr lang="en-US" sz="4000" dirty="0"/>
              <a:t>Sales Team Performance</a:t>
            </a:r>
          </a:p>
          <a:p>
            <a:pPr lvl="1"/>
            <a:endParaRPr lang="en-US" sz="4000" dirty="0"/>
          </a:p>
          <a:p>
            <a:pPr lvl="1"/>
            <a:r>
              <a:rPr lang="en-US" sz="4000" dirty="0"/>
              <a:t>Growth Opportunities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97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CB33-FCA6-3144-9EFC-62D8816A0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Discount Affect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8866B-CF44-8142-B101-28F2E851F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2155 order “line items” written in 22 months</a:t>
            </a:r>
          </a:p>
          <a:p>
            <a:r>
              <a:rPr lang="en-US" dirty="0"/>
              <a:t>1317 orders were sold with NO discount, 838 sold with discount</a:t>
            </a:r>
          </a:p>
          <a:p>
            <a:pPr lvl="1"/>
            <a:r>
              <a:rPr lang="en-US" dirty="0"/>
              <a:t>Discounts ranged from 5% to 25%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81359B-A2D0-534C-9B7F-955A312D5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5" y="3263817"/>
            <a:ext cx="5029200" cy="3441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06688B-5EA5-6342-B74B-75089DD9D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857" y="3263817"/>
            <a:ext cx="28702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36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AE7BC3-30E4-0F4F-A331-DDAF48FC34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2B71607-E668-C740-A942-ECD907264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5782" y="4217598"/>
            <a:ext cx="6587617" cy="2387600"/>
          </a:xfrm>
        </p:spPr>
        <p:txBody>
          <a:bodyPr>
            <a:normAutofit/>
          </a:bodyPr>
          <a:lstStyle/>
          <a:p>
            <a:r>
              <a:rPr lang="en-US" b="1" u="sng" dirty="0"/>
              <a:t>Discount Affect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Average Size of order increases from 21.7 to 27.1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Size of Discount is irrelevant (5% ~ 25%)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Category is relevant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DE594E-7C5A-1942-94CA-2A14D9622FE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207404" y="1"/>
            <a:ext cx="4994696" cy="3429000"/>
          </a:xfr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35E55D53-D450-F946-929A-C7857EC8C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993" y="4756"/>
            <a:ext cx="4844955" cy="3400428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821EAC0-FE70-B24A-B131-62A779BA77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404" y="3457926"/>
            <a:ext cx="5046984" cy="340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0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EAA9A-4348-684D-A218-C8A454B6D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56" y="1461019"/>
            <a:ext cx="11459688" cy="2695699"/>
          </a:xfrm>
        </p:spPr>
        <p:txBody>
          <a:bodyPr>
            <a:noAutofit/>
          </a:bodyPr>
          <a:lstStyle/>
          <a:p>
            <a:pPr algn="l"/>
            <a:r>
              <a:rPr lang="en-US" sz="3200" b="1" u="sng" dirty="0"/>
              <a:t>Conclusions:</a:t>
            </a:r>
            <a:br>
              <a:rPr lang="en-US" sz="3200" b="1" u="sng" dirty="0"/>
            </a:br>
            <a:br>
              <a:rPr lang="en-US" sz="3200" dirty="0"/>
            </a:br>
            <a:r>
              <a:rPr lang="en-US" sz="3200" dirty="0"/>
              <a:t>1.  Discounts increase the average size of the order from 21.7 to 27.1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2.  The size of the discount is irrelevant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3.  Discount:  Meat/Poultry, Condiments, Beverages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4.  There’s no need to discount Confections and Grains/Cereals</a:t>
            </a:r>
          </a:p>
        </p:txBody>
      </p:sp>
    </p:spTree>
    <p:extLst>
      <p:ext uri="{BB962C8B-B14F-4D97-AF65-F5344CB8AC3E}">
        <p14:creationId xmlns:p14="http://schemas.microsoft.com/office/powerpoint/2010/main" val="307703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8572-5AF4-3E45-825B-968674C05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1566"/>
          </a:xfrm>
        </p:spPr>
        <p:txBody>
          <a:bodyPr>
            <a:normAutofit fontScale="90000"/>
          </a:bodyPr>
          <a:lstStyle/>
          <a:p>
            <a:r>
              <a:rPr lang="en-US" dirty="0"/>
              <a:t>Sales Team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8EAEE6-66BC-5F46-B8D1-7A4E6FA4A22F}"/>
              </a:ext>
            </a:extLst>
          </p:cNvPr>
          <p:cNvSpPr txBox="1"/>
          <p:nvPr/>
        </p:nvSpPr>
        <p:spPr>
          <a:xfrm>
            <a:off x="1630878" y="4770979"/>
            <a:ext cx="89302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 Regions &amp; 21 Countries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 Salespeople are based in 2 locations:  Seattle, WA and London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sales’ territories appear to exist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Orders are last 12 months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1D5B978-8912-5F44-96F3-109E09681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8468" y="1044107"/>
            <a:ext cx="9255064" cy="3726872"/>
          </a:xfrm>
        </p:spPr>
      </p:pic>
    </p:spTree>
    <p:extLst>
      <p:ext uri="{BB962C8B-B14F-4D97-AF65-F5344CB8AC3E}">
        <p14:creationId xmlns:p14="http://schemas.microsoft.com/office/powerpoint/2010/main" val="180630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EA11-0BA8-0643-97B0-79AD2D7C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1400" dirty="0"/>
            </a:br>
            <a:endParaRPr lang="en-US" sz="1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85DC48-DE11-4345-B2F0-0E2114EED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046" y="128465"/>
            <a:ext cx="4059529" cy="410886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ADE6E5-08FC-4641-B791-54EB61DF4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575" y="2675104"/>
            <a:ext cx="3918898" cy="41088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3EEC0E-9659-F040-AC29-2E08CBCCC3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0431" y="2675104"/>
            <a:ext cx="3931569" cy="416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7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C7F9-742F-6341-893E-636C6FB7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Team 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85869-7FCF-334E-9ECF-54B248FB4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Salespeople are statistically similar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Predictor of Overall Performance</a:t>
            </a:r>
          </a:p>
          <a:p>
            <a:pPr lvl="1"/>
            <a:r>
              <a:rPr lang="en-US" dirty="0"/>
              <a:t>Strongest:  “Total Number of Orders”</a:t>
            </a:r>
          </a:p>
          <a:p>
            <a:pPr lvl="1"/>
            <a:r>
              <a:rPr lang="en-US" dirty="0"/>
              <a:t>“Average Order Revenue” is similar by Salesperson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Compensation </a:t>
            </a:r>
          </a:p>
          <a:p>
            <a:pPr lvl="1"/>
            <a:r>
              <a:rPr lang="en-US" dirty="0"/>
              <a:t>Align with Company Goals</a:t>
            </a:r>
          </a:p>
          <a:p>
            <a:pPr lvl="1"/>
            <a:r>
              <a:rPr lang="en-US" dirty="0"/>
              <a:t>Recommendation:  Incentivize Total Number of Orders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06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6ADF-5C20-5C4B-A398-961D5626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3"/>
            <a:ext cx="10515600" cy="803131"/>
          </a:xfrm>
        </p:spPr>
        <p:txBody>
          <a:bodyPr/>
          <a:lstStyle/>
          <a:p>
            <a:pPr algn="ctr"/>
            <a:r>
              <a:rPr lang="en-US" dirty="0"/>
              <a:t>Geographic Overview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C06002-018B-5F4A-9398-7935F1E24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59" y="900546"/>
            <a:ext cx="7236555" cy="575306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15725F-D46B-F04D-9ECC-AF46B95772F1}"/>
              </a:ext>
            </a:extLst>
          </p:cNvPr>
          <p:cNvSpPr txBox="1"/>
          <p:nvPr/>
        </p:nvSpPr>
        <p:spPr>
          <a:xfrm>
            <a:off x="7378614" y="900546"/>
            <a:ext cx="46587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88 Customers &amp; 540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Concentration: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Customers in: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W. Europe (27), </a:t>
            </a:r>
            <a:r>
              <a:rPr lang="en-US" dirty="0" err="1"/>
              <a:t>N.America</a:t>
            </a:r>
            <a:r>
              <a:rPr lang="en-US" dirty="0"/>
              <a:t> (16), S. America(16)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USA (13), Germany (11, France(10)</a:t>
            </a:r>
          </a:p>
          <a:p>
            <a:pPr lvl="2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Orders in: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 W. Europe (179), N. America (103)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USA (262), Germany (210), Brazil (134)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56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7516</TotalTime>
  <Words>696</Words>
  <Application>Microsoft Macintosh PowerPoint</Application>
  <PresentationFormat>Widescreen</PresentationFormat>
  <Paragraphs>87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Northwinds Trading Company Business Review</vt:lpstr>
      <vt:lpstr>Northwinds Trading Company Business Review</vt:lpstr>
      <vt:lpstr>Discount Affect</vt:lpstr>
      <vt:lpstr> </vt:lpstr>
      <vt:lpstr>Conclusions:  1.  Discounts increase the average size of the order from 21.7 to 27.1  2.  The size of the discount is irrelevant  3.  Discount:  Meat/Poultry, Condiments, Beverages  4.  There’s no need to discount Confections and Grains/Cereals</vt:lpstr>
      <vt:lpstr>Sales Team Overview</vt:lpstr>
      <vt:lpstr> </vt:lpstr>
      <vt:lpstr>Sales Team Insight</vt:lpstr>
      <vt:lpstr>Geographic Overview</vt:lpstr>
      <vt:lpstr>PowerPoint Presentation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56</cp:revision>
  <dcterms:created xsi:type="dcterms:W3CDTF">2019-03-11T13:49:15Z</dcterms:created>
  <dcterms:modified xsi:type="dcterms:W3CDTF">2019-03-25T14:16:45Z</dcterms:modified>
</cp:coreProperties>
</file>