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5" r:id="rId6"/>
    <p:sldId id="261" r:id="rId7"/>
    <p:sldId id="262" r:id="rId8"/>
    <p:sldId id="263" r:id="rId9"/>
    <p:sldId id="270" r:id="rId10"/>
    <p:sldId id="272" r:id="rId11"/>
    <p:sldId id="271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2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FC40-58E7-4D42-A11B-1DF1D10B0D0C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6E711-D72A-E943-B62C-1DB873B9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Potentially not doing between-subject</a:t>
            </a:r>
            <a:r>
              <a:rPr lang="en-US" baseline="0" dirty="0" smtClean="0"/>
              <a:t> normalization and spatial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6E711-D72A-E943-B62C-1DB873B9CC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6E711-D72A-E943-B62C-1DB873B9CC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D221-4BAF-B549-AD57-3A98595157F2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imagery and false memory for pictures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Melissa, Justin, </a:t>
            </a:r>
            <a:r>
              <a:rPr lang="en-US" dirty="0" err="1" smtClean="0">
                <a:solidFill>
                  <a:schemeClr val="tx1"/>
                </a:solidFill>
              </a:rPr>
              <a:t>Peiwu</a:t>
            </a:r>
            <a:r>
              <a:rPr lang="en-US" dirty="0" smtClean="0">
                <a:solidFill>
                  <a:schemeClr val="tx1"/>
                </a:solidFill>
              </a:rPr>
              <a:t>, and Joe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PSYCH 214 Oct. 17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First-level analysis (ROI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Mask data to only include voxels within brain</a:t>
            </a:r>
          </a:p>
          <a:p>
            <a:r>
              <a:rPr lang="en-US" dirty="0" smtClean="0"/>
              <a:t>Fit fMRI BOLD time series from each voxel with event time series to obtain beta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Compute contrast map for first run</a:t>
            </a:r>
          </a:p>
          <a:p>
            <a:endParaRPr lang="en-US" dirty="0"/>
          </a:p>
          <a:p>
            <a:r>
              <a:rPr lang="en-US" dirty="0" smtClean="0"/>
              <a:t>Mask data to include voxels from first run analysis</a:t>
            </a:r>
          </a:p>
          <a:p>
            <a:r>
              <a:rPr lang="en-US" dirty="0" smtClean="0"/>
              <a:t>Fit fMRI BOLD time series from voxels with event time series for second run to obtain beta map</a:t>
            </a:r>
          </a:p>
          <a:p>
            <a:r>
              <a:rPr lang="en-US" dirty="0" smtClean="0"/>
              <a:t>Compute contrast map for second run</a:t>
            </a:r>
          </a:p>
          <a:p>
            <a:r>
              <a:rPr lang="en-US" dirty="0" smtClean="0"/>
              <a:t>Extract mean signal from each contrast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Second-level analysis (ROI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Regress </a:t>
            </a:r>
            <a:r>
              <a:rPr lang="en-US" dirty="0" smtClean="0"/>
              <a:t>clinical </a:t>
            </a:r>
            <a:r>
              <a:rPr lang="en-US" dirty="0" smtClean="0"/>
              <a:t>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</a:t>
            </a:r>
            <a:r>
              <a:rPr lang="en-US" dirty="0" smtClean="0"/>
              <a:t>steps (whole brain)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</a:t>
            </a:r>
            <a:r>
              <a:rPr lang="en-US" dirty="0" smtClean="0"/>
              <a:t>detection</a:t>
            </a:r>
          </a:p>
          <a:p>
            <a:r>
              <a:rPr lang="en-US" dirty="0"/>
              <a:t>Slice-timing </a:t>
            </a:r>
            <a:r>
              <a:rPr lang="en-US" dirty="0" smtClean="0"/>
              <a:t>correction</a:t>
            </a:r>
            <a:endParaRPr lang="en-US" dirty="0"/>
          </a:p>
          <a:p>
            <a:r>
              <a:rPr lang="en-US" dirty="0"/>
              <a:t>Motion correction</a:t>
            </a:r>
            <a:endParaRPr lang="en-US" dirty="0" smtClean="0"/>
          </a:p>
          <a:p>
            <a:r>
              <a:rPr lang="en-US" dirty="0" smtClean="0"/>
              <a:t>Within-subject registration</a:t>
            </a:r>
          </a:p>
          <a:p>
            <a:r>
              <a:rPr lang="en-US" dirty="0" smtClean="0"/>
              <a:t>Between-subject normalization</a:t>
            </a:r>
            <a:endParaRPr lang="en-US" dirty="0"/>
          </a:p>
          <a:p>
            <a:r>
              <a:rPr lang="en-US" dirty="0" smtClean="0"/>
              <a:t>Spatial smoothing</a:t>
            </a:r>
          </a:p>
        </p:txBody>
      </p:sp>
    </p:spTree>
    <p:extLst>
      <p:ext uri="{BB962C8B-B14F-4D97-AF65-F5344CB8AC3E}">
        <p14:creationId xmlns:p14="http://schemas.microsoft.com/office/powerpoint/2010/main" val="14584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First-level analysis (whole brain)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 data to only include voxels within brain</a:t>
            </a:r>
          </a:p>
          <a:p>
            <a:r>
              <a:rPr lang="en-US" dirty="0" smtClean="0"/>
              <a:t>Fit fMRI BOLD time series from each voxel with event time series to obtain beta maps</a:t>
            </a:r>
            <a:endParaRPr lang="en-US" dirty="0"/>
          </a:p>
          <a:p>
            <a:r>
              <a:rPr lang="en-US" dirty="0" smtClean="0"/>
              <a:t>Compute contrast images from beta maps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Second-level analysis (whole brain)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 maps using first-level contrasts</a:t>
            </a:r>
          </a:p>
          <a:p>
            <a:r>
              <a:rPr lang="en-US" dirty="0" smtClean="0"/>
              <a:t>Regress clinical scores with first-level contrasts</a:t>
            </a:r>
          </a:p>
          <a:p>
            <a:r>
              <a:rPr lang="en-US" dirty="0" smtClean="0"/>
              <a:t>Calculate t map from beta map</a:t>
            </a:r>
          </a:p>
          <a:p>
            <a:r>
              <a:rPr lang="en-US" dirty="0" smtClean="0"/>
              <a:t>Control for multiple comparisons using random </a:t>
            </a:r>
            <a:r>
              <a:rPr lang="en-US" dirty="0"/>
              <a:t>f</a:t>
            </a:r>
            <a:r>
              <a:rPr lang="en-US" dirty="0" smtClean="0"/>
              <a:t>ield correction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and retrieval - two critical and complementary angles for understanding the mechanism of neural codes in the brain</a:t>
            </a:r>
          </a:p>
          <a:p>
            <a:endParaRPr lang="en-US" dirty="0" smtClean="0"/>
          </a:p>
          <a:p>
            <a:r>
              <a:rPr lang="en-US" dirty="0" smtClean="0"/>
              <a:t>Goal: investigate the neural basis of discriminating images from perceived pictures in individuals with high visual imagery 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healthy subjects</a:t>
            </a:r>
          </a:p>
          <a:p>
            <a:r>
              <a:rPr lang="en-US" dirty="0" smtClean="0"/>
              <a:t>45 words / 45 images</a:t>
            </a:r>
          </a:p>
          <a:p>
            <a:r>
              <a:rPr lang="en-US" dirty="0" smtClean="0"/>
              <a:t>Scanned during encoding and recall</a:t>
            </a:r>
            <a:endParaRPr lang="en-US" dirty="0"/>
          </a:p>
        </p:txBody>
      </p:sp>
      <p:pic>
        <p:nvPicPr>
          <p:cNvPr id="5" name="Picture 4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1881839" y="3750233"/>
            <a:ext cx="5409453" cy="3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Implicit encoding</a:t>
            </a:r>
            <a:r>
              <a:rPr lang="en-US" dirty="0" smtClean="0"/>
              <a:t>: Presentation of images &amp; words – is this a vegetable?</a:t>
            </a:r>
            <a:endParaRPr lang="en-US" b="1" dirty="0" smtClean="0"/>
          </a:p>
          <a:p>
            <a:r>
              <a:rPr lang="en-US" b="1" dirty="0" smtClean="0"/>
              <a:t>Immediate Retrieval</a:t>
            </a:r>
            <a:r>
              <a:rPr lang="en-US" dirty="0" smtClean="0"/>
              <a:t>: Were you shown a picture, or a word?</a:t>
            </a:r>
            <a:endParaRPr lang="en-US" dirty="0"/>
          </a:p>
        </p:txBody>
      </p:sp>
      <p:pic>
        <p:nvPicPr>
          <p:cNvPr id="4" name="Picture 3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1881839" y="3750233"/>
            <a:ext cx="5409453" cy="3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 (Stimulus / Recall)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4735"/>
              </p:ext>
            </p:extLst>
          </p:nvPr>
        </p:nvGraphicFramePr>
        <p:xfrm>
          <a:off x="1269997" y="2001650"/>
          <a:ext cx="6843060" cy="215106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421530"/>
                <a:gridCol w="3421530"/>
              </a:tblGrid>
              <a:tr h="6988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Picture </a:t>
                      </a:r>
                    </a:p>
                    <a:p>
                      <a:pPr algn="ctr"/>
                      <a:r>
                        <a:rPr lang="en-US" sz="2800" dirty="0" smtClean="0"/>
                        <a:t>(Hit)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Word </a:t>
                      </a:r>
                    </a:p>
                    <a:p>
                      <a:pPr algn="ctr"/>
                      <a:r>
                        <a:rPr lang="en-US" sz="2800" dirty="0" smtClean="0"/>
                        <a:t>(Miss)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61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Picture</a:t>
                      </a:r>
                    </a:p>
                    <a:p>
                      <a:pPr algn="ctr"/>
                      <a:r>
                        <a:rPr lang="en-US" sz="2800" dirty="0" smtClean="0"/>
                        <a:t> (False Alarm)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Word </a:t>
                      </a:r>
                    </a:p>
                    <a:p>
                      <a:pPr algn="ctr"/>
                      <a:r>
                        <a:rPr lang="en-US" sz="2800" dirty="0" smtClean="0"/>
                        <a:t>(Correct Rejection)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67648" y="437776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Imagery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4116" y="3018117"/>
            <a:ext cx="2943413" cy="914400"/>
          </a:xfrm>
          <a:prstGeom prst="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and Clinical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Education level</a:t>
            </a:r>
          </a:p>
          <a:p>
            <a:r>
              <a:rPr lang="en-US" dirty="0" smtClean="0"/>
              <a:t>Verbal IQ</a:t>
            </a:r>
          </a:p>
          <a:p>
            <a:r>
              <a:rPr lang="en-US" dirty="0" err="1" smtClean="0"/>
              <a:t>Launay</a:t>
            </a:r>
            <a:r>
              <a:rPr lang="en-US" dirty="0" smtClean="0"/>
              <a:t>-Slade Hallucination Scale</a:t>
            </a:r>
          </a:p>
          <a:p>
            <a:r>
              <a:rPr lang="en-US" dirty="0" smtClean="0"/>
              <a:t>Visual Imagery Score</a:t>
            </a:r>
          </a:p>
          <a:p>
            <a:r>
              <a:rPr lang="en-US" dirty="0" smtClean="0"/>
              <a:t>Peters Delusion 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Hits</a:t>
            </a:r>
          </a:p>
          <a:p>
            <a:r>
              <a:rPr lang="en-US" dirty="0" smtClean="0"/>
              <a:t>Omissions</a:t>
            </a:r>
          </a:p>
          <a:p>
            <a:r>
              <a:rPr lang="en-US" dirty="0" smtClean="0"/>
              <a:t>False alarms</a:t>
            </a:r>
          </a:p>
          <a:p>
            <a:r>
              <a:rPr lang="en-US" dirty="0" smtClean="0"/>
              <a:t>Correct rejections</a:t>
            </a:r>
          </a:p>
          <a:p>
            <a:r>
              <a:rPr lang="en-US" dirty="0" smtClean="0"/>
              <a:t>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 Image vs Word trials during encoding</a:t>
            </a:r>
          </a:p>
          <a:p>
            <a:r>
              <a:rPr lang="en-US" dirty="0" smtClean="0"/>
              <a:t>Contrast Hits vs False Alarms during recall</a:t>
            </a:r>
          </a:p>
          <a:p>
            <a:r>
              <a:rPr lang="en-US" dirty="0" smtClean="0"/>
              <a:t>Contrast Correct Rejections vs Omissions during recall</a:t>
            </a:r>
          </a:p>
          <a:p>
            <a:r>
              <a:rPr lang="en-US" dirty="0" smtClean="0"/>
              <a:t>Regress with Visual Imagery, Hallucination, and Delusion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</a:t>
            </a:r>
            <a:r>
              <a:rPr lang="en-US" dirty="0" smtClean="0"/>
              <a:t>steps (ROI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</a:t>
            </a:r>
            <a:r>
              <a:rPr lang="en-US" dirty="0" smtClean="0"/>
              <a:t>detection</a:t>
            </a:r>
          </a:p>
          <a:p>
            <a:r>
              <a:rPr lang="en-US" dirty="0"/>
              <a:t>Slice-timing </a:t>
            </a:r>
            <a:r>
              <a:rPr lang="en-US" dirty="0" smtClean="0"/>
              <a:t>correction</a:t>
            </a:r>
            <a:endParaRPr lang="en-US" dirty="0"/>
          </a:p>
          <a:p>
            <a:r>
              <a:rPr lang="en-US" dirty="0"/>
              <a:t>Motion </a:t>
            </a:r>
            <a:r>
              <a:rPr lang="en-US" dirty="0" smtClean="0"/>
              <a:t>correction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400</Words>
  <Application>Microsoft Macintosh PowerPoint</Application>
  <PresentationFormat>On-screen Show (4:3)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Visual imagery and false memory for pictures </vt:lpstr>
      <vt:lpstr>Introduction</vt:lpstr>
      <vt:lpstr>Experimental Design</vt:lpstr>
      <vt:lpstr>Experimental Design</vt:lpstr>
      <vt:lpstr>Event types (Stimulus / Recall)</vt:lpstr>
      <vt:lpstr>Demographic and Clinical Data</vt:lpstr>
      <vt:lpstr>Task Data</vt:lpstr>
      <vt:lpstr>Project Goals</vt:lpstr>
      <vt:lpstr>Preprocessing steps (ROI analysis)</vt:lpstr>
      <vt:lpstr>First-level analysis (ROI analysis)</vt:lpstr>
      <vt:lpstr>Second-level analysis (ROI analysis)</vt:lpstr>
      <vt:lpstr>Preprocessing steps (whole brain)</vt:lpstr>
      <vt:lpstr>First-level analysis (whole brain)</vt:lpstr>
      <vt:lpstr>Second-level analysis (whole brain)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imagery and false memory for pictures</dc:title>
  <dc:creator>Joe Winer</dc:creator>
  <cp:lastModifiedBy>Justin Theiss</cp:lastModifiedBy>
  <cp:revision>35</cp:revision>
  <dcterms:created xsi:type="dcterms:W3CDTF">2016-10-16T20:53:29Z</dcterms:created>
  <dcterms:modified xsi:type="dcterms:W3CDTF">2016-11-16T05:57:25Z</dcterms:modified>
</cp:coreProperties>
</file>