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7" r:id="rId5"/>
    <p:sldId id="265" r:id="rId6"/>
    <p:sldId id="268" r:id="rId7"/>
    <p:sldId id="261" r:id="rId8"/>
    <p:sldId id="28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2" r:id="rId17"/>
    <p:sldId id="278" r:id="rId18"/>
    <p:sldId id="276" r:id="rId19"/>
    <p:sldId id="279" r:id="rId20"/>
    <p:sldId id="280" r:id="rId21"/>
    <p:sldId id="281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4" autoAdjust="0"/>
    <p:restoredTop sz="94631"/>
  </p:normalViewPr>
  <p:slideViewPr>
    <p:cSldViewPr snapToGrid="0" snapToObjects="1">
      <p:cViewPr varScale="1">
        <p:scale>
          <a:sx n="77" d="100"/>
          <a:sy n="77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D221-4BAF-B549-AD57-3A98595157F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21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Project-blue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5400" dirty="0" smtClean="0"/>
              <a:t>False visual memory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Melissa, Justin, </a:t>
            </a:r>
            <a:r>
              <a:rPr lang="en-US" dirty="0" err="1" smtClean="0">
                <a:solidFill>
                  <a:schemeClr val="tx1"/>
                </a:solidFill>
              </a:rPr>
              <a:t>Peiwu</a:t>
            </a:r>
            <a:r>
              <a:rPr lang="en-US" dirty="0" smtClean="0">
                <a:solidFill>
                  <a:schemeClr val="tx1"/>
                </a:solidFill>
              </a:rPr>
              <a:t> and Joe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PSYCH 214 Dec. 5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: 4D data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Cleaned 4D data, list of outliers</a:t>
            </a:r>
          </a:p>
          <a:p>
            <a:r>
              <a:rPr lang="en-US" dirty="0" smtClean="0"/>
              <a:t>How: Remove mean outliers &amp; </a:t>
            </a:r>
            <a:r>
              <a:rPr lang="en-US" dirty="0" err="1" smtClean="0"/>
              <a:t>stdev</a:t>
            </a:r>
            <a:r>
              <a:rPr lang="en-US" dirty="0" smtClean="0"/>
              <a:t> outliers according to interquartile range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6625" y="6291114"/>
            <a:ext cx="179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d</a:t>
            </a:r>
            <a:r>
              <a:rPr lang="en-US" sz="2400" b="1" dirty="0" err="1" smtClean="0"/>
              <a:t>etectors.py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845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Timing Correction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6927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Input</a:t>
            </a:r>
            <a:r>
              <a:rPr lang="en-US" sz="2800" dirty="0" smtClean="0"/>
              <a:t>: 4D data, TR</a:t>
            </a:r>
          </a:p>
          <a:p>
            <a:r>
              <a:rPr lang="en-US" sz="2800" b="1" dirty="0" smtClean="0"/>
              <a:t>Output</a:t>
            </a:r>
            <a:r>
              <a:rPr lang="en-US" sz="2800" dirty="0" smtClean="0"/>
              <a:t>: Corrected 4D data, interpolated time series</a:t>
            </a:r>
          </a:p>
          <a:p>
            <a:r>
              <a:rPr lang="en-US" sz="2800" dirty="0" smtClean="0"/>
              <a:t>How: </a:t>
            </a:r>
            <a:r>
              <a:rPr lang="en-US" sz="2800" dirty="0" err="1" smtClean="0"/>
              <a:t>Scipy</a:t>
            </a:r>
            <a:r>
              <a:rPr lang="en-US" sz="2800" dirty="0" smtClean="0"/>
              <a:t> </a:t>
            </a:r>
            <a:r>
              <a:rPr lang="en-US" sz="2800" b="1" dirty="0" smtClean="0"/>
              <a:t>Interpolate</a:t>
            </a:r>
            <a:r>
              <a:rPr lang="en-US" sz="2800" dirty="0" smtClean="0"/>
              <a:t> function</a:t>
            </a:r>
          </a:p>
          <a:p>
            <a:r>
              <a:rPr lang="en-US" sz="2800" dirty="0" smtClean="0"/>
              <a:t>Align slice timing as though </a:t>
            </a:r>
            <a:r>
              <a:rPr lang="en-US" sz="2800" b="1" dirty="0" smtClean="0"/>
              <a:t>all</a:t>
            </a:r>
            <a:r>
              <a:rPr lang="en-US" sz="2800" dirty="0" smtClean="0"/>
              <a:t> slices were collected at the beginning of each TR</a:t>
            </a:r>
            <a:endParaRPr lang="en-US" sz="2800" dirty="0"/>
          </a:p>
        </p:txBody>
      </p:sp>
      <p:pic>
        <p:nvPicPr>
          <p:cNvPr id="5" name="Picture 4" descr="Screen Shot 2016-12-05 at 10.10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92" y="4032635"/>
            <a:ext cx="2038870" cy="1837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822" y="5999905"/>
            <a:ext cx="18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Corrected</a:t>
            </a:r>
            <a:endParaRPr lang="en-US" dirty="0"/>
          </a:p>
        </p:txBody>
      </p:sp>
      <p:pic>
        <p:nvPicPr>
          <p:cNvPr id="7" name="Picture 6" descr="Screen Shot 2016-12-05 at 10.14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38" y="4014513"/>
            <a:ext cx="1935893" cy="1832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4584" y="5999905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921" y="4503960"/>
            <a:ext cx="528053" cy="8002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6939" y="6291114"/>
            <a:ext cx="277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slice_timing_corr.py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469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7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Input</a:t>
            </a:r>
            <a:r>
              <a:rPr lang="en-US" sz="2800" dirty="0" smtClean="0"/>
              <a:t>: 4D data, rotation &amp; transformation matrices</a:t>
            </a:r>
          </a:p>
          <a:p>
            <a:r>
              <a:rPr lang="en-US" sz="2800" b="1" dirty="0" smtClean="0"/>
              <a:t>Output</a:t>
            </a:r>
            <a:r>
              <a:rPr lang="en-US" sz="2800" dirty="0" smtClean="0"/>
              <a:t>: Corrected 4D data, correction parameters</a:t>
            </a:r>
          </a:p>
          <a:p>
            <a:r>
              <a:rPr lang="en-US" sz="2800" dirty="0" smtClean="0"/>
              <a:t>How: Using optimization with </a:t>
            </a:r>
            <a:r>
              <a:rPr lang="en-US" sz="2800" dirty="0" err="1" smtClean="0"/>
              <a:t>fmin_powell</a:t>
            </a:r>
            <a:r>
              <a:rPr lang="en-US" sz="2800" dirty="0" smtClean="0"/>
              <a:t>, find best parameters to apply transformation and obtain greatest correlation between each volume in 4D data and a reference volume.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4379"/>
            <a:ext cx="19177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3964379"/>
            <a:ext cx="1917700" cy="191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964379"/>
            <a:ext cx="1917700" cy="19177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729998" y="4523119"/>
            <a:ext cx="528053" cy="8002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85948" y="4523119"/>
            <a:ext cx="528053" cy="8002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394" y="5906447"/>
            <a:ext cx="22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single volume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2640" y="5907479"/>
            <a:ext cx="18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 volume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8767" y="5906447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Corrected single </a:t>
            </a:r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3978" y="6291114"/>
            <a:ext cx="296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motion_correction.py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538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422" y="1147354"/>
            <a:ext cx="54645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onotype Corsiva"/>
                <a:cs typeface="Monotype Corsiva"/>
              </a:rPr>
              <a:t>Statistics</a:t>
            </a:r>
            <a:endParaRPr lang="en-US" sz="11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Monotype Corsiva"/>
              <a:cs typeface="Monotype Corsi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8975" y="3603297"/>
            <a:ext cx="4549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preprocessing: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Picture vs. Word contrast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Generate subject ROIs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Hits vs. False Alarms contrast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mr-IN" sz="2400" dirty="0" smtClean="0"/>
              <a:t>…</a:t>
            </a:r>
            <a:r>
              <a:rPr lang="en-US" sz="2400" dirty="0" smtClean="0"/>
              <a:t> end product is list of t &amp; p values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208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Signal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design matrix</a:t>
            </a:r>
          </a:p>
          <a:p>
            <a:r>
              <a:rPr lang="en-US" dirty="0" smtClean="0"/>
              <a:t>Event time course</a:t>
            </a:r>
          </a:p>
          <a:p>
            <a:r>
              <a:rPr lang="en-US" dirty="0" smtClean="0"/>
              <a:t>Betas &amp; contrast matrices</a:t>
            </a:r>
          </a:p>
          <a:p>
            <a:r>
              <a:rPr lang="en-US" dirty="0" smtClean="0"/>
              <a:t>Compute t-map and p-map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43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vs.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735" y="1677863"/>
            <a:ext cx="331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 X Y Z T1 HIT]</a:t>
            </a:r>
          </a:p>
          <a:p>
            <a:r>
              <a:rPr lang="en-US" sz="2400" dirty="0" smtClean="0"/>
              <a:t>[ X </a:t>
            </a:r>
            <a:r>
              <a:rPr lang="en-US" sz="2400" dirty="0"/>
              <a:t>Y Z </a:t>
            </a:r>
            <a:r>
              <a:rPr lang="en-US" sz="2400" dirty="0" smtClean="0"/>
              <a:t>T2 FALSE ALARM]</a:t>
            </a:r>
          </a:p>
          <a:p>
            <a:r>
              <a:rPr lang="en-US" sz="2400" dirty="0"/>
              <a:t>[ X Y Z </a:t>
            </a:r>
            <a:r>
              <a:rPr lang="en-US" sz="2400" dirty="0" smtClean="0"/>
              <a:t>T3 CORR REJECT]</a:t>
            </a:r>
          </a:p>
          <a:p>
            <a:r>
              <a:rPr lang="en-US" sz="2400" dirty="0"/>
              <a:t>[ X Y Z </a:t>
            </a:r>
            <a:r>
              <a:rPr lang="en-US" sz="2400" dirty="0" smtClean="0"/>
              <a:t>T4 MISS]</a:t>
            </a:r>
          </a:p>
          <a:p>
            <a:r>
              <a:rPr lang="en-US" sz="2400" dirty="0"/>
              <a:t>[ X Y Z </a:t>
            </a:r>
            <a:r>
              <a:rPr lang="en-US" sz="2400" dirty="0" smtClean="0"/>
              <a:t>T5 HIT]</a:t>
            </a:r>
          </a:p>
          <a:p>
            <a:r>
              <a:rPr lang="en-US" sz="2400" dirty="0"/>
              <a:t>[ X Y Z </a:t>
            </a:r>
            <a:r>
              <a:rPr lang="en-US" sz="2400" dirty="0" smtClean="0"/>
              <a:t>T6 </a:t>
            </a:r>
            <a:r>
              <a:rPr lang="en-US" sz="2400" dirty="0"/>
              <a:t>FALSE ALARM]</a:t>
            </a:r>
          </a:p>
          <a:p>
            <a:r>
              <a:rPr lang="en-US" sz="2400" dirty="0"/>
              <a:t>[ X Y Z </a:t>
            </a:r>
            <a:r>
              <a:rPr lang="en-US" sz="2400" dirty="0" smtClean="0"/>
              <a:t>T7 CORR </a:t>
            </a:r>
            <a:r>
              <a:rPr lang="en-US" sz="2400" dirty="0"/>
              <a:t>REJECT]</a:t>
            </a:r>
          </a:p>
          <a:p>
            <a:r>
              <a:rPr lang="en-US" sz="2400" dirty="0"/>
              <a:t>[ X Y Z </a:t>
            </a:r>
            <a:r>
              <a:rPr lang="en-US" sz="2400" dirty="0" smtClean="0"/>
              <a:t>T8 </a:t>
            </a:r>
            <a:r>
              <a:rPr lang="en-US" sz="2400" dirty="0"/>
              <a:t>MISS]</a:t>
            </a:r>
          </a:p>
          <a:p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[ X Y Z </a:t>
            </a:r>
            <a:r>
              <a:rPr lang="en-US" sz="2400" dirty="0" smtClean="0"/>
              <a:t>T90 HIT]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457200" y="2513100"/>
            <a:ext cx="3909137" cy="2192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062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vs.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735" y="1677863"/>
            <a:ext cx="331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 X Y Z T1 HIT]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 X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Z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T2 FALSE ALARM]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X Y Z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T3 CORR REJECT]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 X Y Z </a:t>
            </a:r>
            <a:r>
              <a:rPr lang="en-US" sz="2400" dirty="0" smtClean="0">
                <a:solidFill>
                  <a:srgbClr val="FF0000"/>
                </a:solidFill>
              </a:rPr>
              <a:t>T4 MISS]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 X Y Z </a:t>
            </a:r>
            <a:r>
              <a:rPr lang="en-US" sz="2400" dirty="0" smtClean="0">
                <a:solidFill>
                  <a:srgbClr val="FF0000"/>
                </a:solidFill>
              </a:rPr>
              <a:t>T5 HIT]</a:t>
            </a:r>
          </a:p>
          <a:p>
            <a:r>
              <a:rPr lang="en-US" sz="2400" dirty="0">
                <a:solidFill>
                  <a:srgbClr val="558ED5"/>
                </a:solidFill>
              </a:rPr>
              <a:t>[ X Y Z </a:t>
            </a:r>
            <a:r>
              <a:rPr lang="en-US" sz="2400" dirty="0" smtClean="0">
                <a:solidFill>
                  <a:srgbClr val="558ED5"/>
                </a:solidFill>
              </a:rPr>
              <a:t>T6 </a:t>
            </a:r>
            <a:r>
              <a:rPr lang="en-US" sz="2400" dirty="0">
                <a:solidFill>
                  <a:srgbClr val="558ED5"/>
                </a:solidFill>
              </a:rPr>
              <a:t>FALSE ALARM]</a:t>
            </a:r>
          </a:p>
          <a:p>
            <a:r>
              <a:rPr lang="en-US" sz="2400" dirty="0">
                <a:solidFill>
                  <a:srgbClr val="558ED5"/>
                </a:solidFill>
              </a:rPr>
              <a:t>[ X Y Z </a:t>
            </a:r>
            <a:r>
              <a:rPr lang="en-US" sz="2400" dirty="0" smtClean="0">
                <a:solidFill>
                  <a:srgbClr val="558ED5"/>
                </a:solidFill>
              </a:rPr>
              <a:t>T7 CORR </a:t>
            </a:r>
            <a:r>
              <a:rPr lang="en-US" sz="2400" dirty="0">
                <a:solidFill>
                  <a:srgbClr val="558ED5"/>
                </a:solidFill>
              </a:rPr>
              <a:t>REJECT]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 X Y Z </a:t>
            </a:r>
            <a:r>
              <a:rPr lang="en-US" sz="2400" dirty="0" smtClean="0">
                <a:solidFill>
                  <a:srgbClr val="FF0000"/>
                </a:solidFill>
              </a:rPr>
              <a:t>T8 </a:t>
            </a:r>
            <a:r>
              <a:rPr lang="en-US" sz="2400" dirty="0">
                <a:solidFill>
                  <a:srgbClr val="FF0000"/>
                </a:solidFill>
              </a:rPr>
              <a:t>MISS]</a:t>
            </a:r>
          </a:p>
          <a:p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[ X Y Z </a:t>
            </a:r>
            <a:r>
              <a:rPr lang="en-US" sz="2400" dirty="0" smtClean="0">
                <a:solidFill>
                  <a:srgbClr val="FF0000"/>
                </a:solidFill>
              </a:rPr>
              <a:t>T90 HIT]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457200" y="2513100"/>
            <a:ext cx="3909137" cy="2192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268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vs. 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735" y="1677863"/>
            <a:ext cx="331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 X Y Z ]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 X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 ]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X Y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 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 X Y </a:t>
            </a:r>
            <a:r>
              <a:rPr lang="en-US" sz="2400" dirty="0" smtClean="0">
                <a:solidFill>
                  <a:srgbClr val="FF0000"/>
                </a:solidFill>
              </a:rPr>
              <a:t>Z 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 X Y Z 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400" dirty="0">
                <a:solidFill>
                  <a:srgbClr val="558ED5"/>
                </a:solidFill>
              </a:rPr>
              <a:t>[ X Y Z </a:t>
            </a:r>
            <a:r>
              <a:rPr lang="en-US" sz="2400" dirty="0" smtClean="0">
                <a:solidFill>
                  <a:srgbClr val="558ED5"/>
                </a:solidFill>
              </a:rPr>
              <a:t>]</a:t>
            </a:r>
            <a:endParaRPr lang="en-US" sz="2400" dirty="0">
              <a:solidFill>
                <a:srgbClr val="558ED5"/>
              </a:solidFill>
            </a:endParaRPr>
          </a:p>
          <a:p>
            <a:r>
              <a:rPr lang="en-US" sz="2400" dirty="0">
                <a:solidFill>
                  <a:srgbClr val="558ED5"/>
                </a:solidFill>
              </a:rPr>
              <a:t>[ X Y </a:t>
            </a:r>
            <a:r>
              <a:rPr lang="en-US" sz="2400" dirty="0" smtClean="0">
                <a:solidFill>
                  <a:srgbClr val="558ED5"/>
                </a:solidFill>
              </a:rPr>
              <a:t>Z ]</a:t>
            </a:r>
            <a:endParaRPr lang="en-US" sz="2400" dirty="0">
              <a:solidFill>
                <a:srgbClr val="558ED5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[ X Y </a:t>
            </a:r>
            <a:r>
              <a:rPr lang="en-US" sz="2400" dirty="0" smtClean="0">
                <a:solidFill>
                  <a:srgbClr val="FF0000"/>
                </a:solidFill>
              </a:rPr>
              <a:t>Z ]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[ X Y </a:t>
            </a:r>
            <a:r>
              <a:rPr lang="en-US" sz="2400" dirty="0" smtClean="0">
                <a:solidFill>
                  <a:srgbClr val="FF0000"/>
                </a:solidFill>
              </a:rPr>
              <a:t>Z ]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43096" y="1677863"/>
            <a:ext cx="771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[1]</a:t>
            </a:r>
          </a:p>
          <a:p>
            <a:pPr algn="ctr"/>
            <a:r>
              <a:rPr lang="en-US" sz="2400" dirty="0" smtClean="0"/>
              <a:t>[-1]</a:t>
            </a:r>
          </a:p>
          <a:p>
            <a:pPr algn="ctr"/>
            <a:r>
              <a:rPr lang="en-US" sz="2400" dirty="0" smtClean="0"/>
              <a:t>[-1]</a:t>
            </a:r>
            <a:endParaRPr lang="en-US" sz="2400" dirty="0"/>
          </a:p>
          <a:p>
            <a:pPr algn="ctr"/>
            <a:r>
              <a:rPr lang="en-US" sz="2400" dirty="0"/>
              <a:t>[1</a:t>
            </a:r>
            <a:r>
              <a:rPr lang="en-US" sz="2400" dirty="0" smtClean="0"/>
              <a:t>]</a:t>
            </a:r>
          </a:p>
          <a:p>
            <a:pPr algn="ctr"/>
            <a:r>
              <a:rPr lang="en-US" sz="2400" dirty="0"/>
              <a:t>[1]</a:t>
            </a:r>
          </a:p>
          <a:p>
            <a:pPr algn="ctr"/>
            <a:r>
              <a:rPr lang="en-US" sz="2400" dirty="0" smtClean="0"/>
              <a:t>[-1]</a:t>
            </a:r>
          </a:p>
          <a:p>
            <a:pPr algn="ctr"/>
            <a:r>
              <a:rPr lang="en-US" sz="2400" dirty="0" smtClean="0"/>
              <a:t>[-1]</a:t>
            </a:r>
            <a:endParaRPr lang="en-US" sz="2400" dirty="0"/>
          </a:p>
          <a:p>
            <a:pPr algn="ctr"/>
            <a:r>
              <a:rPr lang="en-US" sz="2400" dirty="0"/>
              <a:t>[1</a:t>
            </a:r>
            <a:r>
              <a:rPr lang="en-US" sz="2400" dirty="0" smtClean="0"/>
              <a:t>]</a:t>
            </a:r>
          </a:p>
          <a:p>
            <a:pPr algn="ctr"/>
            <a:r>
              <a:rPr lang="mr-IN" sz="2400" dirty="0" smtClean="0"/>
              <a:t>…</a:t>
            </a:r>
            <a:endParaRPr lang="en-US" sz="2400" dirty="0"/>
          </a:p>
          <a:p>
            <a:pPr algn="ctr"/>
            <a:r>
              <a:rPr lang="mr-IN" sz="2400" dirty="0" smtClean="0"/>
              <a:t>…</a:t>
            </a:r>
            <a:endParaRPr lang="en-US" sz="2400" dirty="0" smtClean="0"/>
          </a:p>
          <a:p>
            <a:pPr algn="ctr"/>
            <a:r>
              <a:rPr lang="en-US" sz="2400" dirty="0"/>
              <a:t>[1]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05" y="328903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953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 /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t-map from Picture x Word contrast</a:t>
            </a:r>
          </a:p>
          <a:p>
            <a:r>
              <a:rPr lang="en-US" dirty="0" smtClean="0"/>
              <a:t>Set a t-threshold to create a mask</a:t>
            </a:r>
          </a:p>
          <a:p>
            <a:r>
              <a:rPr lang="en-US" dirty="0" smtClean="0"/>
              <a:t>Pull means from ROI for Hits x FA t-test</a:t>
            </a:r>
          </a:p>
          <a:p>
            <a:r>
              <a:rPr lang="en-US" dirty="0" smtClean="0"/>
              <a:t>Considering multiple comparison correction</a:t>
            </a:r>
            <a:endParaRPr lang="en-US" dirty="0"/>
          </a:p>
          <a:p>
            <a:r>
              <a:rPr lang="en-US" dirty="0" smtClean="0"/>
              <a:t>Reduces number of voxels in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526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Visual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734" y="1677863"/>
            <a:ext cx="3760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 ROI X Y Z T1 HIT]</a:t>
            </a:r>
          </a:p>
          <a:p>
            <a:r>
              <a:rPr lang="en-US" sz="2400" dirty="0" smtClean="0"/>
              <a:t>[ ROI X </a:t>
            </a:r>
            <a:r>
              <a:rPr lang="en-US" sz="2400" dirty="0"/>
              <a:t>Y Z </a:t>
            </a:r>
            <a:r>
              <a:rPr lang="en-US" sz="2400" dirty="0" smtClean="0"/>
              <a:t>T2 FALSE ALARM]</a:t>
            </a:r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T3 CORR REJECT]</a:t>
            </a:r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T4 MISS]</a:t>
            </a:r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T5 HIT]</a:t>
            </a:r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T6 </a:t>
            </a:r>
            <a:r>
              <a:rPr lang="en-US" sz="2400" dirty="0"/>
              <a:t>FALSE ALARM]</a:t>
            </a:r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T7 CORR </a:t>
            </a:r>
            <a:r>
              <a:rPr lang="en-US" sz="2400" dirty="0"/>
              <a:t>REJECT]</a:t>
            </a:r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T8 </a:t>
            </a:r>
            <a:r>
              <a:rPr lang="en-US" sz="2400" dirty="0"/>
              <a:t>MISS]</a:t>
            </a:r>
          </a:p>
          <a:p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[ </a:t>
            </a:r>
            <a:r>
              <a:rPr lang="en-US" sz="2400" dirty="0" smtClean="0"/>
              <a:t>ROI X </a:t>
            </a:r>
            <a:r>
              <a:rPr lang="en-US" sz="2400" dirty="0"/>
              <a:t>Y Z </a:t>
            </a:r>
            <a:r>
              <a:rPr lang="en-US" sz="2400" dirty="0" smtClean="0"/>
              <a:t>T90 HIT]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457200" y="2513100"/>
            <a:ext cx="3909137" cy="2192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7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design &amp; goals</a:t>
            </a:r>
          </a:p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Outlier detection</a:t>
            </a:r>
          </a:p>
          <a:p>
            <a:pPr lvl="1"/>
            <a:r>
              <a:rPr lang="en-US" dirty="0" smtClean="0"/>
              <a:t>Slice-timing correction</a:t>
            </a:r>
          </a:p>
          <a:p>
            <a:pPr lvl="1"/>
            <a:r>
              <a:rPr lang="en-US" dirty="0" smtClean="0"/>
              <a:t>Motion correction</a:t>
            </a:r>
          </a:p>
          <a:p>
            <a:r>
              <a:rPr lang="en-US" dirty="0" smtClean="0"/>
              <a:t>First analysis (Picture vs. Word)</a:t>
            </a:r>
          </a:p>
          <a:p>
            <a:r>
              <a:rPr lang="en-US" dirty="0" smtClean="0"/>
              <a:t>Second analysis (Hits vs. False Alarms)</a:t>
            </a:r>
          </a:p>
          <a:p>
            <a:r>
              <a:rPr lang="en-US" dirty="0" smtClean="0"/>
              <a:t>Regressions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6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Visual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735" y="1677863"/>
            <a:ext cx="331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 ROI X Y Z ]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 ROI X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 ]</a:t>
            </a:r>
          </a:p>
          <a:p>
            <a:r>
              <a:rPr lang="en-US" sz="2400" strike="sngStrike" dirty="0" smtClean="0">
                <a:solidFill>
                  <a:srgbClr val="000000"/>
                </a:solidFill>
              </a:rPr>
              <a:t>[ ROI </a:t>
            </a:r>
            <a:r>
              <a:rPr lang="en-US" sz="2400" strike="sngStrike" dirty="0">
                <a:solidFill>
                  <a:srgbClr val="000000"/>
                </a:solidFill>
              </a:rPr>
              <a:t>X Y </a:t>
            </a:r>
            <a:r>
              <a:rPr lang="en-US" sz="2400" strike="sngStrike" dirty="0" smtClean="0">
                <a:solidFill>
                  <a:srgbClr val="000000"/>
                </a:solidFill>
              </a:rPr>
              <a:t>Z ]</a:t>
            </a:r>
          </a:p>
          <a:p>
            <a:r>
              <a:rPr lang="en-US" sz="2400" strike="sngStrike" dirty="0" smtClean="0">
                <a:solidFill>
                  <a:srgbClr val="000000"/>
                </a:solidFill>
              </a:rPr>
              <a:t>[ ROI </a:t>
            </a:r>
            <a:r>
              <a:rPr lang="en-US" sz="2400" strike="sngStrike" dirty="0">
                <a:solidFill>
                  <a:srgbClr val="000000"/>
                </a:solidFill>
              </a:rPr>
              <a:t>X Y </a:t>
            </a:r>
            <a:r>
              <a:rPr lang="en-US" sz="2400" strike="sngStrike" dirty="0" smtClean="0">
                <a:solidFill>
                  <a:srgbClr val="000000"/>
                </a:solidFill>
              </a:rPr>
              <a:t>Z 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 </a:t>
            </a:r>
            <a:r>
              <a:rPr lang="en-US" sz="2400" dirty="0" smtClean="0">
                <a:solidFill>
                  <a:srgbClr val="FF0000"/>
                </a:solidFill>
              </a:rPr>
              <a:t>ROI X </a:t>
            </a:r>
            <a:r>
              <a:rPr lang="en-US" sz="2400" dirty="0">
                <a:solidFill>
                  <a:srgbClr val="FF0000"/>
                </a:solidFill>
              </a:rPr>
              <a:t>Y Z 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400" dirty="0" smtClean="0">
                <a:solidFill>
                  <a:srgbClr val="558ED5"/>
                </a:solidFill>
              </a:rPr>
              <a:t>[ ROI </a:t>
            </a:r>
            <a:r>
              <a:rPr lang="en-US" sz="2400" dirty="0">
                <a:solidFill>
                  <a:srgbClr val="558ED5"/>
                </a:solidFill>
              </a:rPr>
              <a:t>X Y Z </a:t>
            </a:r>
            <a:r>
              <a:rPr lang="en-US" sz="2400" dirty="0" smtClean="0">
                <a:solidFill>
                  <a:srgbClr val="558ED5"/>
                </a:solidFill>
              </a:rPr>
              <a:t>]</a:t>
            </a:r>
            <a:endParaRPr lang="en-US" sz="2400" dirty="0">
              <a:solidFill>
                <a:srgbClr val="558ED5"/>
              </a:solidFill>
            </a:endParaRPr>
          </a:p>
          <a:p>
            <a:r>
              <a:rPr lang="en-US" sz="2400" strike="sngStrike" dirty="0">
                <a:solidFill>
                  <a:srgbClr val="000000"/>
                </a:solidFill>
              </a:rPr>
              <a:t>[ </a:t>
            </a:r>
            <a:r>
              <a:rPr lang="en-US" sz="2400" strike="sngStrike" dirty="0" smtClean="0">
                <a:solidFill>
                  <a:srgbClr val="000000"/>
                </a:solidFill>
              </a:rPr>
              <a:t>ROI X </a:t>
            </a:r>
            <a:r>
              <a:rPr lang="en-US" sz="2400" strike="sngStrike" dirty="0">
                <a:solidFill>
                  <a:srgbClr val="000000"/>
                </a:solidFill>
              </a:rPr>
              <a:t>Y </a:t>
            </a:r>
            <a:r>
              <a:rPr lang="en-US" sz="2400" strike="sngStrike" dirty="0" smtClean="0">
                <a:solidFill>
                  <a:srgbClr val="000000"/>
                </a:solidFill>
              </a:rPr>
              <a:t>Z ]</a:t>
            </a:r>
            <a:endParaRPr lang="en-US" sz="2400" strike="sngStrike" dirty="0">
              <a:solidFill>
                <a:srgbClr val="000000"/>
              </a:solidFill>
            </a:endParaRPr>
          </a:p>
          <a:p>
            <a:r>
              <a:rPr lang="en-US" sz="2400" strike="sngStrike" dirty="0">
                <a:solidFill>
                  <a:srgbClr val="000000"/>
                </a:solidFill>
              </a:rPr>
              <a:t>[ </a:t>
            </a:r>
            <a:r>
              <a:rPr lang="en-US" sz="2400" strike="sngStrike" dirty="0" smtClean="0">
                <a:solidFill>
                  <a:srgbClr val="000000"/>
                </a:solidFill>
              </a:rPr>
              <a:t>ROI X </a:t>
            </a:r>
            <a:r>
              <a:rPr lang="en-US" sz="2400" strike="sngStrike" dirty="0">
                <a:solidFill>
                  <a:srgbClr val="000000"/>
                </a:solidFill>
              </a:rPr>
              <a:t>Y </a:t>
            </a:r>
            <a:r>
              <a:rPr lang="en-US" sz="2400" strike="sngStrike" dirty="0" smtClean="0">
                <a:solidFill>
                  <a:srgbClr val="000000"/>
                </a:solidFill>
              </a:rPr>
              <a:t>Z ]</a:t>
            </a:r>
            <a:endParaRPr lang="en-US" sz="2400" strike="sngStrike" dirty="0">
              <a:solidFill>
                <a:srgbClr val="000000"/>
              </a:solidFill>
            </a:endParaRPr>
          </a:p>
          <a:p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[ ROI </a:t>
            </a:r>
            <a:r>
              <a:rPr lang="en-US" sz="2400" dirty="0">
                <a:solidFill>
                  <a:srgbClr val="FF0000"/>
                </a:solidFill>
              </a:rPr>
              <a:t>X Y </a:t>
            </a:r>
            <a:r>
              <a:rPr lang="en-US" sz="2400" dirty="0" smtClean="0">
                <a:solidFill>
                  <a:srgbClr val="FF0000"/>
                </a:solidFill>
              </a:rPr>
              <a:t>Z ]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43096" y="1677863"/>
            <a:ext cx="771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[-1]</a:t>
            </a:r>
          </a:p>
          <a:p>
            <a:pPr algn="ctr"/>
            <a:r>
              <a:rPr lang="en-US" sz="2400" dirty="0" smtClean="0"/>
              <a:t>[1]</a:t>
            </a:r>
          </a:p>
          <a:p>
            <a:pPr algn="ctr"/>
            <a:r>
              <a:rPr lang="en-US" sz="2400" dirty="0" smtClean="0"/>
              <a:t>[0]</a:t>
            </a:r>
            <a:endParaRPr lang="en-US" sz="2400" dirty="0"/>
          </a:p>
          <a:p>
            <a:pPr algn="ctr"/>
            <a:r>
              <a:rPr lang="en-US" sz="2400" dirty="0" smtClean="0"/>
              <a:t>[0]</a:t>
            </a:r>
          </a:p>
          <a:p>
            <a:pPr algn="ctr"/>
            <a:r>
              <a:rPr lang="en-US" sz="2400" dirty="0" smtClean="0"/>
              <a:t>[-1</a:t>
            </a:r>
            <a:r>
              <a:rPr lang="en-US" sz="2400" dirty="0"/>
              <a:t>]</a:t>
            </a:r>
          </a:p>
          <a:p>
            <a:pPr algn="ctr"/>
            <a:r>
              <a:rPr lang="en-US" sz="2400" dirty="0" smtClean="0"/>
              <a:t>[1]</a:t>
            </a:r>
          </a:p>
          <a:p>
            <a:pPr algn="ctr"/>
            <a:r>
              <a:rPr lang="en-US" sz="2400" dirty="0" smtClean="0"/>
              <a:t>[0]</a:t>
            </a:r>
            <a:endParaRPr lang="en-US" sz="2400" dirty="0"/>
          </a:p>
          <a:p>
            <a:pPr algn="ctr"/>
            <a:r>
              <a:rPr lang="en-US" sz="2400" dirty="0" smtClean="0"/>
              <a:t>[0]</a:t>
            </a:r>
          </a:p>
          <a:p>
            <a:pPr algn="ctr"/>
            <a:r>
              <a:rPr lang="mr-IN" sz="2400" dirty="0" smtClean="0"/>
              <a:t>…</a:t>
            </a:r>
            <a:endParaRPr lang="en-US" sz="2400" dirty="0"/>
          </a:p>
          <a:p>
            <a:pPr algn="ctr"/>
            <a:r>
              <a:rPr lang="mr-IN" sz="2400" dirty="0" smtClean="0"/>
              <a:t>…</a:t>
            </a:r>
            <a:endParaRPr lang="en-US" sz="2400" dirty="0" smtClean="0"/>
          </a:p>
          <a:p>
            <a:pPr algn="ctr"/>
            <a:r>
              <a:rPr lang="en-US" sz="2400" dirty="0" smtClean="0"/>
              <a:t>[-1</a:t>
            </a:r>
            <a:r>
              <a:rPr lang="en-US" sz="2400" dirty="0"/>
              <a:t>]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05" y="328903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9713" y="6291114"/>
            <a:ext cx="227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m</a:t>
            </a:r>
            <a:r>
              <a:rPr lang="en-US" sz="2400" b="1" dirty="0" err="1" smtClean="0"/>
              <a:t>odel_signal.py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338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Hallucination, Visual Imagery, Delusions</a:t>
            </a:r>
          </a:p>
          <a:p>
            <a:r>
              <a:rPr lang="en-US" dirty="0" smtClean="0"/>
              <a:t>Extract scores from subject files</a:t>
            </a:r>
            <a:endParaRPr lang="en-US" dirty="0"/>
          </a:p>
          <a:p>
            <a:r>
              <a:rPr lang="en-US" dirty="0" smtClean="0"/>
              <a:t>Regress ‘false imagery’ mean t-value with scores</a:t>
            </a:r>
          </a:p>
          <a:p>
            <a:r>
              <a:rPr lang="en-US" dirty="0" smtClean="0"/>
              <a:t>Could also split into groups for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0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information about brain regions across subjects</a:t>
            </a:r>
          </a:p>
          <a:p>
            <a:r>
              <a:rPr lang="en-US" dirty="0" smtClean="0"/>
              <a:t>Contrast of means but not regions</a:t>
            </a:r>
          </a:p>
          <a:p>
            <a:r>
              <a:rPr lang="en-US" dirty="0" smtClean="0"/>
              <a:t>Regression allows for investigating subject / group differences </a:t>
            </a:r>
          </a:p>
          <a:p>
            <a:r>
              <a:rPr lang="en-US" dirty="0" smtClean="0"/>
              <a:t>Mask may obscure differences in some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Run 1 - Implicit encoding</a:t>
            </a:r>
            <a:r>
              <a:rPr lang="en-US" dirty="0" smtClean="0"/>
              <a:t>: Presentation of images &amp; words – is this a vegetable?</a:t>
            </a:r>
            <a:endParaRPr lang="en-US" b="1" dirty="0" smtClean="0"/>
          </a:p>
          <a:p>
            <a:r>
              <a:rPr lang="en-US" b="1" dirty="0" smtClean="0"/>
              <a:t>Run 2 - Immediate Retrieval</a:t>
            </a:r>
            <a:r>
              <a:rPr lang="en-US" dirty="0" smtClean="0"/>
              <a:t>: Were you shown a picture, or a word?</a:t>
            </a:r>
            <a:endParaRPr lang="en-US" dirty="0"/>
          </a:p>
        </p:txBody>
      </p:sp>
      <p:pic>
        <p:nvPicPr>
          <p:cNvPr id="4" name="Picture 3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1881839" y="3750233"/>
            <a:ext cx="5409453" cy="3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Question: </a:t>
            </a:r>
            <a:r>
              <a:rPr lang="en-US" dirty="0" smtClean="0"/>
              <a:t>What happens in the brain when a false visual memory is encoded?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0341" y="3300320"/>
            <a:ext cx="736203" cy="736945"/>
            <a:chOff x="1040341" y="3300320"/>
            <a:chExt cx="736203" cy="736945"/>
          </a:xfrm>
        </p:grpSpPr>
        <p:sp>
          <p:nvSpPr>
            <p:cNvPr id="11" name="TextBox 10"/>
            <p:cNvSpPr txBox="1"/>
            <p:nvPr/>
          </p:nvSpPr>
          <p:spPr>
            <a:xfrm>
              <a:off x="1240365" y="3367160"/>
              <a:ext cx="37482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?</a:t>
              </a:r>
              <a:endParaRPr lang="en-US" sz="3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40341" y="3300320"/>
              <a:ext cx="736203" cy="73694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1708" y="3102951"/>
            <a:ext cx="3905975" cy="3395579"/>
            <a:chOff x="291708" y="3102951"/>
            <a:chExt cx="3905975" cy="3395579"/>
          </a:xfrm>
        </p:grpSpPr>
        <p:sp>
          <p:nvSpPr>
            <p:cNvPr id="4" name="TextBox 3"/>
            <p:cNvSpPr txBox="1"/>
            <p:nvPr/>
          </p:nvSpPr>
          <p:spPr>
            <a:xfrm>
              <a:off x="1615187" y="5854747"/>
              <a:ext cx="1346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Encoding</a:t>
              </a:r>
              <a:endParaRPr lang="en-US" sz="2400" b="1" dirty="0"/>
            </a:p>
          </p:txBody>
        </p:sp>
        <p:pic>
          <p:nvPicPr>
            <p:cNvPr id="6" name="Picture 5" descr="Optic-ne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2" t="7358" r="12197" b="45643"/>
            <a:stretch/>
          </p:blipFill>
          <p:spPr>
            <a:xfrm flipH="1">
              <a:off x="457200" y="4224904"/>
              <a:ext cx="1963911" cy="1432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02120" y="4720530"/>
              <a:ext cx="555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ish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1708" y="3102951"/>
              <a:ext cx="3905975" cy="3395579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14505" y="3102951"/>
            <a:ext cx="3905975" cy="3395579"/>
            <a:chOff x="4914505" y="3102951"/>
            <a:chExt cx="3905975" cy="3395579"/>
          </a:xfrm>
        </p:grpSpPr>
        <p:sp>
          <p:nvSpPr>
            <p:cNvPr id="15" name="TextBox 14"/>
            <p:cNvSpPr txBox="1"/>
            <p:nvPr/>
          </p:nvSpPr>
          <p:spPr>
            <a:xfrm>
              <a:off x="6237984" y="5854747"/>
              <a:ext cx="944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Recall</a:t>
              </a:r>
              <a:endParaRPr lang="en-US" sz="2400" b="1" dirty="0"/>
            </a:p>
          </p:txBody>
        </p:sp>
        <p:pic>
          <p:nvPicPr>
            <p:cNvPr id="16" name="Picture 15" descr="Optic-ne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2" t="7358" r="12197" b="45643"/>
            <a:stretch/>
          </p:blipFill>
          <p:spPr>
            <a:xfrm flipH="1">
              <a:off x="5079997" y="4224904"/>
              <a:ext cx="1963911" cy="1432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24917" y="4720530"/>
              <a:ext cx="555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ish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14505" y="3102951"/>
              <a:ext cx="3905975" cy="3395579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4291263" y="4466530"/>
            <a:ext cx="528053" cy="8002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00842" y="3300320"/>
            <a:ext cx="1283369" cy="736945"/>
            <a:chOff x="5400842" y="3300320"/>
            <a:chExt cx="1283369" cy="73694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484" y="3434000"/>
              <a:ext cx="1056387" cy="441276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5400842" y="3300320"/>
              <a:ext cx="1283369" cy="73694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38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 (Stimulus / Recall)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4735"/>
              </p:ext>
            </p:extLst>
          </p:nvPr>
        </p:nvGraphicFramePr>
        <p:xfrm>
          <a:off x="1269997" y="2001650"/>
          <a:ext cx="6843060" cy="2151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421530"/>
                <a:gridCol w="3421530"/>
              </a:tblGrid>
              <a:tr h="6988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Picture </a:t>
                      </a:r>
                    </a:p>
                    <a:p>
                      <a:pPr algn="ctr"/>
                      <a:r>
                        <a:rPr lang="en-US" sz="2800" dirty="0" smtClean="0"/>
                        <a:t>(Hit)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Word </a:t>
                      </a:r>
                    </a:p>
                    <a:p>
                      <a:pPr algn="ctr"/>
                      <a:r>
                        <a:rPr lang="en-US" sz="2800" dirty="0" smtClean="0"/>
                        <a:t>(Miss)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61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Picture</a:t>
                      </a:r>
                    </a:p>
                    <a:p>
                      <a:pPr algn="ctr"/>
                      <a:r>
                        <a:rPr lang="en-US" sz="2800" dirty="0" smtClean="0"/>
                        <a:t> (False Alarm)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Word </a:t>
                      </a:r>
                    </a:p>
                    <a:p>
                      <a:pPr algn="ctr"/>
                      <a:r>
                        <a:rPr lang="en-US" sz="2800" dirty="0" smtClean="0"/>
                        <a:t>(Correct Rejection)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494116" y="3018117"/>
            <a:ext cx="2943413" cy="1882869"/>
            <a:chOff x="1494116" y="3018117"/>
            <a:chExt cx="2943413" cy="1882869"/>
          </a:xfrm>
        </p:grpSpPr>
        <p:sp>
          <p:nvSpPr>
            <p:cNvPr id="5" name="TextBox 4"/>
            <p:cNvSpPr txBox="1"/>
            <p:nvPr/>
          </p:nvSpPr>
          <p:spPr>
            <a:xfrm>
              <a:off x="1867648" y="4377766"/>
              <a:ext cx="2198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False Imagery</a:t>
              </a:r>
              <a:endPara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4116" y="3018117"/>
              <a:ext cx="2943413" cy="914400"/>
            </a:xfrm>
            <a:prstGeom prst="rect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77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59576"/>
            <a:ext cx="8229600" cy="4525963"/>
          </a:xfrm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sz="2200" dirty="0"/>
              <a:t>For encoding trials, contrast </a:t>
            </a:r>
            <a:r>
              <a:rPr lang="en-US" sz="2200" b="1" dirty="0"/>
              <a:t>[</a:t>
            </a:r>
            <a:r>
              <a:rPr lang="en-US" sz="2200" b="1" dirty="0" smtClean="0"/>
              <a:t>PICTURE] </a:t>
            </a:r>
            <a:r>
              <a:rPr lang="mr-IN" sz="2200" b="1" dirty="0"/>
              <a:t>–</a:t>
            </a:r>
            <a:r>
              <a:rPr lang="en-US" sz="2200" b="1" dirty="0"/>
              <a:t> [</a:t>
            </a:r>
            <a:r>
              <a:rPr lang="en-US" sz="2200" b="1" dirty="0" smtClean="0"/>
              <a:t>WORD]</a:t>
            </a:r>
            <a:endParaRPr lang="en-US" sz="2200" b="1" dirty="0"/>
          </a:p>
          <a:p>
            <a:pPr>
              <a:buAutoNum type="arabicParenR"/>
            </a:pPr>
            <a:r>
              <a:rPr lang="en-US" sz="2200" dirty="0"/>
              <a:t>Generate subject-specific </a:t>
            </a:r>
            <a:r>
              <a:rPr lang="en-US" sz="2200" dirty="0" smtClean="0"/>
              <a:t>ROIs based </a:t>
            </a:r>
            <a:r>
              <a:rPr lang="en-US" sz="2200" dirty="0"/>
              <a:t>on this </a:t>
            </a:r>
            <a:r>
              <a:rPr lang="en-US" sz="2200" dirty="0" smtClean="0"/>
              <a:t>contrast</a:t>
            </a:r>
          </a:p>
          <a:p>
            <a:pPr>
              <a:buAutoNum type="arabicParenR"/>
            </a:pPr>
            <a:r>
              <a:rPr lang="en-US" sz="2200" dirty="0" smtClean="0"/>
              <a:t>Within ROI, contrast encoding trials subsequently recalled correctly with those misremembered as images (</a:t>
            </a:r>
            <a:r>
              <a:rPr lang="en-US" sz="2200" b="1" dirty="0" smtClean="0"/>
              <a:t>[FA] </a:t>
            </a:r>
            <a:r>
              <a:rPr lang="mr-IN" sz="2200" b="1" dirty="0" smtClean="0"/>
              <a:t>–</a:t>
            </a:r>
            <a:r>
              <a:rPr lang="en-US" sz="2200" b="1" dirty="0" smtClean="0"/>
              <a:t> </a:t>
            </a:r>
            <a:r>
              <a:rPr lang="en-US" sz="2200" b="1" dirty="0" smtClean="0"/>
              <a:t>[CR]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sz="2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0341" y="3340424"/>
            <a:ext cx="736203" cy="736945"/>
            <a:chOff x="1040341" y="3300320"/>
            <a:chExt cx="736203" cy="736945"/>
          </a:xfrm>
        </p:grpSpPr>
        <p:sp>
          <p:nvSpPr>
            <p:cNvPr id="11" name="TextBox 10"/>
            <p:cNvSpPr txBox="1"/>
            <p:nvPr/>
          </p:nvSpPr>
          <p:spPr>
            <a:xfrm>
              <a:off x="1240365" y="3367160"/>
              <a:ext cx="37482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?</a:t>
              </a:r>
              <a:endParaRPr lang="en-US" sz="3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40341" y="3300320"/>
              <a:ext cx="736203" cy="73694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1708" y="3143055"/>
            <a:ext cx="3905975" cy="3395579"/>
            <a:chOff x="291708" y="3102951"/>
            <a:chExt cx="3905975" cy="3395579"/>
          </a:xfrm>
        </p:grpSpPr>
        <p:sp>
          <p:nvSpPr>
            <p:cNvPr id="4" name="TextBox 3"/>
            <p:cNvSpPr txBox="1"/>
            <p:nvPr/>
          </p:nvSpPr>
          <p:spPr>
            <a:xfrm>
              <a:off x="1615187" y="5854747"/>
              <a:ext cx="1346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Encoding</a:t>
              </a:r>
              <a:endParaRPr lang="en-US" sz="2400" b="1" dirty="0"/>
            </a:p>
          </p:txBody>
        </p:sp>
        <p:pic>
          <p:nvPicPr>
            <p:cNvPr id="6" name="Picture 5" descr="Optic-ne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2" t="7358" r="12197" b="45643"/>
            <a:stretch/>
          </p:blipFill>
          <p:spPr>
            <a:xfrm flipH="1">
              <a:off x="457200" y="4224904"/>
              <a:ext cx="1963911" cy="1432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02120" y="4720530"/>
              <a:ext cx="555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ish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1708" y="3102951"/>
              <a:ext cx="3905975" cy="3395579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14505" y="3143055"/>
            <a:ext cx="3905975" cy="3395579"/>
            <a:chOff x="4914505" y="3102951"/>
            <a:chExt cx="3905975" cy="3395579"/>
          </a:xfrm>
        </p:grpSpPr>
        <p:sp>
          <p:nvSpPr>
            <p:cNvPr id="15" name="TextBox 14"/>
            <p:cNvSpPr txBox="1"/>
            <p:nvPr/>
          </p:nvSpPr>
          <p:spPr>
            <a:xfrm>
              <a:off x="6237984" y="5854747"/>
              <a:ext cx="944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Recall</a:t>
              </a:r>
              <a:endParaRPr lang="en-US" sz="2400" b="1" dirty="0"/>
            </a:p>
          </p:txBody>
        </p:sp>
        <p:pic>
          <p:nvPicPr>
            <p:cNvPr id="16" name="Picture 15" descr="Optic-ne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2" t="7358" r="12197" b="45643"/>
            <a:stretch/>
          </p:blipFill>
          <p:spPr>
            <a:xfrm flipH="1">
              <a:off x="5079997" y="4224904"/>
              <a:ext cx="1963911" cy="1432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24917" y="4720530"/>
              <a:ext cx="555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dirty="0" smtClean="0"/>
                <a:t>ish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14505" y="3102951"/>
              <a:ext cx="3905975" cy="3395579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4291263" y="4506634"/>
            <a:ext cx="528053" cy="8002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00842" y="3340424"/>
            <a:ext cx="1283369" cy="736945"/>
            <a:chOff x="5400842" y="3300320"/>
            <a:chExt cx="1283369" cy="73694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484" y="3434000"/>
              <a:ext cx="1056387" cy="441276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5400842" y="3300320"/>
              <a:ext cx="1283369" cy="73694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20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Regressions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Launay</a:t>
            </a:r>
            <a:r>
              <a:rPr lang="en-US" dirty="0" smtClean="0"/>
              <a:t>-Slade Hallucination Scale</a:t>
            </a:r>
          </a:p>
          <a:p>
            <a:r>
              <a:rPr lang="en-US" dirty="0" smtClean="0"/>
              <a:t>Visual Imagery Score</a:t>
            </a:r>
          </a:p>
          <a:p>
            <a:r>
              <a:rPr lang="en-US" dirty="0" smtClean="0"/>
              <a:t>Peters Delusion Inventory</a:t>
            </a:r>
          </a:p>
          <a:p>
            <a:endParaRPr lang="en-US" dirty="0" smtClean="0"/>
          </a:p>
          <a:p>
            <a:r>
              <a:rPr lang="en-US" b="1" dirty="0" smtClean="0"/>
              <a:t>Q: Are subjective reports of visual imagery associated with differences in brain activity?</a:t>
            </a:r>
          </a:p>
        </p:txBody>
      </p:sp>
    </p:spTree>
    <p:extLst>
      <p:ext uri="{BB962C8B-B14F-4D97-AF65-F5344CB8AC3E}">
        <p14:creationId xmlns:p14="http://schemas.microsoft.com/office/powerpoint/2010/main" val="198149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who report being more prone to hallucination &amp; visual imagery will show greater brain activation associated with subsequent false memory of an image</a:t>
            </a:r>
          </a:p>
          <a:p>
            <a:r>
              <a:rPr lang="en-US" dirty="0" smtClean="0"/>
              <a:t>Specifically in regions associated with viewing an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422" y="1147354"/>
            <a:ext cx="75881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onotype Corsiva"/>
                <a:cs typeface="Monotype Corsiva"/>
              </a:rPr>
              <a:t>Preprocessing</a:t>
            </a:r>
            <a:endParaRPr lang="en-US" sz="11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Monotype Corsiva"/>
              <a:cs typeface="Monotype Corsi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8975" y="3603297"/>
            <a:ext cx="47398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Wrapper script pulls up subject files: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Outlier detection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Slice timing correction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Motion correction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mr-IN" sz="2400" dirty="0" smtClean="0"/>
              <a:t>…</a:t>
            </a:r>
            <a:r>
              <a:rPr lang="en-US" sz="2400" dirty="0" smtClean="0"/>
              <a:t> on toward statistics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53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973</Words>
  <Application>Microsoft Macintosh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Project-blue: False visual memory</vt:lpstr>
      <vt:lpstr>Outline</vt:lpstr>
      <vt:lpstr>Experimental Design</vt:lpstr>
      <vt:lpstr>Project Goal</vt:lpstr>
      <vt:lpstr>Event types (Stimulus / Recall)</vt:lpstr>
      <vt:lpstr>Project Goal</vt:lpstr>
      <vt:lpstr>4) Regressions</vt:lpstr>
      <vt:lpstr>Hypothesis</vt:lpstr>
      <vt:lpstr>PowerPoint Presentation</vt:lpstr>
      <vt:lpstr>Outlier Detection</vt:lpstr>
      <vt:lpstr>Slice Timing Correction</vt:lpstr>
      <vt:lpstr>Motion Correction</vt:lpstr>
      <vt:lpstr>PowerPoint Presentation</vt:lpstr>
      <vt:lpstr>Model Signal Script</vt:lpstr>
      <vt:lpstr>Picture vs. Word</vt:lpstr>
      <vt:lpstr>Picture vs. Word</vt:lpstr>
      <vt:lpstr>Picture vs. Word</vt:lpstr>
      <vt:lpstr>ROI / Mask</vt:lpstr>
      <vt:lpstr>False Visual Memory</vt:lpstr>
      <vt:lpstr>False Visual Memory</vt:lpstr>
      <vt:lpstr>Regressions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imagery and false memory for pictures</dc:title>
  <dc:creator>Joe Winer</dc:creator>
  <cp:lastModifiedBy>Joe Winer</cp:lastModifiedBy>
  <cp:revision>31</cp:revision>
  <dcterms:created xsi:type="dcterms:W3CDTF">2016-10-16T20:53:29Z</dcterms:created>
  <dcterms:modified xsi:type="dcterms:W3CDTF">2016-12-05T21:15:53Z</dcterms:modified>
</cp:coreProperties>
</file>