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0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3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1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7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2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5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5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4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D221-4BAF-B549-AD57-3A98595157F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6F6E-1DEB-3C44-8B6B-0C5B62F4FA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5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imagery and false memory for pictures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Melissa, Justin, </a:t>
            </a:r>
            <a:r>
              <a:rPr lang="en-US" dirty="0" err="1" smtClean="0">
                <a:solidFill>
                  <a:schemeClr val="tx1"/>
                </a:solidFill>
              </a:rPr>
              <a:t>Peiwu</a:t>
            </a:r>
            <a:r>
              <a:rPr lang="en-US" dirty="0" smtClean="0">
                <a:solidFill>
                  <a:schemeClr val="tx1"/>
                </a:solidFill>
              </a:rPr>
              <a:t> and Joe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PSYCH 214 Oct. 17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93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81" y="-70921"/>
            <a:ext cx="8229600" cy="1143000"/>
          </a:xfrm>
        </p:spPr>
        <p:txBody>
          <a:bodyPr/>
          <a:lstStyle/>
          <a:p>
            <a:r>
              <a:rPr lang="en-US" dirty="0" smtClean="0"/>
              <a:t>Preliminary planned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81" y="89136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Outlier detection</a:t>
            </a:r>
          </a:p>
          <a:p>
            <a:endParaRPr lang="en-US" dirty="0" smtClean="0"/>
          </a:p>
          <a:p>
            <a:r>
              <a:rPr lang="en-US" dirty="0" smtClean="0"/>
              <a:t>Extraction of relevant </a:t>
            </a:r>
            <a:r>
              <a:rPr lang="en-US" dirty="0" err="1" smtClean="0"/>
              <a:t>voxel</a:t>
            </a:r>
            <a:r>
              <a:rPr lang="en-US" dirty="0" smtClean="0"/>
              <a:t> or VOI (volumes of interest)</a:t>
            </a:r>
          </a:p>
          <a:p>
            <a:endParaRPr lang="en-US" dirty="0" smtClean="0"/>
          </a:p>
          <a:p>
            <a:r>
              <a:rPr lang="en-US" dirty="0" smtClean="0"/>
              <a:t>Statistical modeling of BOLD signals to task data (Brain response modeling)</a:t>
            </a:r>
          </a:p>
          <a:p>
            <a:pPr lvl="1"/>
            <a:r>
              <a:rPr lang="en-US" dirty="0" smtClean="0"/>
              <a:t>Normalization of </a:t>
            </a:r>
            <a:r>
              <a:rPr lang="en-US" dirty="0" err="1" smtClean="0"/>
              <a:t>fMRI</a:t>
            </a:r>
            <a:r>
              <a:rPr lang="en-US" dirty="0" smtClean="0"/>
              <a:t> BOLD amplitude </a:t>
            </a:r>
          </a:p>
          <a:p>
            <a:pPr lvl="1"/>
            <a:r>
              <a:rPr lang="en-US" dirty="0" smtClean="0"/>
              <a:t>Minimize the baseline difference across individuals</a:t>
            </a:r>
          </a:p>
          <a:p>
            <a:pPr lvl="1"/>
            <a:r>
              <a:rPr lang="en-US" dirty="0" smtClean="0"/>
              <a:t>GLM  for individual </a:t>
            </a:r>
            <a:r>
              <a:rPr lang="en-US" dirty="0" err="1" smtClean="0"/>
              <a:t>vovel’s</a:t>
            </a:r>
            <a:r>
              <a:rPr lang="en-US" dirty="0" smtClean="0"/>
              <a:t> </a:t>
            </a:r>
            <a:r>
              <a:rPr lang="en-US" dirty="0" err="1" smtClean="0"/>
              <a:t>fMRI</a:t>
            </a:r>
            <a:r>
              <a:rPr lang="en-US" dirty="0" smtClean="0"/>
              <a:t> BOLD time series and the fitted parameters will be used to explain the functional activities of </a:t>
            </a:r>
            <a:r>
              <a:rPr lang="en-US" dirty="0" err="1" smtClean="0"/>
              <a:t>voxels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ssp.dml.ir/wp-content/uploads/2013/07/braindecoding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228" y="5417327"/>
            <a:ext cx="4121888" cy="11899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84871" y="6607309"/>
            <a:ext cx="57783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http://ssp.dml.ir/wp-content/uploads/2013/07/braindecodingsample.jpg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25541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and retrieval - two critical and complementary angles for understanding the mechanism of neural codes in brain</a:t>
            </a:r>
          </a:p>
          <a:p>
            <a:endParaRPr lang="en-US" dirty="0" smtClean="0"/>
          </a:p>
          <a:p>
            <a:r>
              <a:rPr lang="en-US" dirty="0" smtClean="0"/>
              <a:t>Goal: investigate the neural bases of discriminating images from perceived pictures in individuals with high visual imagery 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3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healthy subjects</a:t>
            </a:r>
          </a:p>
          <a:p>
            <a:r>
              <a:rPr lang="en-US" dirty="0" smtClean="0"/>
              <a:t>45 words / 45 images</a:t>
            </a:r>
          </a:p>
          <a:p>
            <a:r>
              <a:rPr lang="en-US" dirty="0" smtClean="0"/>
              <a:t>Scanned during encoding and recall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1839" y="3387454"/>
            <a:ext cx="5409453" cy="3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522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Implicit encoding</a:t>
            </a:r>
            <a:r>
              <a:rPr lang="en-US" dirty="0" smtClean="0"/>
              <a:t>: Presentation of images &amp; words – is this a vegetable?</a:t>
            </a:r>
            <a:endParaRPr lang="en-US" b="1" dirty="0" smtClean="0"/>
          </a:p>
          <a:p>
            <a:r>
              <a:rPr lang="en-US" b="1" dirty="0" smtClean="0"/>
              <a:t>Immediate Retrieval</a:t>
            </a:r>
            <a:r>
              <a:rPr lang="en-US" dirty="0" smtClean="0"/>
              <a:t>: Were you shown a picture, or a word?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64"/>
          <a:stretch/>
        </p:blipFill>
        <p:spPr>
          <a:xfrm>
            <a:off x="1881839" y="3750233"/>
            <a:ext cx="5409453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3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 (Stimulus / Recall)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4774735"/>
              </p:ext>
            </p:extLst>
          </p:nvPr>
        </p:nvGraphicFramePr>
        <p:xfrm>
          <a:off x="1269997" y="2001650"/>
          <a:ext cx="6843060" cy="215106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421530"/>
                <a:gridCol w="3421530"/>
              </a:tblGrid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Picture </a:t>
                      </a:r>
                    </a:p>
                    <a:p>
                      <a:pPr algn="ctr"/>
                      <a:r>
                        <a:rPr lang="en-US" sz="2800" dirty="0" smtClean="0"/>
                        <a:t>(Hit)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Word </a:t>
                      </a:r>
                    </a:p>
                    <a:p>
                      <a:pPr algn="ctr"/>
                      <a:r>
                        <a:rPr lang="en-US" sz="2800" dirty="0" smtClean="0"/>
                        <a:t>(Miss)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Picture</a:t>
                      </a:r>
                    </a:p>
                    <a:p>
                      <a:pPr algn="ctr"/>
                      <a:r>
                        <a:rPr lang="en-US" sz="2800" dirty="0" smtClean="0"/>
                        <a:t> (False Alarm)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Word </a:t>
                      </a:r>
                    </a:p>
                    <a:p>
                      <a:pPr algn="ctr"/>
                      <a:r>
                        <a:rPr lang="en-US" sz="2800" dirty="0" smtClean="0"/>
                        <a:t>(Correct Rejection)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7648" y="437776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Imagery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116" y="3018117"/>
            <a:ext cx="2943413" cy="914400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7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and Clinical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Education level</a:t>
            </a:r>
          </a:p>
          <a:p>
            <a:r>
              <a:rPr lang="en-US" dirty="0" smtClean="0"/>
              <a:t>Verbal IQ</a:t>
            </a:r>
          </a:p>
          <a:p>
            <a:r>
              <a:rPr lang="en-US" dirty="0" err="1" smtClean="0"/>
              <a:t>Launay</a:t>
            </a:r>
            <a:r>
              <a:rPr lang="en-US" dirty="0" smtClean="0"/>
              <a:t>-Slade Hallucination Scale</a:t>
            </a:r>
          </a:p>
          <a:p>
            <a:r>
              <a:rPr lang="en-US" dirty="0" smtClean="0"/>
              <a:t>Visual Imagery Score</a:t>
            </a:r>
          </a:p>
          <a:p>
            <a:r>
              <a:rPr lang="en-US" dirty="0" smtClean="0"/>
              <a:t>Peters Delusion 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14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Hits</a:t>
            </a:r>
          </a:p>
          <a:p>
            <a:r>
              <a:rPr lang="en-US" dirty="0" smtClean="0"/>
              <a:t>Omissions</a:t>
            </a:r>
          </a:p>
          <a:p>
            <a:r>
              <a:rPr lang="en-US" dirty="0" smtClean="0"/>
              <a:t>False alarms</a:t>
            </a:r>
          </a:p>
          <a:p>
            <a:r>
              <a:rPr lang="en-US" dirty="0" smtClean="0"/>
              <a:t>Correct rejections</a:t>
            </a:r>
          </a:p>
          <a:p>
            <a:r>
              <a:rPr lang="en-US" dirty="0" smtClean="0"/>
              <a:t>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98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055173" y="3382834"/>
            <a:ext cx="0" cy="9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Preprocessing Steps 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Motion correction</a:t>
            </a:r>
          </a:p>
          <a:p>
            <a:r>
              <a:rPr lang="en-US" sz="2800" dirty="0" smtClean="0"/>
              <a:t>Outlier detection</a:t>
            </a:r>
          </a:p>
          <a:p>
            <a:r>
              <a:rPr lang="en-US" sz="2800" dirty="0" smtClean="0"/>
              <a:t>Slice-timing correction</a:t>
            </a:r>
          </a:p>
          <a:p>
            <a:r>
              <a:rPr lang="en-US" sz="2800" dirty="0" smtClean="0"/>
              <a:t>Spatial filtering</a:t>
            </a:r>
          </a:p>
          <a:p>
            <a:r>
              <a:rPr lang="en-US" sz="2800" dirty="0" smtClean="0"/>
              <a:t>Temporal filtering</a:t>
            </a:r>
          </a:p>
          <a:p>
            <a:r>
              <a:rPr lang="en-US" sz="2800" dirty="0" smtClean="0"/>
              <a:t>Global intensity normalization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59666" y="708837"/>
            <a:ext cx="387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Preprocessing steps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control results from Stephan-Otto et al. (2016)</a:t>
            </a:r>
          </a:p>
          <a:p>
            <a:r>
              <a:rPr lang="en-US" dirty="0" smtClean="0"/>
              <a:t>Contrast Hits and False Alarms</a:t>
            </a:r>
          </a:p>
          <a:p>
            <a:r>
              <a:rPr lang="en-US" dirty="0" smtClean="0"/>
              <a:t>Contrast Correct Rejections and Omissions</a:t>
            </a:r>
          </a:p>
          <a:p>
            <a:r>
              <a:rPr lang="en-US" dirty="0" smtClean="0"/>
              <a:t>Correlate with Visual Imagery, Hallucination, and Delusion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42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281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Visual imagery and false memory for pictures </vt:lpstr>
      <vt:lpstr>Introduction</vt:lpstr>
      <vt:lpstr>Experimental Design</vt:lpstr>
      <vt:lpstr>Experimental Design</vt:lpstr>
      <vt:lpstr>Event types (Stimulus / Recall)</vt:lpstr>
      <vt:lpstr>Demographic and Clinical Data</vt:lpstr>
      <vt:lpstr>Task Data</vt:lpstr>
      <vt:lpstr>Slide 8</vt:lpstr>
      <vt:lpstr>Analyses</vt:lpstr>
      <vt:lpstr>Preliminary planned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imagery and false memory for pictures</dc:title>
  <dc:creator>Joe Winer</dc:creator>
  <cp:lastModifiedBy>peiwu</cp:lastModifiedBy>
  <cp:revision>10</cp:revision>
  <dcterms:created xsi:type="dcterms:W3CDTF">2016-10-16T20:53:29Z</dcterms:created>
  <dcterms:modified xsi:type="dcterms:W3CDTF">2016-10-31T16:30:23Z</dcterms:modified>
</cp:coreProperties>
</file>