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8" r:id="rId8"/>
    <p:sldId id="269" r:id="rId9"/>
    <p:sldId id="270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282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37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58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4529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97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25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25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88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9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2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1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2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38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99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58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02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123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網路爬蟲簡報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111210524   </a:t>
            </a:r>
            <a:r>
              <a:rPr lang="zh-TW" altLang="en-US" dirty="0"/>
              <a:t>藍健洲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9CDFBB-B4CF-716F-DC45-0230841DB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4292" y="2572947"/>
            <a:ext cx="6711654" cy="4195481"/>
          </a:xfrm>
        </p:spPr>
        <p:txBody>
          <a:bodyPr/>
          <a:lstStyle/>
          <a:p>
            <a:r>
              <a:rPr lang="zh-TW" altLang="en-US" dirty="0"/>
              <a:t>提取</a:t>
            </a:r>
            <a:r>
              <a:rPr lang="en-US" altLang="zh-TW" dirty="0"/>
              <a:t>list1</a:t>
            </a:r>
            <a:r>
              <a:rPr lang="zh-TW" altLang="en-US" dirty="0"/>
              <a:t>和</a:t>
            </a:r>
            <a:r>
              <a:rPr lang="en-US" altLang="zh-TW" dirty="0"/>
              <a:t>list2</a:t>
            </a:r>
            <a:r>
              <a:rPr lang="zh-TW" altLang="en-US" dirty="0"/>
              <a:t>的內容會製成折線圖、長條圖及橫條圖，並在圖表內加入圖表標題、</a:t>
            </a:r>
            <a:r>
              <a:rPr lang="en-US" altLang="zh-TW" dirty="0"/>
              <a:t>x</a:t>
            </a:r>
            <a:r>
              <a:rPr lang="zh-TW" altLang="en-US" dirty="0"/>
              <a:t>軸標籤、</a:t>
            </a:r>
            <a:r>
              <a:rPr lang="en-US" altLang="zh-TW" dirty="0"/>
              <a:t>y</a:t>
            </a:r>
            <a:r>
              <a:rPr lang="zh-TW" altLang="en-US" dirty="0"/>
              <a:t>軸標籤，讓圖表更加完整</a:t>
            </a:r>
          </a:p>
          <a:p>
            <a:br>
              <a:rPr lang="zh-TW" altLang="en-US" dirty="0"/>
            </a:br>
            <a:endParaRPr lang="zh-TW" alt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DE8766A9-96AE-308D-C8E7-EF9F93191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"/>
            <a:ext cx="9144000" cy="83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1A3F83A-29FD-D078-2237-8C8EF51D9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0580"/>
            <a:ext cx="9144000" cy="80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7BDC5716-F1FB-016D-B363-762F2ABEA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5917"/>
            <a:ext cx="9144000" cy="85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2B4A8AF-26A7-CD57-1C03-6B66C53FA50C}"/>
              </a:ext>
            </a:extLst>
          </p:cNvPr>
          <p:cNvSpPr txBox="1"/>
          <p:nvPr/>
        </p:nvSpPr>
        <p:spPr>
          <a:xfrm>
            <a:off x="1672282" y="2572947"/>
            <a:ext cx="5025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zh-TW" altLang="en-US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92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C00ADE-7F9B-6C8B-5B18-B8AC365769BD}"/>
              </a:ext>
            </a:extLst>
          </p:cNvPr>
          <p:cNvSpPr/>
          <p:nvPr/>
        </p:nvSpPr>
        <p:spPr>
          <a:xfrm>
            <a:off x="2693773" y="2580156"/>
            <a:ext cx="393155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8800" dirty="0"/>
              <a:t>Thanks</a:t>
            </a:r>
            <a:endParaRPr lang="zh-TW" altLang="en-US" sz="8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2046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7BF471-9D0B-C760-5982-F68E21782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2BDB12-50A5-809C-4F77-C01618516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什麼是網路爬蟲？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應用範圍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運作流程</a:t>
            </a:r>
            <a:endParaRPr lang="en-US" altLang="zh-TW" dirty="0"/>
          </a:p>
          <a:p>
            <a:r>
              <a:rPr lang="en-US" altLang="zh-TW" dirty="0"/>
              <a:t>4.</a:t>
            </a:r>
            <a:r>
              <a:rPr lang="zh-TW" altLang="en-US" dirty="0"/>
              <a:t>常用工具與套件（</a:t>
            </a:r>
            <a:r>
              <a:rPr lang="en-US" altLang="zh-TW" dirty="0"/>
              <a:t>Python</a:t>
            </a:r>
            <a:r>
              <a:rPr lang="zh-TW" altLang="en-US" dirty="0"/>
              <a:t>）</a:t>
            </a:r>
            <a:endParaRPr lang="en-US" altLang="zh-TW" dirty="0"/>
          </a:p>
          <a:p>
            <a:r>
              <a:rPr lang="zh-TW" altLang="en-US" dirty="0"/>
              <a:t>實作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414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什麼是網路爬蟲</a:t>
            </a:r>
            <a:r>
              <a:rPr dirty="0"/>
              <a:t>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網路爬蟲</a:t>
            </a:r>
            <a:r>
              <a:rPr dirty="0" err="1"/>
              <a:t>又稱</a:t>
            </a:r>
            <a:r>
              <a:rPr dirty="0"/>
              <a:t> Web </a:t>
            </a:r>
            <a:r>
              <a:rPr dirty="0" err="1"/>
              <a:t>Spider、Web</a:t>
            </a:r>
            <a:r>
              <a:rPr dirty="0"/>
              <a:t> Scraper</a:t>
            </a:r>
            <a:r>
              <a:rPr lang="zh-TW" altLang="en-US" dirty="0"/>
              <a:t>，是自動訪問網頁並擷取資料的程式，能夠模擬人類使用者對網站發送請求，獲取 </a:t>
            </a:r>
            <a:r>
              <a:rPr lang="en-US" altLang="zh-TW" dirty="0"/>
              <a:t>HTML </a:t>
            </a:r>
            <a:r>
              <a:rPr lang="zh-TW" altLang="en-US" dirty="0"/>
              <a:t>資料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應用範圍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搜尋引擎索引</a:t>
            </a:r>
            <a:endParaRPr lang="en-US" dirty="0"/>
          </a:p>
          <a:p>
            <a:r>
              <a:rPr dirty="0" err="1"/>
              <a:t>價格比對</a:t>
            </a:r>
            <a:endParaRPr dirty="0"/>
          </a:p>
          <a:p>
            <a:r>
              <a:rPr dirty="0" err="1"/>
              <a:t>資料分析與趨勢研究</a:t>
            </a:r>
            <a:endParaRPr dirty="0"/>
          </a:p>
          <a:p>
            <a:r>
              <a:rPr dirty="0" err="1"/>
              <a:t>新聞與社群資料蒐集</a:t>
            </a:r>
            <a:endParaRPr dirty="0"/>
          </a:p>
          <a:p>
            <a:r>
              <a:rPr dirty="0" err="1"/>
              <a:t>投資與商業情報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運作流程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指定目標 URL</a:t>
            </a:r>
          </a:p>
          <a:p>
            <a:r>
              <a:t>2. 發送 HTTP 請求（GET）</a:t>
            </a:r>
          </a:p>
          <a:p>
            <a:r>
              <a:t>3. 獲取 HTML 響應</a:t>
            </a:r>
          </a:p>
          <a:p>
            <a:r>
              <a:t>4. 解析 HTML 結構（使用 BeautifulSoup、lxml）</a:t>
            </a:r>
          </a:p>
          <a:p>
            <a:r>
              <a:t>5. 擷取資料並儲存（如 CSV、資料庫）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常用工具與套件（Python</a:t>
            </a:r>
            <a:r>
              <a:rPr dirty="0"/>
              <a:t>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requests：發送網頁請求</a:t>
            </a:r>
            <a:endParaRPr dirty="0"/>
          </a:p>
          <a:p>
            <a:r>
              <a:rPr dirty="0" err="1"/>
              <a:t>BeautifulSoup：HTML</a:t>
            </a:r>
            <a:r>
              <a:rPr dirty="0"/>
              <a:t> </a:t>
            </a:r>
            <a:r>
              <a:rPr dirty="0" err="1"/>
              <a:t>解析與資料擷取</a:t>
            </a:r>
            <a:endParaRPr dirty="0"/>
          </a:p>
          <a:p>
            <a:r>
              <a:rPr dirty="0" err="1"/>
              <a:t>lxml：高效解析器</a:t>
            </a:r>
            <a:endParaRPr dirty="0"/>
          </a:p>
          <a:p>
            <a:r>
              <a:rPr dirty="0" err="1"/>
              <a:t>Selenium：模擬瀏覽器操作</a:t>
            </a:r>
            <a:endParaRPr dirty="0"/>
          </a:p>
          <a:p>
            <a:r>
              <a:rPr dirty="0" err="1"/>
              <a:t>Scrapy：完整爬蟲框架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8983B-EB3E-F679-C342-AA703A086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實作</a:t>
            </a:r>
            <a:r>
              <a:rPr lang="en-US" altLang="zh-TW" dirty="0"/>
              <a:t>(</a:t>
            </a:r>
            <a:r>
              <a:rPr lang="zh-TW" altLang="en-US" dirty="0"/>
              <a:t>爬取家樂福線上購的價格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339122-E2F3-B6AA-FEC4-A38C3BC961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10" y="1921396"/>
            <a:ext cx="7985361" cy="270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CDD2202-9402-C599-E540-2651D031EF60}"/>
              </a:ext>
            </a:extLst>
          </p:cNvPr>
          <p:cNvSpPr/>
          <p:nvPr/>
        </p:nvSpPr>
        <p:spPr>
          <a:xfrm>
            <a:off x="484710" y="4691714"/>
            <a:ext cx="7615813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fontAlgn="base"/>
            <a:r>
              <a:rPr lang="zh-TW" altLang="en-US" dirty="0"/>
              <a:t>導入所需模組</a:t>
            </a:r>
          </a:p>
          <a:p>
            <a:pPr fontAlgn="base"/>
            <a:r>
              <a:rPr lang="zh-TW" altLang="en-US" dirty="0"/>
              <a:t>創建兩個空串列備用</a:t>
            </a:r>
          </a:p>
          <a:p>
            <a:pPr fontAlgn="base"/>
            <a:r>
              <a:rPr lang="zh-TW" altLang="en-US" dirty="0"/>
              <a:t>爬取並提取網頁內所需元素</a:t>
            </a:r>
          </a:p>
          <a:p>
            <a:pPr fontAlgn="base"/>
            <a:r>
              <a:rPr lang="zh-TW" altLang="en-US" dirty="0"/>
              <a:t>將衛生紙的名字存在</a:t>
            </a:r>
            <a:r>
              <a:rPr lang="en-US" altLang="zh-TW" dirty="0"/>
              <a:t>data1</a:t>
            </a:r>
          </a:p>
          <a:p>
            <a:pPr fontAlgn="base"/>
            <a:r>
              <a:rPr lang="zh-TW" altLang="en-US" dirty="0"/>
              <a:t>將衛生紙的價格存在</a:t>
            </a:r>
            <a:r>
              <a:rPr lang="en-US" altLang="zh-TW" dirty="0"/>
              <a:t>data2</a:t>
            </a:r>
          </a:p>
        </p:txBody>
      </p:sp>
    </p:spTree>
    <p:extLst>
      <p:ext uri="{BB962C8B-B14F-4D97-AF65-F5344CB8AC3E}">
        <p14:creationId xmlns:p14="http://schemas.microsoft.com/office/powerpoint/2010/main" val="571282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DA4EE96-65B6-D12B-C639-E30B19A81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4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BCAE91A-D889-C4C9-B956-4B0155E82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46363"/>
            <a:ext cx="9144000" cy="253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5699E25-1ED6-02E2-9FED-95C4AD11E840}"/>
              </a:ext>
            </a:extLst>
          </p:cNvPr>
          <p:cNvSpPr txBox="1"/>
          <p:nvPr/>
        </p:nvSpPr>
        <p:spPr>
          <a:xfrm>
            <a:off x="3286897" y="1078789"/>
            <a:ext cx="4992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將衛生紙的名稱依序存入</a:t>
            </a:r>
            <a:r>
              <a:rPr lang="en-US" altLang="zh-TW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list1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移除衛生紙價格的</a:t>
            </a:r>
            <a:r>
              <a:rPr lang="en-US" altLang="zh-TW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"$"</a:t>
            </a:r>
            <a:r>
              <a:rPr lang="zh-TW" altLang="en-US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和</a:t>
            </a:r>
            <a:r>
              <a:rPr lang="en-US" altLang="zh-TW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","</a:t>
            </a:r>
            <a:r>
              <a:rPr lang="zh-TW" altLang="en-US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，再存入</a:t>
            </a:r>
            <a:r>
              <a:rPr lang="en-US" altLang="zh-TW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list2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創建一個</a:t>
            </a:r>
            <a:r>
              <a:rPr lang="en-US" altLang="zh-TW" sz="1800" b="0" i="0" u="none" strike="noStrike" dirty="0" err="1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tissue.db</a:t>
            </a:r>
            <a:r>
              <a:rPr lang="zh-TW" altLang="en-US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的資料庫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在資料庫中創建一個</a:t>
            </a:r>
            <a:r>
              <a:rPr lang="en-US" altLang="zh-TW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TISSUE</a:t>
            </a:r>
            <a:r>
              <a:rPr lang="zh-TW" altLang="en-US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的表格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將</a:t>
            </a:r>
            <a:r>
              <a:rPr lang="en-US" altLang="zh-TW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list1</a:t>
            </a:r>
            <a:r>
              <a:rPr lang="zh-TW" altLang="en-US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和</a:t>
            </a:r>
            <a:r>
              <a:rPr lang="en-US" altLang="zh-TW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list2</a:t>
            </a:r>
            <a:r>
              <a:rPr lang="zh-TW" altLang="en-US" sz="1800" b="0" i="0" u="none" strike="noStrike" dirty="0">
                <a:solidFill>
                  <a:srgbClr val="72D9F0"/>
                </a:solidFill>
                <a:effectLst/>
                <a:latin typeface="Fira Code" panose="020B0809050000020004" pitchFamily="49" charset="0"/>
              </a:rPr>
              <a:t>的內容依序存入表格</a:t>
            </a:r>
          </a:p>
        </p:txBody>
      </p:sp>
    </p:spTree>
    <p:extLst>
      <p:ext uri="{BB962C8B-B14F-4D97-AF65-F5344CB8AC3E}">
        <p14:creationId xmlns:p14="http://schemas.microsoft.com/office/powerpoint/2010/main" val="840131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282042-462F-A44A-983B-A5C54C3D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80698"/>
            <a:ext cx="6711654" cy="4195481"/>
          </a:xfrm>
        </p:spPr>
        <p:txBody>
          <a:bodyPr/>
          <a:lstStyle/>
          <a:p>
            <a:pPr fontAlgn="base"/>
            <a:r>
              <a:rPr lang="zh-TW" altLang="en-US" dirty="0"/>
              <a:t>在</a:t>
            </a:r>
            <a:r>
              <a:rPr lang="en-US" altLang="zh-TW" dirty="0"/>
              <a:t>Matplotlib</a:t>
            </a:r>
            <a:r>
              <a:rPr lang="zh-TW" altLang="en-US" dirty="0"/>
              <a:t>圖表中顯示中文</a:t>
            </a:r>
          </a:p>
          <a:p>
            <a:pPr fontAlgn="base"/>
            <a:r>
              <a:rPr lang="zh-TW" altLang="en-US" dirty="0"/>
              <a:t>連接到資料庫</a:t>
            </a:r>
            <a:r>
              <a:rPr lang="en-US" altLang="zh-TW" dirty="0" err="1"/>
              <a:t>tissue.db</a:t>
            </a:r>
            <a:endParaRPr lang="en-US" altLang="zh-TW" dirty="0"/>
          </a:p>
          <a:p>
            <a:pPr fontAlgn="base"/>
            <a:r>
              <a:rPr lang="zh-TW" altLang="en-US" dirty="0"/>
              <a:t>提取資料庫內所需元素</a:t>
            </a:r>
          </a:p>
          <a:p>
            <a:pPr fontAlgn="base"/>
            <a:r>
              <a:rPr lang="zh-TW" altLang="en-US" dirty="0"/>
              <a:t>將提取出元素</a:t>
            </a:r>
            <a:r>
              <a:rPr lang="en-US" altLang="zh-TW" dirty="0"/>
              <a:t>(name</a:t>
            </a:r>
            <a:r>
              <a:rPr lang="zh-TW" altLang="en-US" dirty="0"/>
              <a:t>和</a:t>
            </a:r>
            <a:r>
              <a:rPr lang="en-US" altLang="zh-TW" dirty="0"/>
              <a:t>price)</a:t>
            </a:r>
            <a:r>
              <a:rPr lang="zh-TW" altLang="en-US" dirty="0"/>
              <a:t>分別存入</a:t>
            </a:r>
            <a:r>
              <a:rPr lang="en-US" altLang="zh-TW" dirty="0"/>
              <a:t>list1</a:t>
            </a:r>
            <a:r>
              <a:rPr lang="zh-TW" altLang="en-US" dirty="0"/>
              <a:t>和</a:t>
            </a:r>
            <a:r>
              <a:rPr lang="en-US" altLang="zh-TW" dirty="0"/>
              <a:t>list2</a:t>
            </a:r>
          </a:p>
          <a:p>
            <a:endParaRPr lang="zh-TW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383F9C-DA59-0757-23D8-1A701058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64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776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離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離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離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288</Words>
  <Application>Microsoft Office PowerPoint</Application>
  <PresentationFormat>如螢幕大小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Fira Code</vt:lpstr>
      <vt:lpstr>Wingdings 3</vt:lpstr>
      <vt:lpstr>離子</vt:lpstr>
      <vt:lpstr>網路爬蟲簡報</vt:lpstr>
      <vt:lpstr>目錄</vt:lpstr>
      <vt:lpstr>什麼是網路爬蟲？</vt:lpstr>
      <vt:lpstr>應用範圍</vt:lpstr>
      <vt:lpstr>運作流程</vt:lpstr>
      <vt:lpstr>常用工具與套件（Python）</vt:lpstr>
      <vt:lpstr>實作(爬取家樂福線上購的價格)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健洲 藍</cp:lastModifiedBy>
  <cp:revision>3</cp:revision>
  <dcterms:created xsi:type="dcterms:W3CDTF">2013-01-27T09:14:16Z</dcterms:created>
  <dcterms:modified xsi:type="dcterms:W3CDTF">2025-06-07T21:05:21Z</dcterms:modified>
  <cp:category/>
</cp:coreProperties>
</file>