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83" r:id="rId2"/>
    <p:sldId id="285" r:id="rId3"/>
    <p:sldId id="257" r:id="rId4"/>
    <p:sldId id="306" r:id="rId5"/>
    <p:sldId id="308" r:id="rId6"/>
    <p:sldId id="309" r:id="rId7"/>
    <p:sldId id="258" r:id="rId8"/>
    <p:sldId id="259" r:id="rId9"/>
    <p:sldId id="303" r:id="rId10"/>
    <p:sldId id="304" r:id="rId11"/>
    <p:sldId id="310" r:id="rId12"/>
    <p:sldId id="305" r:id="rId13"/>
    <p:sldId id="307" r:id="rId14"/>
    <p:sldId id="286" r:id="rId15"/>
    <p:sldId id="287" r:id="rId16"/>
    <p:sldId id="288" r:id="rId17"/>
    <p:sldId id="289" r:id="rId18"/>
    <p:sldId id="294" r:id="rId19"/>
    <p:sldId id="293" r:id="rId20"/>
    <p:sldId id="262" r:id="rId21"/>
    <p:sldId id="292" r:id="rId22"/>
    <p:sldId id="301" r:id="rId23"/>
    <p:sldId id="302"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01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363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405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28229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04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176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529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036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12/11/2024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092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83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373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419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023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907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1364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47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287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12/11/2024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629484"/>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simsvip.com/2015/04/03/the-sims-4-get-to-work-making-music-simlish-style/" TargetMode="External"/><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simsvip.com/2015/04/03/the-sims-4-get-to-work-making-music-simlish-style/" TargetMode="External"/><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H"/>
          </a:p>
        </p:txBody>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H"/>
          </a:p>
        </p:txBody>
      </p:sp>
      <p:sp useBgFill="1">
        <p:nvSpPr>
          <p:cNvPr id="22" name="Rectangle 21">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6" name="Rectangle 25">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H"/>
          </a:p>
        </p:txBody>
      </p:sp>
      <p:sp>
        <p:nvSpPr>
          <p:cNvPr id="2" name="Title 1"/>
          <p:cNvSpPr>
            <a:spLocks noGrp="1"/>
          </p:cNvSpPr>
          <p:nvPr>
            <p:ph type="title"/>
          </p:nvPr>
        </p:nvSpPr>
        <p:spPr>
          <a:xfrm>
            <a:off x="3176" y="1851955"/>
            <a:ext cx="4961390" cy="3145883"/>
          </a:xfrm>
        </p:spPr>
        <p:txBody>
          <a:bodyPr vert="horz" lIns="91440" tIns="45720" rIns="91440" bIns="45720" rtlCol="0" anchor="ctr">
            <a:normAutofit/>
          </a:bodyPr>
          <a:lstStyle/>
          <a:p>
            <a:pPr algn="ctr">
              <a:lnSpc>
                <a:spcPct val="150000"/>
              </a:lnSpc>
              <a:spcAft>
                <a:spcPts val="800"/>
              </a:spcAft>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REGATE: </a:t>
            </a:r>
            <a:br>
              <a:rPr lang="en-PH"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ENHANCING INTERACTION AND EDUCATIONAL RESOURCES</a:t>
            </a:r>
            <a:br>
              <a:rPr lang="en-PH" sz="1800" dirty="0">
                <a:effectLst/>
                <a:latin typeface="Calibri" panose="020F0502020204030204" pitchFamily="34" charset="0"/>
                <a:ea typeface="Calibri" panose="020F0502020204030204" pitchFamily="34" charset="0"/>
                <a:cs typeface="Times New Roman" panose="02020603050405020304" pitchFamily="18" charset="0"/>
              </a:rPr>
            </a:br>
            <a:r>
              <a:rPr lang="en-PH" sz="1800" b="1" dirty="0">
                <a:effectLst/>
                <a:latin typeface="Times New Roman" panose="02020603050405020304" pitchFamily="18" charset="0"/>
                <a:ea typeface="Calibri" panose="020F0502020204030204" pitchFamily="34" charset="0"/>
              </a:rPr>
              <a:t>AT COLEGIO DE MONTALBAN</a:t>
            </a:r>
            <a:endParaRPr lang="en-US" sz="4000" dirty="0">
              <a:effectLst>
                <a:outerShdw blurRad="38100" dist="38100" dir="2700000" algn="tl">
                  <a:srgbClr val="000000">
                    <a:alpha val="43137"/>
                  </a:srgbClr>
                </a:outerShdw>
              </a:effectLst>
              <a:latin typeface="Century Gothic" panose="020B0502020202020204" pitchFamily="34" charset="0"/>
            </a:endParaRPr>
          </a:p>
        </p:txBody>
      </p:sp>
      <p:pic>
        <p:nvPicPr>
          <p:cNvPr id="7" name="Picture 6">
            <a:extLst>
              <a:ext uri="{FF2B5EF4-FFF2-40B4-BE49-F238E27FC236}">
                <a16:creationId xmlns:a16="http://schemas.microsoft.com/office/drawing/2014/main" id="{2F54BEA8-45A9-4007-9DBB-B30FDECFCBDB}"/>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b="16667"/>
          <a:stretch/>
        </p:blipFill>
        <p:spPr>
          <a:xfrm>
            <a:off x="3662719" y="-800631"/>
            <a:ext cx="9180548" cy="7650424"/>
          </a:xfrm>
          <a:prstGeom prst="rect">
            <a:avLst/>
          </a:prstGeom>
          <a:noFill/>
          <a:ln>
            <a:noFill/>
          </a:ln>
          <a:effectLst>
            <a:outerShdw blurRad="76200" dist="63500" dir="5040000" algn="tl" rotWithShape="0">
              <a:srgbClr val="000000">
                <a:alpha val="41000"/>
              </a:srgbClr>
            </a:outerShdw>
          </a:effectLst>
        </p:spPr>
      </p:pic>
      <p:pic>
        <p:nvPicPr>
          <p:cNvPr id="5" name="Picture 4">
            <a:extLst>
              <a:ext uri="{FF2B5EF4-FFF2-40B4-BE49-F238E27FC236}">
                <a16:creationId xmlns:a16="http://schemas.microsoft.com/office/drawing/2014/main" id="{70D9625B-BB53-464A-AD58-E1F90CEFDDFF}"/>
              </a:ext>
            </a:extLst>
          </p:cNvPr>
          <p:cNvPicPr>
            <a:picLocks noChangeAspect="1"/>
          </p:cNvPicPr>
          <p:nvPr/>
        </p:nvPicPr>
        <p:blipFill>
          <a:blip r:embed="rId8"/>
          <a:stretch>
            <a:fillRect/>
          </a:stretch>
        </p:blipFill>
        <p:spPr>
          <a:xfrm>
            <a:off x="173149" y="212052"/>
            <a:ext cx="1432743" cy="1406454"/>
          </a:xfrm>
          <a:prstGeom prst="rect">
            <a:avLst/>
          </a:prstGeom>
        </p:spPr>
      </p:pic>
      <p:pic>
        <p:nvPicPr>
          <p:cNvPr id="17" name="Picture 16">
            <a:extLst>
              <a:ext uri="{FF2B5EF4-FFF2-40B4-BE49-F238E27FC236}">
                <a16:creationId xmlns:a16="http://schemas.microsoft.com/office/drawing/2014/main" id="{A8E1F0D2-7A49-4DD5-87EB-8938A8627755}"/>
              </a:ext>
            </a:extLst>
          </p:cNvPr>
          <p:cNvPicPr>
            <a:picLocks noChangeAspect="1"/>
          </p:cNvPicPr>
          <p:nvPr/>
        </p:nvPicPr>
        <p:blipFill>
          <a:blip r:embed="rId9"/>
          <a:stretch>
            <a:fillRect/>
          </a:stretch>
        </p:blipFill>
        <p:spPr>
          <a:xfrm>
            <a:off x="1820839" y="183025"/>
            <a:ext cx="1432743" cy="1500270"/>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Scope and Delimitations </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1072826" y="2505456"/>
            <a:ext cx="9613861" cy="3599316"/>
          </a:xfrm>
        </p:spPr>
        <p:txBody>
          <a:bodyPr>
            <a:normAutofit fontScale="92500"/>
          </a:bodyPr>
          <a:lstStyle/>
          <a:p>
            <a:pPr marL="0" indent="0" algn="just">
              <a:lnSpc>
                <a:spcPct val="150000"/>
              </a:lnSpc>
              <a:buNone/>
            </a:pPr>
            <a:r>
              <a:rPr lang="en-PH" sz="2400" dirty="0"/>
              <a:t>The "</a:t>
            </a:r>
            <a:r>
              <a:rPr lang="en-PH" sz="2400" dirty="0" err="1"/>
              <a:t>reGate</a:t>
            </a:r>
            <a:r>
              <a:rPr lang="en-PH" sz="2400" dirty="0"/>
              <a:t>" project aims to improve Colegio de Montalban's school portal. It will create a new, user-friendly website for students, teachers, and administrators. The website will improve communication, access to resources, and administrative tasks. Key features include personalized portals, real-time notifications, and document request systems. The project will be completed by the end of the first semester of the 2024-2025 school year.</a:t>
            </a:r>
            <a:endParaRPr lang="en-PH" sz="4000" dirty="0"/>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717227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CF435-227C-DC6F-C531-FC07BA1A1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2CBE5-62E7-A161-7F7F-1B7208357D06}"/>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Scope and Delimitations </a:t>
            </a:r>
          </a:p>
        </p:txBody>
      </p:sp>
      <p:sp>
        <p:nvSpPr>
          <p:cNvPr id="3" name="Content Placeholder 2">
            <a:extLst>
              <a:ext uri="{FF2B5EF4-FFF2-40B4-BE49-F238E27FC236}">
                <a16:creationId xmlns:a16="http://schemas.microsoft.com/office/drawing/2014/main" id="{C6BDCC1F-185C-348D-ED11-D8F81B4C2D4F}"/>
              </a:ext>
            </a:extLst>
          </p:cNvPr>
          <p:cNvSpPr>
            <a:spLocks noGrp="1"/>
          </p:cNvSpPr>
          <p:nvPr>
            <p:ph idx="1"/>
          </p:nvPr>
        </p:nvSpPr>
        <p:spPr>
          <a:xfrm>
            <a:off x="766585" y="2914842"/>
            <a:ext cx="10059566" cy="2614689"/>
          </a:xfrm>
        </p:spPr>
        <p:txBody>
          <a:bodyPr>
            <a:normAutofit/>
          </a:bodyPr>
          <a:lstStyle/>
          <a:p>
            <a:pPr marL="0" indent="0" algn="just">
              <a:lnSpc>
                <a:spcPct val="150000"/>
              </a:lnSpc>
              <a:buNone/>
            </a:pPr>
            <a:r>
              <a:rPr lang="en-PH" sz="2400" dirty="0"/>
              <a:t>Despite its comprehensive capabilities, certain functionalities are excluded due to time and resource constraints. Features such as online tuition payment integration, advanced analytics tools, live chat, and a mobile app version are beyond the current scope. </a:t>
            </a:r>
            <a:endParaRPr lang="en-PH" sz="4000" dirty="0"/>
          </a:p>
        </p:txBody>
      </p:sp>
      <p:pic>
        <p:nvPicPr>
          <p:cNvPr id="4" name="Picture 3">
            <a:extLst>
              <a:ext uri="{FF2B5EF4-FFF2-40B4-BE49-F238E27FC236}">
                <a16:creationId xmlns:a16="http://schemas.microsoft.com/office/drawing/2014/main" id="{D11DBF9A-41B5-1273-D735-D042ACEF54F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570F827C-8052-8E19-9532-B54BCDE0E9CC}"/>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62690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Operational Framework</a:t>
            </a:r>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pic>
        <p:nvPicPr>
          <p:cNvPr id="11" name="Picture 10" descr="A diagram of a diagram&#10;&#10;Description automatically generated">
            <a:extLst>
              <a:ext uri="{FF2B5EF4-FFF2-40B4-BE49-F238E27FC236}">
                <a16:creationId xmlns:a16="http://schemas.microsoft.com/office/drawing/2014/main" id="{B380E4BF-9EAB-45CB-54F7-6118D7BF1C01}"/>
              </a:ext>
            </a:extLst>
          </p:cNvPr>
          <p:cNvPicPr>
            <a:picLocks noChangeAspect="1"/>
          </p:cNvPicPr>
          <p:nvPr/>
        </p:nvPicPr>
        <p:blipFill>
          <a:blip r:embed="rId4"/>
          <a:stretch>
            <a:fillRect/>
          </a:stretch>
        </p:blipFill>
        <p:spPr>
          <a:xfrm>
            <a:off x="568177" y="2199736"/>
            <a:ext cx="5056245" cy="4366275"/>
          </a:xfrm>
          <a:prstGeom prst="rect">
            <a:avLst/>
          </a:prstGeom>
        </p:spPr>
      </p:pic>
      <p:sp>
        <p:nvSpPr>
          <p:cNvPr id="12" name="Content Placeholder 2">
            <a:extLst>
              <a:ext uri="{FF2B5EF4-FFF2-40B4-BE49-F238E27FC236}">
                <a16:creationId xmlns:a16="http://schemas.microsoft.com/office/drawing/2014/main" id="{5B19F762-F227-827A-F8EC-F5C761349965}"/>
              </a:ext>
            </a:extLst>
          </p:cNvPr>
          <p:cNvSpPr>
            <a:spLocks noGrp="1"/>
          </p:cNvSpPr>
          <p:nvPr>
            <p:ph idx="1"/>
          </p:nvPr>
        </p:nvSpPr>
        <p:spPr>
          <a:xfrm>
            <a:off x="5901412" y="2253498"/>
            <a:ext cx="5131773" cy="4043060"/>
          </a:xfrm>
        </p:spPr>
        <p:txBody>
          <a:bodyPr>
            <a:normAutofit fontScale="85000" lnSpcReduction="20000"/>
          </a:bodyPr>
          <a:lstStyle/>
          <a:p>
            <a:pPr marL="0" indent="0" algn="just">
              <a:lnSpc>
                <a:spcPct val="150000"/>
              </a:lnSpc>
              <a:buNone/>
            </a:pPr>
            <a:r>
              <a:rPr lang="en-PH" dirty="0"/>
              <a:t>The "</a:t>
            </a:r>
            <a:r>
              <a:rPr lang="en-PH" dirty="0" err="1"/>
              <a:t>reGate</a:t>
            </a:r>
            <a:r>
              <a:rPr lang="en-PH" dirty="0"/>
              <a:t>" project used the Spiral Model for development. This iterative approach involved multiple phases of planning, design, development, and testing. The team used Figma to create visual prototypes and gather user feedback. By addressing potential risks and incorporating user feedback, the team ensured the system's functionality and user-friendliness.</a:t>
            </a:r>
            <a:endParaRPr lang="en-PH" sz="4000" dirty="0"/>
          </a:p>
        </p:txBody>
      </p:sp>
    </p:spTree>
    <p:extLst>
      <p:ext uri="{BB962C8B-B14F-4D97-AF65-F5344CB8AC3E}">
        <p14:creationId xmlns:p14="http://schemas.microsoft.com/office/powerpoint/2010/main" val="1364530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Conceptual Framework</a:t>
            </a:r>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pic>
        <p:nvPicPr>
          <p:cNvPr id="26" name="Content Placeholder 25">
            <a:extLst>
              <a:ext uri="{FF2B5EF4-FFF2-40B4-BE49-F238E27FC236}">
                <a16:creationId xmlns:a16="http://schemas.microsoft.com/office/drawing/2014/main" id="{F4D86CD3-5165-3828-0D66-6BDEEF8EE552}"/>
              </a:ext>
            </a:extLst>
          </p:cNvPr>
          <p:cNvPicPr>
            <a:picLocks noGrp="1" noChangeAspect="1"/>
          </p:cNvPicPr>
          <p:nvPr>
            <p:ph idx="1"/>
          </p:nvPr>
        </p:nvPicPr>
        <p:blipFill>
          <a:blip r:embed="rId4"/>
          <a:stretch>
            <a:fillRect/>
          </a:stretch>
        </p:blipFill>
        <p:spPr>
          <a:xfrm>
            <a:off x="3223117" y="2061712"/>
            <a:ext cx="5170386" cy="4608490"/>
          </a:xfrm>
        </p:spPr>
      </p:pic>
    </p:spTree>
    <p:extLst>
      <p:ext uri="{BB962C8B-B14F-4D97-AF65-F5344CB8AC3E}">
        <p14:creationId xmlns:p14="http://schemas.microsoft.com/office/powerpoint/2010/main" val="20814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14069"/>
            <a:ext cx="11049000" cy="1846052"/>
          </a:xfrm>
        </p:spPr>
        <p:txBody>
          <a:bodyPr anchor="ctr">
            <a:normAutofit/>
          </a:bodyPr>
          <a:lstStyle/>
          <a:p>
            <a:pPr algn="ctr"/>
            <a:r>
              <a:rPr lang="en-US" sz="3600" dirty="0">
                <a:latin typeface="Century Gothic" panose="020B0502020202020204" pitchFamily="34" charset="0"/>
              </a:rPr>
              <a:t>Chapter 2</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Review of Related Literature, Studies, and Systems</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1481E374-371E-4F2E-A023-364B48ABFDC7}"/>
              </a:ext>
            </a:extLst>
          </p:cNvPr>
          <p:cNvPicPr>
            <a:picLocks noChangeAspect="1"/>
          </p:cNvPicPr>
          <p:nvPr/>
        </p:nvPicPr>
        <p:blipFill>
          <a:blip r:embed="rId4"/>
          <a:stretch>
            <a:fillRect/>
          </a:stretch>
        </p:blipFill>
        <p:spPr>
          <a:xfrm>
            <a:off x="195269" y="608350"/>
            <a:ext cx="1432743" cy="1406454"/>
          </a:xfrm>
          <a:prstGeom prst="rect">
            <a:avLst/>
          </a:prstGeom>
        </p:spPr>
      </p:pic>
      <p:pic>
        <p:nvPicPr>
          <p:cNvPr id="7" name="Picture 6">
            <a:extLst>
              <a:ext uri="{FF2B5EF4-FFF2-40B4-BE49-F238E27FC236}">
                <a16:creationId xmlns:a16="http://schemas.microsoft.com/office/drawing/2014/main" id="{09BDA38A-700B-4B1D-AA5A-CC9752451276}"/>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086173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pic>
        <p:nvPicPr>
          <p:cNvPr id="4" name="Picture 3">
            <a:extLst>
              <a:ext uri="{FF2B5EF4-FFF2-40B4-BE49-F238E27FC236}">
                <a16:creationId xmlns:a16="http://schemas.microsoft.com/office/drawing/2014/main" id="{FA54E015-480D-4009-A137-1F411FCE1930}"/>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BCCC3A87-8BA3-4EF7-8EE7-114AE7176A86}"/>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Content Placeholder 2">
            <a:extLst>
              <a:ext uri="{FF2B5EF4-FFF2-40B4-BE49-F238E27FC236}">
                <a16:creationId xmlns:a16="http://schemas.microsoft.com/office/drawing/2014/main" id="{9E0808C0-2E98-34FE-E048-87CC8DFB1913}"/>
              </a:ext>
            </a:extLst>
          </p:cNvPr>
          <p:cNvSpPr>
            <a:spLocks noGrp="1"/>
          </p:cNvSpPr>
          <p:nvPr>
            <p:ph idx="1"/>
          </p:nvPr>
        </p:nvSpPr>
        <p:spPr>
          <a:xfrm>
            <a:off x="680321" y="2025952"/>
            <a:ext cx="10620282" cy="4043060"/>
          </a:xfrm>
        </p:spPr>
        <p:txBody>
          <a:bodyPr>
            <a:noAutofit/>
          </a:bodyPr>
          <a:lstStyle/>
          <a:p>
            <a:pPr algn="just">
              <a:lnSpc>
                <a:spcPct val="150000"/>
              </a:lnSpc>
            </a:pPr>
            <a:endParaRPr lang="en-PH" sz="2000" dirty="0">
              <a:latin typeface="Arial" panose="020B0604020202020204" pitchFamily="34" charset="0"/>
              <a:cs typeface="Arial" panose="020B0604020202020204" pitchFamily="34" charset="0"/>
            </a:endParaRPr>
          </a:p>
          <a:p>
            <a:pPr marL="0" indent="0" algn="just">
              <a:lnSpc>
                <a:spcPct val="150000"/>
              </a:lnSpc>
              <a:buNone/>
            </a:pPr>
            <a:r>
              <a:rPr lang="en-PH" sz="2000" dirty="0">
                <a:latin typeface="Arial" panose="020B0604020202020204" pitchFamily="34" charset="0"/>
                <a:cs typeface="Arial" panose="020B0604020202020204" pitchFamily="34" charset="0"/>
              </a:rPr>
              <a:t>The development of user-friendly school portals enhances the academic experience. It benefits students, teachers, and administrators alike in various </a:t>
            </a:r>
            <a:r>
              <a:rPr lang="en-PH" sz="2000" dirty="0" err="1">
                <a:latin typeface="Arial" panose="020B0604020202020204" pitchFamily="34" charset="0"/>
                <a:cs typeface="Arial" panose="020B0604020202020204" pitchFamily="34" charset="0"/>
              </a:rPr>
              <a:t>ways.Studies</a:t>
            </a:r>
            <a:r>
              <a:rPr lang="en-PH" sz="2000" dirty="0">
                <a:latin typeface="Arial" panose="020B0604020202020204" pitchFamily="34" charset="0"/>
                <a:cs typeface="Arial" panose="020B0604020202020204" pitchFamily="34" charset="0"/>
              </a:rPr>
              <a:t> emphasize the need for well-designed, secure, and accessible platforms. These platforms streamline communication, information management, and processes. Focusing on user needs  ensures that the portal addresses current challenges. Continuous feedback helps the portal adapt to future demands. Structured development methodologies support successful implementation.</a:t>
            </a:r>
          </a:p>
          <a:p>
            <a:pPr algn="just">
              <a:lnSpc>
                <a:spcPct val="150000"/>
              </a:lnSpc>
            </a:pP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739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336873"/>
            <a:ext cx="10792812" cy="3599316"/>
          </a:xfrm>
        </p:spPr>
        <p:txBody>
          <a:bodyPr>
            <a:normAutofit/>
          </a:bodyPr>
          <a:lstStyle/>
          <a:p>
            <a:endParaRPr lang="en-PH" sz="2000" dirty="0"/>
          </a:p>
          <a:p>
            <a:pPr marL="0" indent="0" algn="just">
              <a:buNone/>
            </a:pPr>
            <a:endParaRPr lang="en-PH" sz="2000" dirty="0"/>
          </a:p>
        </p:txBody>
      </p:sp>
      <p:pic>
        <p:nvPicPr>
          <p:cNvPr id="4" name="Picture 3">
            <a:extLst>
              <a:ext uri="{FF2B5EF4-FFF2-40B4-BE49-F238E27FC236}">
                <a16:creationId xmlns:a16="http://schemas.microsoft.com/office/drawing/2014/main" id="{91C742A9-0844-4DE7-B4F0-A3AFFCDB8FBB}"/>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6788765-715F-41AD-97FA-870D21790FC0}"/>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7" name="TextBox 6">
            <a:extLst>
              <a:ext uri="{FF2B5EF4-FFF2-40B4-BE49-F238E27FC236}">
                <a16:creationId xmlns:a16="http://schemas.microsoft.com/office/drawing/2014/main" id="{8EE5C6EA-3FDB-FFE9-C928-C51E274E4002}"/>
              </a:ext>
            </a:extLst>
          </p:cNvPr>
          <p:cNvSpPr txBox="1"/>
          <p:nvPr/>
        </p:nvSpPr>
        <p:spPr>
          <a:xfrm>
            <a:off x="680321" y="2669204"/>
            <a:ext cx="10792812" cy="3266985"/>
          </a:xfrm>
          <a:prstGeom prst="rect">
            <a:avLst/>
          </a:prstGeom>
          <a:noFill/>
        </p:spPr>
        <p:txBody>
          <a:bodyPr wrap="square">
            <a:spAutoFit/>
          </a:bodyPr>
          <a:lstStyle/>
          <a:p>
            <a:pPr algn="just">
              <a:lnSpc>
                <a:spcPct val="150000"/>
              </a:lnSpc>
            </a:pPr>
            <a:r>
              <a:rPr lang="en-PH" sz="2000" dirty="0">
                <a:latin typeface="Arial" panose="020B0604020202020204" pitchFamily="34" charset="0"/>
                <a:cs typeface="Arial" panose="020B0604020202020204" pitchFamily="34" charset="0"/>
              </a:rPr>
              <a:t>The development of an efficient school portal enhances communication. It improves operational efficiency and academic engagement within institutions. Key features like real-time data management enhance the educational experience. Seamless navigation and personalized experiences support user satisfaction. Research highlights the importance of user-centric design and security. Adopting best practices ensures the system meets stakeholder needs. Portals foster student engagement and improve access to academic resources. They support the evolving demands of modern education.</a:t>
            </a:r>
          </a:p>
        </p:txBody>
      </p:sp>
    </p:spTree>
    <p:extLst>
      <p:ext uri="{BB962C8B-B14F-4D97-AF65-F5344CB8AC3E}">
        <p14:creationId xmlns:p14="http://schemas.microsoft.com/office/powerpoint/2010/main" val="58936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44106" y="2697242"/>
            <a:ext cx="10854906" cy="3599316"/>
          </a:xfrm>
        </p:spPr>
        <p:txBody>
          <a:bodyPr>
            <a:normAutofit/>
          </a:bodyPr>
          <a:lstStyle/>
          <a:p>
            <a:pPr marL="0" indent="0" algn="just">
              <a:lnSpc>
                <a:spcPct val="150000"/>
              </a:lnSpc>
              <a:buNone/>
            </a:pPr>
            <a:r>
              <a:rPr lang="en-PH" sz="2000" dirty="0">
                <a:latin typeface="Arial" panose="020B0604020202020204" pitchFamily="34" charset="0"/>
                <a:cs typeface="Arial" panose="020B0604020202020204" pitchFamily="34" charset="0"/>
              </a:rPr>
              <a:t>Web-based school portals modernize educational institutions. They enhance communication, improve data management, and provide centralized access. Research shows the diverse applications of these systems in </a:t>
            </a:r>
            <a:r>
              <a:rPr lang="en-PH" sz="2000" dirty="0" err="1">
                <a:latin typeface="Arial" panose="020B0604020202020204" pitchFamily="34" charset="0"/>
                <a:cs typeface="Arial" panose="020B0604020202020204" pitchFamily="34" charset="0"/>
              </a:rPr>
              <a:t>education.They</a:t>
            </a:r>
            <a:r>
              <a:rPr lang="en-PH" sz="2000" dirty="0">
                <a:latin typeface="Arial" panose="020B0604020202020204" pitchFamily="34" charset="0"/>
                <a:cs typeface="Arial" panose="020B0604020202020204" pitchFamily="34" charset="0"/>
              </a:rPr>
              <a:t> improve administrative efficiency and create user-friendly platforms. As institutions embrace digital technologies, continuous improvement is essential. Evaluation ensures the portals   meet the evolving needs of users. Focusing on usability, functionality, and design enhances the experience.</a:t>
            </a:r>
          </a:p>
        </p:txBody>
      </p:sp>
      <p:pic>
        <p:nvPicPr>
          <p:cNvPr id="4" name="Picture 3">
            <a:extLst>
              <a:ext uri="{FF2B5EF4-FFF2-40B4-BE49-F238E27FC236}">
                <a16:creationId xmlns:a16="http://schemas.microsoft.com/office/drawing/2014/main" id="{A2B419B5-7D5A-47D5-A934-976DE6C8DA96}"/>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62F2F12-2D12-40A5-AA60-7B2EF025868D}"/>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563014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3</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Research Methodology</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38D5A492-D6BE-4E1D-B62A-E65F42F1B13E}"/>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240561DA-5561-4A29-AF0E-FBED961DE0CC}"/>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974292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RESEARCH DESIGN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569786"/>
            <a:ext cx="10594404" cy="3599316"/>
          </a:xfrm>
        </p:spPr>
        <p:txBody>
          <a:bodyPr>
            <a:normAutofit fontScale="92500"/>
          </a:bodyPr>
          <a:lstStyle/>
          <a:p>
            <a:pPr marL="0" indent="0" algn="just">
              <a:lnSpc>
                <a:spcPct val="160000"/>
              </a:lnSpc>
              <a:buNone/>
            </a:pPr>
            <a:r>
              <a:rPr lang="en-PH" sz="2000" dirty="0">
                <a:latin typeface="Arial" panose="020B0604020202020204" pitchFamily="34" charset="0"/>
                <a:cs typeface="Arial" panose="020B0604020202020204" pitchFamily="34" charset="0"/>
              </a:rPr>
              <a:t>The project developers used a quantitative-qualitative descriptive research design. This approach aimed to collect data on the system's current implementation. The goal was to identify areas for improvement in the system. The quantitative aspect involved structured surveys to measure effectiveness. The qualitative aspect used interviews and open-ended questions for detailed feedback. Combining both methods allowed for comprehensive analysis of user experiences. It ensured representative feedback from students, instructors, and staff. This helped identify strengths, weaknesses, and necessary adjustments for improvement.</a:t>
            </a:r>
          </a:p>
        </p:txBody>
      </p:sp>
      <p:pic>
        <p:nvPicPr>
          <p:cNvPr id="4" name="Picture 3">
            <a:extLst>
              <a:ext uri="{FF2B5EF4-FFF2-40B4-BE49-F238E27FC236}">
                <a16:creationId xmlns:a16="http://schemas.microsoft.com/office/drawing/2014/main" id="{1E666553-A758-4DD1-B64F-C07DA145EB6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6AFFBC4-A90D-46B9-83DF-E82371D949A2}"/>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775608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750498"/>
            <a:ext cx="11049000" cy="1217398"/>
          </a:xfrm>
        </p:spPr>
        <p:txBody>
          <a:bodyPr anchor="ctr">
            <a:normAutofit/>
          </a:bodyPr>
          <a:lstStyle/>
          <a:p>
            <a:pPr algn="ctr"/>
            <a:r>
              <a:rPr lang="en-US" sz="3600" dirty="0">
                <a:latin typeface="Century Gothic" panose="020B0502020202020204" pitchFamily="34" charset="0"/>
              </a:rPr>
              <a:t>Chapter 1</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2230357"/>
            <a:ext cx="4036712" cy="4270375"/>
          </a:xfrm>
          <a:prstGeom prst="rect">
            <a:avLst/>
          </a:prstGeom>
          <a:noFill/>
        </p:spPr>
      </p:pic>
      <p:sp>
        <p:nvSpPr>
          <p:cNvPr id="14" name="Content Placeholder 13"/>
          <p:cNvSpPr>
            <a:spLocks noGrp="1"/>
          </p:cNvSpPr>
          <p:nvPr>
            <p:ph sz="half" idx="2"/>
          </p:nvPr>
        </p:nvSpPr>
        <p:spPr>
          <a:xfrm>
            <a:off x="5141344" y="2928669"/>
            <a:ext cx="6038491" cy="1867620"/>
          </a:xfrm>
        </p:spPr>
        <p:txBody>
          <a:bodyPr anchor="ctr">
            <a:noAutofit/>
          </a:bodyPr>
          <a:lstStyle/>
          <a:p>
            <a:pPr marL="0" indent="0" algn="just">
              <a:lnSpc>
                <a:spcPct val="170000"/>
              </a:lnSpc>
              <a:buNone/>
            </a:pPr>
            <a:r>
              <a:rPr lang="en-PH" sz="8000" dirty="0"/>
              <a:t>Introduction</a:t>
            </a:r>
          </a:p>
        </p:txBody>
      </p:sp>
      <p:pic>
        <p:nvPicPr>
          <p:cNvPr id="5" name="Picture 4">
            <a:extLst>
              <a:ext uri="{FF2B5EF4-FFF2-40B4-BE49-F238E27FC236}">
                <a16:creationId xmlns:a16="http://schemas.microsoft.com/office/drawing/2014/main" id="{55AB70F4-5B62-4D6C-96A9-8AE2C90B183A}"/>
              </a:ext>
            </a:extLst>
          </p:cNvPr>
          <p:cNvPicPr>
            <a:picLocks noChangeAspect="1"/>
          </p:cNvPicPr>
          <p:nvPr/>
        </p:nvPicPr>
        <p:blipFill>
          <a:blip r:embed="rId4"/>
          <a:stretch>
            <a:fillRect/>
          </a:stretch>
        </p:blipFill>
        <p:spPr>
          <a:xfrm>
            <a:off x="397435" y="561442"/>
            <a:ext cx="1432743" cy="1406454"/>
          </a:xfrm>
          <a:prstGeom prst="rect">
            <a:avLst/>
          </a:prstGeom>
        </p:spPr>
      </p:pic>
      <p:pic>
        <p:nvPicPr>
          <p:cNvPr id="7" name="Picture 6">
            <a:extLst>
              <a:ext uri="{FF2B5EF4-FFF2-40B4-BE49-F238E27FC236}">
                <a16:creationId xmlns:a16="http://schemas.microsoft.com/office/drawing/2014/main" id="{A22F6B5D-65E2-414A-9724-BF339668238D}"/>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SETTING OF THE STUDY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57414" y="3018359"/>
            <a:ext cx="10669069" cy="2476667"/>
          </a:xfrm>
        </p:spPr>
        <p:txBody>
          <a:bodyPr>
            <a:normAutofit/>
          </a:bodyPr>
          <a:lstStyle/>
          <a:p>
            <a:pPr marL="0" indent="0" algn="just">
              <a:lnSpc>
                <a:spcPct val="150000"/>
              </a:lnSpc>
              <a:buNone/>
            </a:pPr>
            <a:r>
              <a:rPr lang="en-PH" sz="2000" dirty="0">
                <a:effectLst/>
                <a:latin typeface="Arial" panose="020B0604020202020204" pitchFamily="34" charset="0"/>
                <a:ea typeface="Times New Roman" panose="02020603050405020304" pitchFamily="18" charset="0"/>
                <a:cs typeface="Arial" panose="020B0604020202020204" pitchFamily="34" charset="0"/>
              </a:rPr>
              <a:t>The study was conducted at Colegio de Montalban (</a:t>
            </a:r>
            <a:r>
              <a:rPr lang="en-PH" sz="2000" dirty="0" err="1">
                <a:effectLst/>
                <a:latin typeface="Arial" panose="020B0604020202020204" pitchFamily="34" charset="0"/>
                <a:ea typeface="Times New Roman" panose="02020603050405020304" pitchFamily="18" charset="0"/>
                <a:cs typeface="Arial" panose="020B0604020202020204" pitchFamily="34" charset="0"/>
              </a:rPr>
              <a:t>CdM</a:t>
            </a:r>
            <a:r>
              <a:rPr lang="en-PH" sz="2000" dirty="0">
                <a:effectLst/>
                <a:latin typeface="Arial" panose="020B0604020202020204" pitchFamily="34" charset="0"/>
                <a:ea typeface="Times New Roman" panose="02020603050405020304" pitchFamily="18" charset="0"/>
                <a:cs typeface="Arial" panose="020B0604020202020204" pitchFamily="34" charset="0"/>
              </a:rPr>
              <a:t>) a public educational institution located in Montalban, Rodriguez in the province of Rizal, Philippines (Latitude: 14. 750561", Longitude 121. 141668"). Founded in September 25, 2003. The campus is surrounded by several types of residential neighborhoods, business buildings, and an increasing number of organizations, and it is conveniently accessible by public transportation.</a:t>
            </a:r>
          </a:p>
        </p:txBody>
      </p:sp>
      <p:pic>
        <p:nvPicPr>
          <p:cNvPr id="4" name="Picture 3">
            <a:extLst>
              <a:ext uri="{FF2B5EF4-FFF2-40B4-BE49-F238E27FC236}">
                <a16:creationId xmlns:a16="http://schemas.microsoft.com/office/drawing/2014/main" id="{157F9E16-EADB-4AE1-9BD6-F0AA45E331EA}"/>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EAAA06C-6CD9-4212-BE55-AAD4D8A32B13}"/>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512001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RESPONDENTS OF THE STUDY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576804" y="2818880"/>
            <a:ext cx="10663415" cy="2071225"/>
          </a:xfrm>
        </p:spPr>
        <p:txBody>
          <a:bodyPr>
            <a:noAutofit/>
          </a:bodyPr>
          <a:lstStyle/>
          <a:p>
            <a:pPr marL="0" indent="0" algn="just">
              <a:lnSpc>
                <a:spcPct val="150000"/>
              </a:lnSpc>
              <a:buNone/>
            </a:pPr>
            <a:r>
              <a:rPr lang="en-PH" b="1" dirty="0">
                <a:effectLst/>
                <a:latin typeface="Arial" panose="020B0604020202020204" pitchFamily="34" charset="0"/>
                <a:ea typeface="Times New Roman" panose="02020603050405020304" pitchFamily="18" charset="0"/>
                <a:cs typeface="Arial" panose="020B0604020202020204" pitchFamily="34" charset="0"/>
              </a:rPr>
              <a:t>T</a:t>
            </a:r>
            <a:r>
              <a:rPr lang="en-PH" dirty="0">
                <a:effectLst/>
                <a:latin typeface="Arial" panose="020B0604020202020204" pitchFamily="34" charset="0"/>
                <a:ea typeface="Times New Roman" panose="02020603050405020304" pitchFamily="18" charset="0"/>
                <a:cs typeface="Arial" panose="020B0604020202020204" pitchFamily="34" charset="0"/>
              </a:rPr>
              <a:t>he proponents of </a:t>
            </a:r>
            <a:r>
              <a:rPr lang="en-PH" dirty="0" err="1">
                <a:effectLst/>
                <a:latin typeface="Arial" panose="020B0604020202020204" pitchFamily="34" charset="0"/>
                <a:ea typeface="Times New Roman" panose="02020603050405020304" pitchFamily="18" charset="0"/>
                <a:cs typeface="Arial" panose="020B0604020202020204" pitchFamily="34" charset="0"/>
              </a:rPr>
              <a:t>reGate</a:t>
            </a:r>
            <a:r>
              <a:rPr lang="en-PH" dirty="0">
                <a:effectLst/>
                <a:latin typeface="Arial" panose="020B0604020202020204" pitchFamily="34" charset="0"/>
                <a:ea typeface="Times New Roman" panose="02020603050405020304" pitchFamily="18" charset="0"/>
                <a:cs typeface="Arial" panose="020B0604020202020204" pitchFamily="34" charset="0"/>
              </a:rPr>
              <a:t>: Enhancing Interaction and Educational Resources at Colegio de Montalban have randomly selected participants who consist exclusively of faculty members, administrative staff, and 100 students enrolled in the Bachelor of Science in Information Technology course at Colegio de Montalban for the first semester of the school year 2024-2025.</a:t>
            </a:r>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60378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Data Collection Method </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774446"/>
            <a:ext cx="10431185" cy="2686962"/>
          </a:xfrm>
        </p:spPr>
        <p:txBody>
          <a:bodyPr>
            <a:noAutofit/>
          </a:bodyPr>
          <a:lstStyle/>
          <a:p>
            <a:pPr marL="0" indent="0" algn="just">
              <a:lnSpc>
                <a:spcPct val="150000"/>
              </a:lnSpc>
              <a:buNone/>
            </a:pPr>
            <a:r>
              <a:rPr lang="en-PH" sz="2000" dirty="0">
                <a:effectLst/>
                <a:latin typeface="Arial" panose="020B0604020202020204" pitchFamily="34" charset="0"/>
                <a:ea typeface="Times New Roman" panose="02020603050405020304" pitchFamily="18" charset="0"/>
                <a:cs typeface="Arial" panose="020B0604020202020204" pitchFamily="34" charset="0"/>
              </a:rPr>
              <a:t>The data collection method for this research will involve a structured survey designed to gather data from students, faculty, and administrative staff at Colegio de Montalban (CDM). This mixed-methods approach, combining quantitative and qualitative data collection, aligns with the project's quantitative-qualitative descriptive research design. The survey aims to understand the current challenges and perceptions related to the existing school portal system and to evaluate the potential reception and impact of </a:t>
            </a:r>
            <a:r>
              <a:rPr lang="en-PH" sz="2000" dirty="0" err="1">
                <a:effectLst/>
                <a:latin typeface="Arial" panose="020B0604020202020204" pitchFamily="34" charset="0"/>
                <a:ea typeface="Times New Roman" panose="02020603050405020304" pitchFamily="18" charset="0"/>
                <a:cs typeface="Arial" panose="020B0604020202020204" pitchFamily="34" charset="0"/>
              </a:rPr>
              <a:t>reGate</a:t>
            </a:r>
            <a:r>
              <a:rPr lang="en-PH" sz="2000" dirty="0">
                <a:effectLst/>
                <a:latin typeface="Arial" panose="020B0604020202020204" pitchFamily="34" charset="0"/>
                <a:ea typeface="Times New Roman" panose="02020603050405020304" pitchFamily="18" charset="0"/>
                <a:cs typeface="Arial" panose="020B0604020202020204" pitchFamily="34" charset="0"/>
              </a:rPr>
              <a:t>: Enhancing Interaction and Educational Resources at Colegio de Montalban.</a:t>
            </a:r>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147152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Data Collection Analysis</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747891" y="2828579"/>
            <a:ext cx="10207656" cy="2686962"/>
          </a:xfrm>
        </p:spPr>
        <p:txBody>
          <a:bodyPr>
            <a:noAutofit/>
          </a:bodyPr>
          <a:lstStyle/>
          <a:p>
            <a:pPr marL="0" indent="0" algn="just">
              <a:lnSpc>
                <a:spcPct val="150000"/>
              </a:lnSpc>
              <a:buNone/>
            </a:pPr>
            <a:r>
              <a:rPr lang="en-PH" sz="2000" dirty="0">
                <a:effectLst/>
                <a:latin typeface="Arial" panose="020B0604020202020204" pitchFamily="34" charset="0"/>
                <a:ea typeface="Calibri" panose="020F0502020204030204" pitchFamily="34" charset="0"/>
                <a:cs typeface="Arial" panose="020B0604020202020204" pitchFamily="34" charset="0"/>
              </a:rPr>
              <a:t>The proponents prepared the data thoroughly before conducting the data analysis. The data analysis process for evaluating </a:t>
            </a:r>
            <a:r>
              <a:rPr lang="en-PH" sz="2000" dirty="0" err="1">
                <a:effectLst/>
                <a:latin typeface="Arial" panose="020B0604020202020204" pitchFamily="34" charset="0"/>
                <a:ea typeface="Calibri" panose="020F0502020204030204" pitchFamily="34" charset="0"/>
                <a:cs typeface="Arial" panose="020B0604020202020204" pitchFamily="34" charset="0"/>
              </a:rPr>
              <a:t>reGate</a:t>
            </a:r>
            <a:r>
              <a:rPr lang="en-PH" sz="2000" dirty="0">
                <a:effectLst/>
                <a:latin typeface="Arial" panose="020B0604020202020204" pitchFamily="34" charset="0"/>
                <a:ea typeface="Calibri" panose="020F0502020204030204" pitchFamily="34" charset="0"/>
                <a:cs typeface="Arial" panose="020B0604020202020204" pitchFamily="34" charset="0"/>
              </a:rPr>
              <a:t>: Enhancing Interaction and Educational Resources at Colegio de Montalban integrates both quantitative and qualitative data to provide a comprehensive assessment of the school portal management system’s effectiveness in meeting its objectives. The proponents will ensure that data are thoroughly prepared and verified for accuracy and completeness, including consistency and reliability checks. </a:t>
            </a:r>
            <a:endParaRPr lang="en-PH"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8651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H"/>
          </a:p>
        </p:txBody>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H"/>
          </a:p>
        </p:txBody>
      </p:sp>
      <p:pic>
        <p:nvPicPr>
          <p:cNvPr id="3" name="Picture 2">
            <a:extLst>
              <a:ext uri="{FF2B5EF4-FFF2-40B4-BE49-F238E27FC236}">
                <a16:creationId xmlns:a16="http://schemas.microsoft.com/office/drawing/2014/main" id="{7B017086-B852-44D4-AF3B-2FD512419769}"/>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2" b="9199"/>
          <a:stretch/>
        </p:blipFill>
        <p:spPr>
          <a:xfrm>
            <a:off x="4644526" y="10"/>
            <a:ext cx="7552945" cy="6857990"/>
          </a:xfrm>
          <a:prstGeom prst="rect">
            <a:avLst/>
          </a:prstGeom>
          <a:noFill/>
          <a:ln>
            <a:noFill/>
          </a:ln>
          <a:effectLst/>
        </p:spPr>
      </p:pic>
      <p:pic>
        <p:nvPicPr>
          <p:cNvPr id="19" name="Picture 18">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1" name="Rectangle 20">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H"/>
          </a:p>
        </p:txBody>
      </p:sp>
      <p:sp>
        <p:nvSpPr>
          <p:cNvPr id="4" name="Title 3">
            <a:extLst>
              <a:ext uri="{FF2B5EF4-FFF2-40B4-BE49-F238E27FC236}">
                <a16:creationId xmlns:a16="http://schemas.microsoft.com/office/drawing/2014/main" id="{CE883AED-49A0-4880-8748-75EA0CCBA06B}"/>
              </a:ext>
            </a:extLst>
          </p:cNvPr>
          <p:cNvSpPr>
            <a:spLocks noGrp="1"/>
          </p:cNvSpPr>
          <p:nvPr>
            <p:ph type="title"/>
          </p:nvPr>
        </p:nvSpPr>
        <p:spPr>
          <a:xfrm>
            <a:off x="680322" y="2063262"/>
            <a:ext cx="3739278" cy="2661138"/>
          </a:xfrm>
        </p:spPr>
        <p:txBody>
          <a:bodyPr vert="horz" lIns="91440" tIns="45720" rIns="91440" bIns="45720" rtlCol="0" anchor="b">
            <a:normAutofit/>
          </a:bodyPr>
          <a:lstStyle/>
          <a:p>
            <a:r>
              <a:rPr lang="en-US" sz="4600" b="1">
                <a:effectLst>
                  <a:outerShdw blurRad="38100" dist="38100" dir="2700000" algn="tl">
                    <a:srgbClr val="000000">
                      <a:alpha val="43137"/>
                    </a:srgbClr>
                  </a:outerShdw>
                </a:effectLst>
              </a:rPr>
              <a:t>WE ARE NOW READY FOR YOUR QUESTIONS</a:t>
            </a:r>
          </a:p>
        </p:txBody>
      </p:sp>
      <p:pic>
        <p:nvPicPr>
          <p:cNvPr id="12" name="Picture 11">
            <a:extLst>
              <a:ext uri="{FF2B5EF4-FFF2-40B4-BE49-F238E27FC236}">
                <a16:creationId xmlns:a16="http://schemas.microsoft.com/office/drawing/2014/main" id="{ABED9766-E7FF-41A9-83A1-0041C0E934CF}"/>
              </a:ext>
            </a:extLst>
          </p:cNvPr>
          <p:cNvPicPr>
            <a:picLocks noChangeAspect="1"/>
          </p:cNvPicPr>
          <p:nvPr/>
        </p:nvPicPr>
        <p:blipFill>
          <a:blip r:embed="rId8"/>
          <a:stretch>
            <a:fillRect/>
          </a:stretch>
        </p:blipFill>
        <p:spPr>
          <a:xfrm>
            <a:off x="173149" y="212052"/>
            <a:ext cx="1432743" cy="1406454"/>
          </a:xfrm>
          <a:prstGeom prst="rect">
            <a:avLst/>
          </a:prstGeom>
        </p:spPr>
      </p:pic>
      <p:pic>
        <p:nvPicPr>
          <p:cNvPr id="5" name="Picture 4">
            <a:extLst>
              <a:ext uri="{FF2B5EF4-FFF2-40B4-BE49-F238E27FC236}">
                <a16:creationId xmlns:a16="http://schemas.microsoft.com/office/drawing/2014/main" id="{F7D51F0E-A2D2-4578-BAB1-28A54D54C694}"/>
              </a:ext>
            </a:extLst>
          </p:cNvPr>
          <p:cNvPicPr>
            <a:picLocks noChangeAspect="1"/>
          </p:cNvPicPr>
          <p:nvPr/>
        </p:nvPicPr>
        <p:blipFill>
          <a:blip r:embed="rId9"/>
          <a:stretch>
            <a:fillRect/>
          </a:stretch>
        </p:blipFill>
        <p:spPr>
          <a:xfrm>
            <a:off x="1820839" y="183025"/>
            <a:ext cx="1432743" cy="1500270"/>
          </a:xfrm>
          <a:prstGeom prst="rect">
            <a:avLst/>
          </a:prstGeom>
        </p:spPr>
      </p:pic>
    </p:spTree>
    <p:extLst>
      <p:ext uri="{BB962C8B-B14F-4D97-AF65-F5344CB8AC3E}">
        <p14:creationId xmlns:p14="http://schemas.microsoft.com/office/powerpoint/2010/main" val="1752326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Background of the Study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612918"/>
            <a:ext cx="10620283" cy="3599316"/>
          </a:xfrm>
        </p:spPr>
        <p:txBody>
          <a:bodyPr>
            <a:normAutofit/>
          </a:bodyPr>
          <a:lstStyle/>
          <a:p>
            <a:pPr marL="0" indent="0" algn="just">
              <a:lnSpc>
                <a:spcPct val="150000"/>
              </a:lnSpc>
              <a:buNone/>
            </a:pPr>
            <a:r>
              <a:rPr lang="en-PH" dirty="0" err="1">
                <a:latin typeface="Arial" panose="020B0604020202020204" pitchFamily="34" charset="0"/>
                <a:cs typeface="Arial" panose="020B0604020202020204" pitchFamily="34" charset="0"/>
              </a:rPr>
              <a:t>reGate</a:t>
            </a:r>
            <a:r>
              <a:rPr lang="en-PH" dirty="0">
                <a:latin typeface="Arial" panose="020B0604020202020204" pitchFamily="34" charset="0"/>
                <a:cs typeface="Arial" panose="020B0604020202020204" pitchFamily="34" charset="0"/>
              </a:rPr>
              <a:t> is a dynamic web application designed to enhance the school portal at Colegio de Montalban. It aims to improve communication, streamline processes, and provide a more user-friendly experience for students, teachers, and administrators. By integrating advanced technologies, </a:t>
            </a:r>
            <a:r>
              <a:rPr lang="en-PH" dirty="0" err="1">
                <a:latin typeface="Arial" panose="020B0604020202020204" pitchFamily="34" charset="0"/>
                <a:cs typeface="Arial" panose="020B0604020202020204" pitchFamily="34" charset="0"/>
              </a:rPr>
              <a:t>reGate</a:t>
            </a:r>
            <a:r>
              <a:rPr lang="en-PH" dirty="0">
                <a:latin typeface="Arial" panose="020B0604020202020204" pitchFamily="34" charset="0"/>
                <a:cs typeface="Arial" panose="020B0604020202020204" pitchFamily="34" charset="0"/>
              </a:rPr>
              <a:t> will transform the way the school community interacts and learns.</a:t>
            </a:r>
          </a:p>
          <a:p>
            <a:pPr marL="0" indent="0" algn="just">
              <a:lnSpc>
                <a:spcPct val="150000"/>
              </a:lnSpc>
              <a:buNone/>
            </a:pPr>
            <a:endParaRPr lang="en-PH"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544F2B-A135-4846-9BA6-88745EFC124F}"/>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E5CEB49B-86D2-4CAC-B04B-57261FBB9C0E}"/>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419196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336873"/>
            <a:ext cx="10956713" cy="3599316"/>
          </a:xfrm>
        </p:spPr>
        <p:txBody>
          <a:bodyPr>
            <a:normAutofit/>
          </a:bodyPr>
          <a:lstStyle/>
          <a:p>
            <a:pPr marL="0" indent="0" algn="just">
              <a:lnSpc>
                <a:spcPct val="150000"/>
              </a:lnSpc>
              <a:buNone/>
            </a:pPr>
            <a:r>
              <a:rPr lang="en-PH" sz="3200" dirty="0">
                <a:latin typeface="Arial" panose="020B0604020202020204" pitchFamily="34" charset="0"/>
                <a:cs typeface="Arial" panose="020B0604020202020204" pitchFamily="34" charset="0"/>
              </a:rPr>
              <a:t>Create a school portal management system that focuses on simplicity, efficiency, and flexibility, enhancing interaction and resource management compared to the current system.</a:t>
            </a:r>
          </a:p>
        </p:txBody>
      </p:sp>
      <p:pic>
        <p:nvPicPr>
          <p:cNvPr id="4" name="Picture 3">
            <a:extLst>
              <a:ext uri="{FF2B5EF4-FFF2-40B4-BE49-F238E27FC236}">
                <a16:creationId xmlns:a16="http://schemas.microsoft.com/office/drawing/2014/main" id="{DD544F2B-A135-4846-9BA6-88745EFC124F}"/>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E5CEB49B-86D2-4CAC-B04B-57261FBB9C0E}"/>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287909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C97AC-DA44-8B07-D71B-BC6CE8B03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A0CB6-B47B-A770-986F-6454CFBDB01C}"/>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58AEE188-16BE-51F4-7947-495C011177BE}"/>
              </a:ext>
            </a:extLst>
          </p:cNvPr>
          <p:cNvSpPr>
            <a:spLocks noGrp="1"/>
          </p:cNvSpPr>
          <p:nvPr>
            <p:ph idx="1"/>
          </p:nvPr>
        </p:nvSpPr>
        <p:spPr>
          <a:xfrm>
            <a:off x="680321" y="2336873"/>
            <a:ext cx="10766932" cy="3599316"/>
          </a:xfrm>
        </p:spPr>
        <p:txBody>
          <a:bodyPr>
            <a:noAutofit/>
          </a:bodyPr>
          <a:lstStyle/>
          <a:p>
            <a:pPr marL="0" lvl="0" indent="0" algn="just">
              <a:lnSpc>
                <a:spcPct val="150000"/>
              </a:lnSpc>
              <a:spcAft>
                <a:spcPts val="800"/>
              </a:spcAft>
              <a:buNone/>
            </a:pPr>
            <a:r>
              <a:rPr lang="en-PH" sz="3200" dirty="0">
                <a:effectLst/>
                <a:latin typeface="Arial" panose="020B0604020202020204" pitchFamily="34" charset="0"/>
                <a:ea typeface="Calibri" panose="020F0502020204030204" pitchFamily="34" charset="0"/>
                <a:cs typeface="Arial" panose="020B0604020202020204" pitchFamily="34" charset="0"/>
              </a:rPr>
              <a:t>Design a system that displays the school's homepage to streamline announcements, news, updates, and other information, emphasizing a user-friendly, efficient layout to improve the end-user experience.</a:t>
            </a:r>
          </a:p>
        </p:txBody>
      </p:sp>
      <p:pic>
        <p:nvPicPr>
          <p:cNvPr id="4" name="Picture 3">
            <a:extLst>
              <a:ext uri="{FF2B5EF4-FFF2-40B4-BE49-F238E27FC236}">
                <a16:creationId xmlns:a16="http://schemas.microsoft.com/office/drawing/2014/main" id="{C17432DE-CE11-9973-9181-FAAC5E57A69C}"/>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FC9F79D-706A-ED8C-8D11-0E92067062F2}"/>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891514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3CA45-5EE2-AF9F-A6D5-7BD0C5396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92175-961A-86C6-B21F-76F7130873B9}"/>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336B357D-D329-F3D7-72B9-6426E52EC814}"/>
              </a:ext>
            </a:extLst>
          </p:cNvPr>
          <p:cNvSpPr>
            <a:spLocks noGrp="1"/>
          </p:cNvSpPr>
          <p:nvPr>
            <p:ph idx="1"/>
          </p:nvPr>
        </p:nvSpPr>
        <p:spPr/>
        <p:txBody>
          <a:bodyPr>
            <a:normAutofit/>
          </a:bodyPr>
          <a:lstStyle/>
          <a:p>
            <a:pPr marL="0" lvl="0" indent="0" algn="just">
              <a:lnSpc>
                <a:spcPct val="150000"/>
              </a:lnSpc>
              <a:spcAft>
                <a:spcPts val="800"/>
              </a:spcAft>
              <a:buNone/>
            </a:pPr>
            <a:r>
              <a:rPr lang="en-PH" sz="3200" dirty="0">
                <a:effectLst/>
                <a:latin typeface="Arial" panose="020B0604020202020204" pitchFamily="34" charset="0"/>
                <a:ea typeface="Calibri" panose="020F0502020204030204" pitchFamily="34" charset="0"/>
                <a:cs typeface="Arial" panose="020B0604020202020204" pitchFamily="34" charset="0"/>
              </a:rPr>
              <a:t>Build a digital platform that enables both instructors and students to access their portals, fostering better time management, resource allocation, and interaction.</a:t>
            </a:r>
          </a:p>
        </p:txBody>
      </p:sp>
      <p:pic>
        <p:nvPicPr>
          <p:cNvPr id="4" name="Picture 3">
            <a:extLst>
              <a:ext uri="{FF2B5EF4-FFF2-40B4-BE49-F238E27FC236}">
                <a16:creationId xmlns:a16="http://schemas.microsoft.com/office/drawing/2014/main" id="{2A819185-5567-C330-3E3F-D4C52CC7B84D}"/>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CCB30934-16B5-0448-AB28-01C53A872884}"/>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569416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Autofit/>
          </a:bodyPr>
          <a:lstStyle/>
          <a:p>
            <a:pPr marL="0" lvl="0" indent="0" algn="just">
              <a:lnSpc>
                <a:spcPct val="150000"/>
              </a:lnSpc>
              <a:spcAft>
                <a:spcPts val="800"/>
              </a:spcAft>
              <a:buNone/>
            </a:pPr>
            <a:r>
              <a:rPr lang="en-PH" sz="3200" dirty="0">
                <a:effectLst/>
                <a:latin typeface="Arial" panose="020B0604020202020204" pitchFamily="34" charset="0"/>
                <a:ea typeface="Calibri" panose="020F0502020204030204" pitchFamily="34" charset="0"/>
                <a:cs typeface="Arial" panose="020B0604020202020204" pitchFamily="34" charset="0"/>
              </a:rPr>
              <a:t>Design and implement pages for enrollment, organization, administration, and the "About Us" section, providing up-to-date resources and information for all users.</a:t>
            </a:r>
          </a:p>
        </p:txBody>
      </p:sp>
      <p:pic>
        <p:nvPicPr>
          <p:cNvPr id="4" name="Picture 3">
            <a:extLst>
              <a:ext uri="{FF2B5EF4-FFF2-40B4-BE49-F238E27FC236}">
                <a16:creationId xmlns:a16="http://schemas.microsoft.com/office/drawing/2014/main" id="{67F19AD2-4237-4F80-A4BE-034A7EEA8AF3}"/>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FC4BA0A8-695C-471C-8538-C84B9EBAEE21}"/>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692811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Autofit/>
          </a:bodyPr>
          <a:lstStyle/>
          <a:p>
            <a:pPr marL="0" lvl="0" indent="0" algn="just">
              <a:lnSpc>
                <a:spcPct val="150000"/>
              </a:lnSpc>
              <a:spcAft>
                <a:spcPts val="800"/>
              </a:spcAft>
              <a:buNone/>
            </a:pPr>
            <a:r>
              <a:rPr lang="en-PH" sz="3200" dirty="0">
                <a:effectLst/>
                <a:latin typeface="Arial" panose="020B0604020202020204" pitchFamily="34" charset="0"/>
                <a:ea typeface="Calibri" panose="020F0502020204030204" pitchFamily="34" charset="0"/>
                <a:cs typeface="Arial" panose="020B0604020202020204" pitchFamily="34" charset="0"/>
              </a:rPr>
              <a:t>Create a system that improves communication between deans, program heads, instructors, and students, promoting better interaction and resource sharing at Colegio de Montalban.</a:t>
            </a:r>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741733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Significance of the Study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336872"/>
            <a:ext cx="10534019" cy="3959685"/>
          </a:xfrm>
        </p:spPr>
        <p:txBody>
          <a:bodyPr>
            <a:normAutofit/>
          </a:bodyPr>
          <a:lstStyle/>
          <a:p>
            <a:pPr marL="0" indent="0" algn="just">
              <a:lnSpc>
                <a:spcPct val="150000"/>
              </a:lnSpc>
              <a:buNone/>
            </a:pPr>
            <a:r>
              <a:rPr lang="en-PH" sz="2400" dirty="0"/>
              <a:t>The </a:t>
            </a:r>
            <a:r>
              <a:rPr lang="en-PH" sz="2400" dirty="0" err="1"/>
              <a:t>reGate</a:t>
            </a:r>
            <a:r>
              <a:rPr lang="en-PH" sz="2400" dirty="0"/>
              <a:t> system will benefit students, teachers, administrators, the school, the community, and future developers. Students will have easier access to their academic information. Teachers will have less administrative work. Administrators will have tools to manage the school efficiently. The school will be more organized and can communicate better. The community will be more informed about the school. Future developers can learn from this project.</a:t>
            </a:r>
            <a:endParaRPr lang="en-PH" sz="4000" dirty="0"/>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232440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460</TotalTime>
  <Words>1173</Words>
  <Application>Microsoft Office PowerPoint</Application>
  <PresentationFormat>Widescreen</PresentationFormat>
  <Paragraphs>46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Haettenschweiler</vt:lpstr>
      <vt:lpstr>Times New Roman</vt:lpstr>
      <vt:lpstr>Trebuchet MS</vt:lpstr>
      <vt:lpstr>Berlin</vt:lpstr>
      <vt:lpstr>REGATE:  ENHANCING INTERACTION AND EDUCATIONAL RESOURCES AT COLEGIO DE MONTALBAN</vt:lpstr>
      <vt:lpstr>Chapter 1</vt:lpstr>
      <vt:lpstr>Background of the Study</vt:lpstr>
      <vt:lpstr>OBJECTIVES OF THE PROJECT</vt:lpstr>
      <vt:lpstr>OBJECTIVES OF THE PROJECT</vt:lpstr>
      <vt:lpstr>OBJECTIVES OF THE PROJECT</vt:lpstr>
      <vt:lpstr>OBJECTIVES OF THE PROJECT</vt:lpstr>
      <vt:lpstr>OBJECTIVES OF THE PROJECT</vt:lpstr>
      <vt:lpstr>Significance of the Study</vt:lpstr>
      <vt:lpstr>Scope and Delimitations </vt:lpstr>
      <vt:lpstr>Scope and Delimitations </vt:lpstr>
      <vt:lpstr>Operational Framework</vt:lpstr>
      <vt:lpstr>Conceptual Framework</vt:lpstr>
      <vt:lpstr>Chapter 2</vt:lpstr>
      <vt:lpstr>SYNTHESIS OF THE REVIEW</vt:lpstr>
      <vt:lpstr>SYNTHESIS OF THE REVIEW</vt:lpstr>
      <vt:lpstr>SYNTHESIS OF THE REVIEW</vt:lpstr>
      <vt:lpstr>Chapter 3</vt:lpstr>
      <vt:lpstr>RESEARCH DESIGN</vt:lpstr>
      <vt:lpstr>SETTING OF THE STUDY</vt:lpstr>
      <vt:lpstr>RESPONDENTS OF THE STUDY</vt:lpstr>
      <vt:lpstr>Data Collection Method </vt:lpstr>
      <vt:lpstr>Data Collection Analysis</vt:lpstr>
      <vt:lpstr>WE ARE NOW READY FOR YOUR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randolph_angeles</dc:creator>
  <cp:lastModifiedBy>Carlyn Bagor</cp:lastModifiedBy>
  <cp:revision>18</cp:revision>
  <dcterms:created xsi:type="dcterms:W3CDTF">2019-12-08T08:57:08Z</dcterms:created>
  <dcterms:modified xsi:type="dcterms:W3CDTF">2024-12-11T00:32:43Z</dcterms:modified>
</cp:coreProperties>
</file>