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elegraf Bold" charset="1" panose="00000800000000000000"/>
      <p:regular r:id="rId18"/>
    </p:embeddedFont>
    <p:embeddedFont>
      <p:font typeface="Telegraf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8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1315441"/>
            <a:ext cx="9009410" cy="6082798"/>
            <a:chOff x="0" y="0"/>
            <a:chExt cx="3286657" cy="22190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219021"/>
            </a:xfrm>
            <a:custGeom>
              <a:avLst/>
              <a:gdLst/>
              <a:ahLst/>
              <a:cxnLst/>
              <a:rect r="r" b="b" t="t" l="l"/>
              <a:pathLst>
                <a:path h="2219021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-2156129" y="8872350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91434" y="-196457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03414">
            <a:off x="11173930" y="3499519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05495" y="7887029"/>
            <a:ext cx="9009410" cy="1333697"/>
            <a:chOff x="0" y="0"/>
            <a:chExt cx="3286657" cy="4865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86657" cy="486536"/>
            </a:xfrm>
            <a:custGeom>
              <a:avLst/>
              <a:gdLst/>
              <a:ahLst/>
              <a:cxnLst/>
              <a:rect r="r" b="b" t="t" l="l"/>
              <a:pathLst>
                <a:path h="486536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486536"/>
                  </a:lnTo>
                  <a:lnTo>
                    <a:pt x="0" y="48653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806826" y="1315441"/>
            <a:ext cx="6083137" cy="4739980"/>
          </a:xfrm>
          <a:custGeom>
            <a:avLst/>
            <a:gdLst/>
            <a:ahLst/>
            <a:cxnLst/>
            <a:rect r="r" b="b" t="t" l="l"/>
            <a:pathLst>
              <a:path h="4739980" w="6083137">
                <a:moveTo>
                  <a:pt x="0" y="0"/>
                </a:moveTo>
                <a:lnTo>
                  <a:pt x="6083137" y="0"/>
                </a:lnTo>
                <a:lnTo>
                  <a:pt x="6083137" y="4739980"/>
                </a:lnTo>
                <a:lnTo>
                  <a:pt x="0" y="47399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134077" y="9258300"/>
            <a:ext cx="986458" cy="1034726"/>
            <a:chOff x="0" y="0"/>
            <a:chExt cx="259808" cy="2725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1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37079" y="1885928"/>
            <a:ext cx="7946241" cy="4411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1"/>
              </a:lnSpc>
            </a:pPr>
            <a:r>
              <a:rPr lang="en-US" sz="6801" spc="81" b="true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LaborLens: Analyzing &amp; Predicting Qatar’s Workforce Trends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8043040"/>
            <a:ext cx="4381500" cy="139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1"/>
              </a:lnSpc>
              <a:spcBef>
                <a:spcPct val="0"/>
              </a:spcBef>
            </a:pPr>
            <a:r>
              <a:rPr lang="en-US" sz="1965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-</a:t>
            </a:r>
            <a:r>
              <a:rPr lang="en-US" b="true" sz="1965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 Joy Anne De LaCruz</a:t>
            </a:r>
          </a:p>
          <a:p>
            <a:pPr algn="l">
              <a:lnSpc>
                <a:spcPts val="2751"/>
              </a:lnSpc>
              <a:spcBef>
                <a:spcPct val="0"/>
              </a:spcBef>
            </a:pPr>
            <a:r>
              <a:rPr lang="en-US" b="true" sz="1965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- Djihane Mahraz</a:t>
            </a:r>
          </a:p>
          <a:p>
            <a:pPr algn="l">
              <a:lnSpc>
                <a:spcPts val="2751"/>
              </a:lnSpc>
              <a:spcBef>
                <a:spcPct val="0"/>
              </a:spcBef>
            </a:pPr>
            <a:r>
              <a:rPr lang="en-US" b="true" sz="1965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- Urooj Shah</a:t>
            </a:r>
          </a:p>
          <a:p>
            <a:pPr algn="ctr">
              <a:lnSpc>
                <a:spcPts val="2751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882331" y="8052565"/>
            <a:ext cx="4817073" cy="140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b="true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- Tehreem Masroor</a:t>
            </a:r>
          </a:p>
          <a:p>
            <a:pPr algn="l">
              <a:lnSpc>
                <a:spcPts val="2660"/>
              </a:lnSpc>
            </a:pPr>
            <a:r>
              <a:rPr lang="en-US" sz="1900" b="true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- Sidra Amina</a:t>
            </a:r>
          </a:p>
          <a:p>
            <a:pPr algn="l">
              <a:lnSpc>
                <a:spcPts val="2660"/>
              </a:lnSpc>
            </a:pPr>
            <a:r>
              <a:rPr lang="en-US" sz="1900" b="true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- Fiza Gafoor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78358">
            <a:off x="13412230" y="8121972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3" y="0"/>
                </a:lnTo>
                <a:lnTo>
                  <a:pt x="5868613" y="1845945"/>
                </a:lnTo>
                <a:lnTo>
                  <a:pt x="0" y="18459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10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407600" y="1607379"/>
            <a:ext cx="13472800" cy="7679496"/>
          </a:xfrm>
          <a:custGeom>
            <a:avLst/>
            <a:gdLst/>
            <a:ahLst/>
            <a:cxnLst/>
            <a:rect r="r" b="b" t="t" l="l"/>
            <a:pathLst>
              <a:path h="7679496" w="13472800">
                <a:moveTo>
                  <a:pt x="0" y="0"/>
                </a:moveTo>
                <a:lnTo>
                  <a:pt x="13472800" y="0"/>
                </a:lnTo>
                <a:lnTo>
                  <a:pt x="13472800" y="7679496"/>
                </a:lnTo>
                <a:lnTo>
                  <a:pt x="0" y="76794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898230" y="412890"/>
            <a:ext cx="8491541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0"/>
              </a:lnSpc>
              <a:spcBef>
                <a:spcPct val="0"/>
              </a:spcBef>
            </a:pPr>
            <a:r>
              <a:rPr lang="en-US" b="true" sz="74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Our 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49608" y="657204"/>
            <a:ext cx="9126504" cy="1657274"/>
            <a:chOff x="0" y="0"/>
            <a:chExt cx="3329374" cy="6045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29374" cy="604578"/>
            </a:xfrm>
            <a:custGeom>
              <a:avLst/>
              <a:gdLst/>
              <a:ahLst/>
              <a:cxnLst/>
              <a:rect r="r" b="b" t="t" l="l"/>
              <a:pathLst>
                <a:path h="604578" w="3329374">
                  <a:moveTo>
                    <a:pt x="0" y="0"/>
                  </a:moveTo>
                  <a:lnTo>
                    <a:pt x="3329374" y="0"/>
                  </a:lnTo>
                  <a:lnTo>
                    <a:pt x="3329374" y="604578"/>
                  </a:lnTo>
                  <a:lnTo>
                    <a:pt x="0" y="6045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5147883" y="3949900"/>
            <a:ext cx="4405713" cy="7525286"/>
          </a:xfrm>
          <a:custGeom>
            <a:avLst/>
            <a:gdLst/>
            <a:ahLst/>
            <a:cxnLst/>
            <a:rect r="r" b="b" t="t" l="l"/>
            <a:pathLst>
              <a:path h="7525286" w="4405713">
                <a:moveTo>
                  <a:pt x="4405714" y="0"/>
                </a:moveTo>
                <a:lnTo>
                  <a:pt x="0" y="0"/>
                </a:lnTo>
                <a:lnTo>
                  <a:pt x="0" y="7525287"/>
                </a:lnTo>
                <a:lnTo>
                  <a:pt x="4405714" y="7525287"/>
                </a:lnTo>
                <a:lnTo>
                  <a:pt x="440571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61525" y="838972"/>
            <a:ext cx="10364949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77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What's Next ?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3879" y="-156776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11526" y="8735435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0613" y="3198305"/>
            <a:ext cx="7061826" cy="6170270"/>
          </a:xfrm>
          <a:custGeom>
            <a:avLst/>
            <a:gdLst/>
            <a:ahLst/>
            <a:cxnLst/>
            <a:rect r="r" b="b" t="t" l="l"/>
            <a:pathLst>
              <a:path h="6170270" w="7061826">
                <a:moveTo>
                  <a:pt x="0" y="0"/>
                </a:moveTo>
                <a:lnTo>
                  <a:pt x="7061825" y="0"/>
                </a:lnTo>
                <a:lnTo>
                  <a:pt x="7061825" y="6170270"/>
                </a:lnTo>
                <a:lnTo>
                  <a:pt x="0" y="61702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89042" y="3329445"/>
            <a:ext cx="7632392" cy="6039130"/>
          </a:xfrm>
          <a:custGeom>
            <a:avLst/>
            <a:gdLst/>
            <a:ahLst/>
            <a:cxnLst/>
            <a:rect r="r" b="b" t="t" l="l"/>
            <a:pathLst>
              <a:path h="6039130" w="7632392">
                <a:moveTo>
                  <a:pt x="0" y="0"/>
                </a:moveTo>
                <a:lnTo>
                  <a:pt x="7632392" y="0"/>
                </a:lnTo>
                <a:lnTo>
                  <a:pt x="7632392" y="6039130"/>
                </a:lnTo>
                <a:lnTo>
                  <a:pt x="0" y="60391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2162426"/>
            <a:ext cx="15795020" cy="4596908"/>
            <a:chOff x="0" y="0"/>
            <a:chExt cx="5762066" cy="16769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1676964"/>
            </a:xfrm>
            <a:custGeom>
              <a:avLst/>
              <a:gdLst/>
              <a:ahLst/>
              <a:cxnLst/>
              <a:rect r="r" b="b" t="t" l="l"/>
              <a:pathLst>
                <a:path h="1676964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1676964"/>
                  </a:lnTo>
                  <a:lnTo>
                    <a:pt x="0" y="167696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4972495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218246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70659" y="2602220"/>
            <a:ext cx="13892290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7400" b="true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you! </a:t>
            </a:r>
          </a:p>
          <a:p>
            <a:pPr algn="ctr">
              <a:lnSpc>
                <a:spcPts val="8880"/>
              </a:lnSpc>
            </a:pPr>
          </a:p>
          <a:p>
            <a:pPr algn="ctr">
              <a:lnSpc>
                <a:spcPts val="8880"/>
              </a:lnSpc>
            </a:pPr>
            <a:r>
              <a:rPr lang="en-US" b="true" sz="74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Any Questions?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793505" y="568193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9650" y="3221345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46490" y="3143112"/>
            <a:ext cx="15795020" cy="6745738"/>
            <a:chOff x="0" y="0"/>
            <a:chExt cx="5762066" cy="24608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2460863"/>
            </a:xfrm>
            <a:custGeom>
              <a:avLst/>
              <a:gdLst/>
              <a:ahLst/>
              <a:cxnLst/>
              <a:rect r="r" b="b" t="t" l="l"/>
              <a:pathLst>
                <a:path h="246086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278358">
            <a:off x="-1432939" y="-269558"/>
            <a:ext cx="5304464" cy="1668495"/>
          </a:xfrm>
          <a:custGeom>
            <a:avLst/>
            <a:gdLst/>
            <a:ahLst/>
            <a:cxnLst/>
            <a:rect r="r" b="b" t="t" l="l"/>
            <a:pathLst>
              <a:path h="1668495" w="5304464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-541453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5400000">
            <a:off x="6878694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5400000">
            <a:off x="5264035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304106" y="-473962"/>
            <a:ext cx="4791997" cy="4521903"/>
          </a:xfrm>
          <a:custGeom>
            <a:avLst/>
            <a:gdLst/>
            <a:ahLst/>
            <a:cxnLst/>
            <a:rect r="r" b="b" t="t" l="l"/>
            <a:pathLst>
              <a:path h="4521903" w="4791997">
                <a:moveTo>
                  <a:pt x="0" y="0"/>
                </a:moveTo>
                <a:lnTo>
                  <a:pt x="4791997" y="0"/>
                </a:lnTo>
                <a:lnTo>
                  <a:pt x="4791997" y="4521903"/>
                </a:lnTo>
                <a:lnTo>
                  <a:pt x="0" y="45219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03414">
            <a:off x="13845372" y="583130"/>
            <a:ext cx="651301" cy="933765"/>
          </a:xfrm>
          <a:custGeom>
            <a:avLst/>
            <a:gdLst/>
            <a:ahLst/>
            <a:cxnLst/>
            <a:rect r="r" b="b" t="t" l="l"/>
            <a:pathLst>
              <a:path h="933765" w="651301">
                <a:moveTo>
                  <a:pt x="0" y="0"/>
                </a:moveTo>
                <a:lnTo>
                  <a:pt x="651301" y="0"/>
                </a:lnTo>
                <a:lnTo>
                  <a:pt x="651301" y="933765"/>
                </a:lnTo>
                <a:lnTo>
                  <a:pt x="0" y="9337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994513" y="3561531"/>
            <a:ext cx="4489631" cy="40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Our Dashboard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83996" y="820141"/>
            <a:ext cx="10839717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50713" y="4480908"/>
            <a:ext cx="4277800" cy="42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Our Approach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50713" y="5579813"/>
            <a:ext cx="4277800" cy="42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50713" y="6683089"/>
            <a:ext cx="4277800" cy="42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Data Aggregated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50713" y="7786365"/>
            <a:ext cx="4688074" cy="42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Screenshots and Demonstrations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50713" y="8889640"/>
            <a:ext cx="4277800" cy="42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Model Performance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50713" y="3375212"/>
            <a:ext cx="4277800" cy="42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Project Overview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50988" y="3152591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1.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03855" y="3152591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7.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50988" y="4251496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2.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50988" y="5350401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3.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50988" y="6449306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4.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50988" y="7548211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5.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50988" y="8647116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6.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2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116803" y="4521726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8.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994513" y="4768741"/>
            <a:ext cx="4489631" cy="40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What's Next 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59889" y="574105"/>
            <a:ext cx="15604527" cy="1694464"/>
            <a:chOff x="0" y="0"/>
            <a:chExt cx="5997128" cy="6512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7129" cy="651216"/>
            </a:xfrm>
            <a:custGeom>
              <a:avLst/>
              <a:gdLst/>
              <a:ahLst/>
              <a:cxnLst/>
              <a:rect r="r" b="b" t="t" l="l"/>
              <a:pathLst>
                <a:path h="651216" w="5997129">
                  <a:moveTo>
                    <a:pt x="0" y="0"/>
                  </a:moveTo>
                  <a:lnTo>
                    <a:pt x="5997129" y="0"/>
                  </a:lnTo>
                  <a:lnTo>
                    <a:pt x="5997129" y="651216"/>
                  </a:lnTo>
                  <a:lnTo>
                    <a:pt x="0" y="65121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127677" y="9161176"/>
            <a:ext cx="7147788" cy="1728465"/>
          </a:xfrm>
          <a:custGeom>
            <a:avLst/>
            <a:gdLst/>
            <a:ahLst/>
            <a:cxnLst/>
            <a:rect r="r" b="b" t="t" l="l"/>
            <a:pathLst>
              <a:path h="1728465" w="7147788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17331" y="9464351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18882" y="-4113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08297" y="158885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46217" y="778867"/>
            <a:ext cx="1339556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Project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532537"/>
            <a:ext cx="15799411" cy="5809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3" indent="-367026" lvl="1">
              <a:lnSpc>
                <a:spcPts val="6051"/>
              </a:lnSpc>
              <a:buFont typeface="Arial"/>
              <a:buChar char="•"/>
            </a:pPr>
            <a:r>
              <a:rPr lang="en-US" b="true" sz="33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F</a:t>
            </a:r>
            <a:r>
              <a:rPr lang="en-US" b="true" sz="33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ocus</a:t>
            </a:r>
            <a:r>
              <a:rPr lang="en-US" sz="3399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:  Descriptive and predictive analysis of Qatar's labour market.</a:t>
            </a:r>
          </a:p>
          <a:p>
            <a:pPr algn="just" marL="734053" indent="-367026" lvl="1">
              <a:lnSpc>
                <a:spcPts val="6051"/>
              </a:lnSpc>
              <a:buFont typeface="Arial"/>
              <a:buChar char="•"/>
            </a:pPr>
            <a:r>
              <a:rPr lang="en-US" b="true" sz="33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Insights:  </a:t>
            </a:r>
            <a:r>
              <a:rPr lang="en-US" sz="3399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Based on economic activity, gender, education level, and GDP.</a:t>
            </a:r>
          </a:p>
          <a:p>
            <a:pPr algn="just" marL="734053" indent="-367026" lvl="1">
              <a:lnSpc>
                <a:spcPts val="6051"/>
              </a:lnSpc>
              <a:buFont typeface="Arial"/>
              <a:buChar char="•"/>
            </a:pPr>
            <a:r>
              <a:rPr lang="en-US" b="true" sz="33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Target Audience</a:t>
            </a:r>
            <a:r>
              <a:rPr lang="en-US" sz="3399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: Policymakers, researchers, and businesses.</a:t>
            </a:r>
          </a:p>
          <a:p>
            <a:pPr algn="just" marL="734053" indent="-367026" lvl="1">
              <a:lnSpc>
                <a:spcPts val="6051"/>
              </a:lnSpc>
              <a:buFont typeface="Arial"/>
              <a:buChar char="•"/>
            </a:pPr>
            <a:r>
              <a:rPr lang="en-US" b="true" sz="33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Purpose:</a:t>
            </a:r>
          </a:p>
          <a:p>
            <a:pPr algn="just" marL="1468106" indent="-489369" lvl="2">
              <a:lnSpc>
                <a:spcPts val="6051"/>
              </a:lnSpc>
              <a:buFont typeface="Arial"/>
              <a:buChar char="⚬"/>
            </a:pPr>
            <a:r>
              <a:rPr lang="en-US" sz="3399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Understand labour market trends.</a:t>
            </a:r>
          </a:p>
          <a:p>
            <a:pPr algn="just" marL="1468106" indent="-489369" lvl="2">
              <a:lnSpc>
                <a:spcPts val="6051"/>
              </a:lnSpc>
              <a:buFont typeface="Arial"/>
              <a:buChar char="⚬"/>
            </a:pPr>
            <a:r>
              <a:rPr lang="en-US" sz="3399">
                <a:solidFill>
                  <a:srgbClr val="861436"/>
                </a:solidFill>
                <a:latin typeface="Telegraf"/>
                <a:ea typeface="Telegraf"/>
                <a:cs typeface="Telegraf"/>
                <a:sym typeface="Telegraf"/>
              </a:rPr>
              <a:t>Support informed decision-making.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08823"/>
            <a:ext cx="7440622" cy="1680452"/>
            <a:chOff x="0" y="0"/>
            <a:chExt cx="2714359" cy="6130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14359" cy="613033"/>
            </a:xfrm>
            <a:custGeom>
              <a:avLst/>
              <a:gdLst/>
              <a:ahLst/>
              <a:cxnLst/>
              <a:rect r="r" b="b" t="t" l="l"/>
              <a:pathLst>
                <a:path h="613033" w="2714359">
                  <a:moveTo>
                    <a:pt x="0" y="0"/>
                  </a:moveTo>
                  <a:lnTo>
                    <a:pt x="2714359" y="0"/>
                  </a:lnTo>
                  <a:lnTo>
                    <a:pt x="2714359" y="613033"/>
                  </a:lnTo>
                  <a:lnTo>
                    <a:pt x="0" y="61303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67098" y="2389418"/>
            <a:ext cx="15538094" cy="6655527"/>
            <a:chOff x="0" y="0"/>
            <a:chExt cx="5668339" cy="24279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68339" cy="2427954"/>
            </a:xfrm>
            <a:custGeom>
              <a:avLst/>
              <a:gdLst/>
              <a:ahLst/>
              <a:cxnLst/>
              <a:rect r="r" b="b" t="t" l="l"/>
              <a:pathLst>
                <a:path h="2427954" w="5668339">
                  <a:moveTo>
                    <a:pt x="0" y="0"/>
                  </a:moveTo>
                  <a:lnTo>
                    <a:pt x="5668339" y="0"/>
                  </a:lnTo>
                  <a:lnTo>
                    <a:pt x="5668339" y="2427954"/>
                  </a:lnTo>
                  <a:lnTo>
                    <a:pt x="0" y="242795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46789" y="581004"/>
            <a:ext cx="6900420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880"/>
              </a:lnSpc>
              <a:spcBef>
                <a:spcPct val="0"/>
              </a:spcBef>
            </a:pPr>
            <a:r>
              <a:rPr lang="en-US" b="true" sz="74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Our Approach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67761" y="2484160"/>
            <a:ext cx="14981866" cy="4073045"/>
            <a:chOff x="0" y="0"/>
            <a:chExt cx="19975821" cy="543072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6400" y="4860285"/>
              <a:ext cx="19969421" cy="570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8" indent="-269874" lvl="1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Predictive Modelling: Built time series models to forecast monthly average wages.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63365"/>
              <a:ext cx="19969421" cy="584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37" indent="-280669" lvl="1">
                <a:lnSpc>
                  <a:spcPts val="337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Data Cleaning: Aggregated data, standardized categories, and ensured consistency.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19969421" cy="687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0"/>
                </a:lnSpc>
              </a:pPr>
              <a:r>
                <a:rPr lang="en-US" sz="3100" b="true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Data Cleaning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921630"/>
              <a:ext cx="19969421" cy="5846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37" indent="-280669" lvl="1">
                <a:lnSpc>
                  <a:spcPts val="337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Descriptive Analysis: Identified key labour trends using statistics and visuals.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91590"/>
              <a:ext cx="19969421" cy="687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0"/>
                </a:lnSpc>
              </a:pPr>
              <a:r>
                <a:rPr lang="en-US" sz="3100" b="true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Descriptive Analysis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400" y="3845979"/>
              <a:ext cx="19969421" cy="687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0"/>
                </a:lnSpc>
              </a:pPr>
              <a:r>
                <a:rPr lang="en-US" sz="3100" b="true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Predictive Modelling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8469322" y="9150674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67761" y="6666424"/>
            <a:ext cx="2488778" cy="53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  <a:spcBef>
                <a:spcPct val="0"/>
              </a:spcBef>
            </a:pPr>
            <a:r>
              <a:rPr lang="en-US" b="true" sz="3099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Visualization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7761" y="7471465"/>
            <a:ext cx="12331691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2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Visualization: Designed interactive dashboards for clear data presentation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49383" y="1868741"/>
            <a:ext cx="12071379" cy="7620058"/>
          </a:xfrm>
          <a:custGeom>
            <a:avLst/>
            <a:gdLst/>
            <a:ahLst/>
            <a:cxnLst/>
            <a:rect r="r" b="b" t="t" l="l"/>
            <a:pathLst>
              <a:path h="7620058" w="12071379">
                <a:moveTo>
                  <a:pt x="0" y="0"/>
                </a:moveTo>
                <a:lnTo>
                  <a:pt x="12071378" y="0"/>
                </a:lnTo>
                <a:lnTo>
                  <a:pt x="12071378" y="7620058"/>
                </a:lnTo>
                <a:lnTo>
                  <a:pt x="0" y="7620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25666" y="390525"/>
            <a:ext cx="2436668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0"/>
              </a:lnSpc>
              <a:spcBef>
                <a:spcPct val="0"/>
              </a:spcBef>
            </a:pPr>
            <a:r>
              <a:rPr lang="en-US" b="true" sz="74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1075" y="959456"/>
            <a:ext cx="16391034" cy="8810181"/>
          </a:xfrm>
          <a:custGeom>
            <a:avLst/>
            <a:gdLst/>
            <a:ahLst/>
            <a:cxnLst/>
            <a:rect r="r" b="b" t="t" l="l"/>
            <a:pathLst>
              <a:path h="8810181" w="16391034">
                <a:moveTo>
                  <a:pt x="0" y="0"/>
                </a:moveTo>
                <a:lnTo>
                  <a:pt x="16391034" y="0"/>
                </a:lnTo>
                <a:lnTo>
                  <a:pt x="16391034" y="8810181"/>
                </a:lnTo>
                <a:lnTo>
                  <a:pt x="0" y="8810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01511" y="-700261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6206" y="2151730"/>
            <a:ext cx="17295588" cy="4027664"/>
          </a:xfrm>
          <a:custGeom>
            <a:avLst/>
            <a:gdLst/>
            <a:ahLst/>
            <a:cxnLst/>
            <a:rect r="r" b="b" t="t" l="l"/>
            <a:pathLst>
              <a:path h="4027664" w="17295588">
                <a:moveTo>
                  <a:pt x="0" y="0"/>
                </a:moveTo>
                <a:lnTo>
                  <a:pt x="17295588" y="0"/>
                </a:lnTo>
                <a:lnTo>
                  <a:pt x="17295588" y="4027664"/>
                </a:lnTo>
                <a:lnTo>
                  <a:pt x="0" y="4027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20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09671" y="390525"/>
            <a:ext cx="10161559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0"/>
              </a:lnSpc>
              <a:spcBef>
                <a:spcPct val="0"/>
              </a:spcBef>
            </a:pPr>
            <a:r>
              <a:rPr lang="en-US" b="true" sz="74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 Aggregated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197168" y="-39775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2"/>
                </a:lnTo>
                <a:lnTo>
                  <a:pt x="0" y="172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36785">
            <a:off x="-1183636" y="8628132"/>
            <a:ext cx="5304464" cy="1668495"/>
          </a:xfrm>
          <a:custGeom>
            <a:avLst/>
            <a:gdLst/>
            <a:ahLst/>
            <a:cxnLst/>
            <a:rect r="r" b="b" t="t" l="l"/>
            <a:pathLst>
              <a:path h="1668495" w="5304464">
                <a:moveTo>
                  <a:pt x="0" y="0"/>
                </a:moveTo>
                <a:lnTo>
                  <a:pt x="5304464" y="0"/>
                </a:lnTo>
                <a:lnTo>
                  <a:pt x="5304464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7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9617445">
            <a:off x="14197199" y="8628132"/>
            <a:ext cx="5304464" cy="1668495"/>
          </a:xfrm>
          <a:custGeom>
            <a:avLst/>
            <a:gdLst/>
            <a:ahLst/>
            <a:cxnLst/>
            <a:rect r="r" b="b" t="t" l="l"/>
            <a:pathLst>
              <a:path h="1668495" w="5304464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2327" y="1748339"/>
            <a:ext cx="14923345" cy="8021298"/>
          </a:xfrm>
          <a:custGeom>
            <a:avLst/>
            <a:gdLst/>
            <a:ahLst/>
            <a:cxnLst/>
            <a:rect r="r" b="b" t="t" l="l"/>
            <a:pathLst>
              <a:path h="8021298" w="14923345">
                <a:moveTo>
                  <a:pt x="0" y="0"/>
                </a:moveTo>
                <a:lnTo>
                  <a:pt x="14923346" y="0"/>
                </a:lnTo>
                <a:lnTo>
                  <a:pt x="14923346" y="8021298"/>
                </a:lnTo>
                <a:lnTo>
                  <a:pt x="0" y="802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9644" y="221588"/>
            <a:ext cx="1569965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0"/>
              </a:lnSpc>
              <a:spcBef>
                <a:spcPct val="0"/>
              </a:spcBef>
            </a:pPr>
            <a:r>
              <a:rPr lang="en-US" b="true" sz="74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Screenshots and Demonstrations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7109" y="1661643"/>
            <a:ext cx="14553782" cy="7768081"/>
          </a:xfrm>
          <a:custGeom>
            <a:avLst/>
            <a:gdLst/>
            <a:ahLst/>
            <a:cxnLst/>
            <a:rect r="r" b="b" t="t" l="l"/>
            <a:pathLst>
              <a:path h="7768081" w="14553782">
                <a:moveTo>
                  <a:pt x="0" y="0"/>
                </a:moveTo>
                <a:lnTo>
                  <a:pt x="14553782" y="0"/>
                </a:lnTo>
                <a:lnTo>
                  <a:pt x="14553782" y="7768081"/>
                </a:lnTo>
                <a:lnTo>
                  <a:pt x="0" y="7768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68259" y="390525"/>
            <a:ext cx="9551481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0"/>
              </a:lnSpc>
              <a:spcBef>
                <a:spcPct val="0"/>
              </a:spcBef>
            </a:pPr>
            <a:r>
              <a:rPr lang="en-US" b="true" sz="7400">
                <a:solidFill>
                  <a:srgbClr val="861436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Model Performance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9252274"/>
            <a:ext cx="986458" cy="1034726"/>
            <a:chOff x="0" y="0"/>
            <a:chExt cx="259808" cy="2725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808" cy="272520"/>
            </a:xfrm>
            <a:custGeom>
              <a:avLst/>
              <a:gdLst/>
              <a:ahLst/>
              <a:cxnLst/>
              <a:rect r="r" b="b" t="t" l="l"/>
              <a:pathLst>
                <a:path h="272520" w="259808">
                  <a:moveTo>
                    <a:pt x="129904" y="0"/>
                  </a:moveTo>
                  <a:lnTo>
                    <a:pt x="129904" y="0"/>
                  </a:lnTo>
                  <a:cubicBezTo>
                    <a:pt x="164357" y="0"/>
                    <a:pt x="197398" y="13686"/>
                    <a:pt x="221760" y="38048"/>
                  </a:cubicBezTo>
                  <a:cubicBezTo>
                    <a:pt x="246122" y="62410"/>
                    <a:pt x="259808" y="95451"/>
                    <a:pt x="259808" y="129904"/>
                  </a:cubicBezTo>
                  <a:lnTo>
                    <a:pt x="259808" y="142616"/>
                  </a:lnTo>
                  <a:cubicBezTo>
                    <a:pt x="259808" y="214360"/>
                    <a:pt x="201648" y="272520"/>
                    <a:pt x="129904" y="272520"/>
                  </a:cubicBezTo>
                  <a:lnTo>
                    <a:pt x="129904" y="272520"/>
                  </a:lnTo>
                  <a:cubicBezTo>
                    <a:pt x="95451" y="272520"/>
                    <a:pt x="62410" y="258834"/>
                    <a:pt x="38048" y="234472"/>
                  </a:cubicBezTo>
                  <a:cubicBezTo>
                    <a:pt x="13686" y="210111"/>
                    <a:pt x="0" y="177069"/>
                    <a:pt x="0" y="142616"/>
                  </a:cubicBezTo>
                  <a:lnTo>
                    <a:pt x="0" y="129904"/>
                  </a:lnTo>
                  <a:cubicBezTo>
                    <a:pt x="0" y="58160"/>
                    <a:pt x="58160" y="0"/>
                    <a:pt x="12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259808" cy="348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861436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DAGflGd66a8</dc:identifier>
  <dcterms:modified xsi:type="dcterms:W3CDTF">2011-08-01T06:04:30Z</dcterms:modified>
  <cp:revision>1</cp:revision>
  <dc:title>Datathon2025 - Import Solvers</dc:title>
</cp:coreProperties>
</file>