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6951297" r:id="rId3"/>
    <p:sldId id="6951298" r:id="rId4"/>
    <p:sldId id="6951300" r:id="rId5"/>
    <p:sldId id="6951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C2F5C"/>
    <a:srgbClr val="007BFF"/>
    <a:srgbClr val="00CC00"/>
    <a:srgbClr val="FFB30E"/>
    <a:srgbClr val="FF66FF"/>
    <a:srgbClr val="66FFFF"/>
    <a:srgbClr val="B266FF"/>
    <a:srgbClr val="FFB366"/>
    <a:srgbClr val="007FFF"/>
    <a:srgbClr val="FFB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96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F46EC-52D0-2244-86B0-60C4CDBDC81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6784-4B75-8B48-876E-E5A4576EC4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17" y="1505527"/>
            <a:ext cx="10399269" cy="46714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9517" y="9525"/>
            <a:ext cx="10515600" cy="1325563"/>
          </a:xfrm>
        </p:spPr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517" y="1493116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116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  <p:sp>
        <p:nvSpPr>
          <p:cNvPr id="6" name="Title 1"/>
          <p:cNvSpPr txBox="1"/>
          <p:nvPr userDrawn="1"/>
        </p:nvSpPr>
        <p:spPr>
          <a:xfrm>
            <a:off x="479517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Helvetica Light" panose="020B0403020202020204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08154" y="9525"/>
            <a:ext cx="10515600" cy="1325563"/>
          </a:xfrm>
        </p:spPr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05505" y="6415725"/>
            <a:ext cx="2743200" cy="365125"/>
          </a:xfrm>
        </p:spPr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7000">
                <a:srgbClr val="000038"/>
              </a:gs>
              <a:gs pos="77000">
                <a:srgbClr val="294168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000038"/>
            </a:gs>
            <a:gs pos="77000">
              <a:srgbClr val="29416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505" y="64157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3"/>
                </a:solidFill>
                <a:latin typeface="Helvetica Light" panose="020B0403020202020204" pitchFamily="34" charset="0"/>
              </a:defRPr>
            </a:lvl1pPr>
          </a:lstStyle>
          <a:p>
            <a:fld id="{55B5E858-6ADF-ED4C-8900-7EB4066B7191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019" y="6260097"/>
            <a:ext cx="11491686" cy="0"/>
          </a:xfrm>
          <a:prstGeom prst="line">
            <a:avLst/>
          </a:prstGeom>
          <a:ln w="9525">
            <a:gradFill flip="none" rotWithShape="1">
              <a:gsLst>
                <a:gs pos="30000">
                  <a:schemeClr val="bg2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13727" y="6487174"/>
            <a:ext cx="4185487" cy="21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900">
                <a:solidFill>
                  <a:schemeClr val="accent3"/>
                </a:solidFill>
                <a:latin typeface="Helvetica Light" panose="020B0403020202020204" pitchFamily="34" charset="0"/>
                <a:cs typeface="Poppins Light" pitchFamily="2" charset="77"/>
              </a:rPr>
              <a:t>Rapid Flex 2022. All rights reserved</a:t>
            </a:r>
            <a:endParaRPr lang="en-US" sz="900">
              <a:solidFill>
                <a:schemeClr val="accent3"/>
              </a:solidFill>
              <a:latin typeface="Helvetica Light" panose="020B0403020202020204" pitchFamily="34" charset="0"/>
              <a:cs typeface="Poppins Light" pitchFamily="2" charset="77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019" y="6358402"/>
            <a:ext cx="1247131" cy="4514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576"/>
            <a:ext cx="12192000" cy="6858000"/>
          </a:xfrm>
          <a:prstGeom prst="rect">
            <a:avLst/>
          </a:prstGeom>
          <a:gradFill>
            <a:gsLst>
              <a:gs pos="20000">
                <a:srgbClr val="000038"/>
              </a:gs>
              <a:gs pos="54000">
                <a:srgbClr val="000038">
                  <a:alpha val="63369"/>
                </a:srgbClr>
              </a:gs>
              <a:gs pos="81000">
                <a:srgbClr val="294168">
                  <a:alpha val="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/>
          <p:nvPr/>
        </p:nvSpPr>
        <p:spPr>
          <a:xfrm>
            <a:off x="1092200" y="2418351"/>
            <a:ext cx="7394575" cy="35606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endParaRPr lang="en-GB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2800" dirty="0">
              <a:latin typeface="Helvetica Light" panose="020B0403020202020204" pitchFamily="34" charset="0"/>
              <a:ea typeface="STXihei" panose="02010600040101010101" pitchFamily="2" charset="-122"/>
            </a:endParaRPr>
          </a:p>
          <a:p>
            <a:r>
              <a:rPr lang="en-US" altLang="zh-CN" b="0" dirty="0">
                <a:latin typeface="Helvetica Light" panose="020B0403020202020204" pitchFamily="34" charset="0"/>
                <a:ea typeface="楷体" panose="02010609060101010101" pitchFamily="49" charset="-122"/>
              </a:rPr>
              <a:t>PPT Topic</a:t>
            </a:r>
            <a:endParaRPr lang="en-US" b="0" dirty="0">
              <a:latin typeface="Helvetica Light" panose="020B0403020202020204" pitchFamily="34" charset="0"/>
              <a:ea typeface="楷体" panose="02010609060101010101" pitchFamily="49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92200" y="3526977"/>
            <a:ext cx="535214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1291786"/>
            <a:ext cx="7046913" cy="2114072"/>
          </a:xfrm>
          <a:prstGeom prst="rect">
            <a:avLst/>
          </a:prstGeom>
          <a:effectLst>
            <a:outerShdw blurRad="657143" dist="38100" dir="2700000" algn="tl" rotWithShape="0">
              <a:schemeClr val="accent1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E858-6ADF-ED4C-8900-7EB4066B7191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6581" y="2663380"/>
          <a:ext cx="9639300" cy="3718560"/>
        </p:xfrm>
        <a:graphic>
          <a:graphicData uri="http://schemas.openxmlformats.org/drawingml/2006/table">
            <a:tbl>
              <a:tblPr/>
              <a:tblGrid>
                <a:gridCol w="732403"/>
                <a:gridCol w="699609"/>
                <a:gridCol w="448187"/>
                <a:gridCol w="404461"/>
                <a:gridCol w="314824"/>
                <a:gridCol w="393530"/>
                <a:gridCol w="535638"/>
                <a:gridCol w="338873"/>
                <a:gridCol w="360736"/>
                <a:gridCol w="251422"/>
                <a:gridCol w="579364"/>
                <a:gridCol w="666815"/>
                <a:gridCol w="1956719"/>
                <a:gridCol w="1956719"/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Vendor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Tech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node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LUTs#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(K LE)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DFF#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DSP#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hMerge="1"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BRAM</a:t>
                      </a:r>
                      <a:b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(Kbits-#)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Std. test cases - Fmax (MHz)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Video scaling - Utilization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8382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 LUT only)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+CNT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+Shift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+Adder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(LUT &amp; DSP)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+Shift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+Mul)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(LUT &amp; BRAM)</a:t>
                      </a:r>
                      <a:br>
                        <a:rPr lang="pl-PL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pl-PL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+Shift</a:t>
                      </a:r>
                      <a:br>
                        <a:rPr lang="pl-PL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pl-PL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+RAM r/w</a:t>
                      </a:r>
                      <a:endParaRPr lang="pl-PL" sz="10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 &amp;&amp; DSP &amp;&amp; BRAM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+CNT +Shift +Adder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+MAC +RAM r/w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Xilinx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XC7S6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151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384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IO not enough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Xilinx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XC6SLX9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9.2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11.4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323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Fitted by upgrading device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Altera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EP4CE6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60nm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250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176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Fitted (Parts of DSP by LUT)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Lattice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XO3L4300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65nm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4.3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4.3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271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81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IO/DSP/BRAM not enough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Lattice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ECP5U-12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12.1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12.1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354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Fitted by upgrading device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Anlogic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EF3L45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b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b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DSP/BRAM not enough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Gowin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GW1N- 4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55nm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3.45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136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DSP/BRAM not enough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Efinix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T4F49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18*18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144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104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129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IO/DSP/BRAM not enough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RapidFlex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 MPW1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22nm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LUT4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4.7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9.4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28*20</a:t>
                      </a:r>
                      <a:b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(14*10)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b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(24)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1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</a:t>
                      </a:r>
                      <a:endParaRPr lang="en-US" altLang="zh-CN" sz="12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275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Domain specific Architecture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297" y="810063"/>
            <a:ext cx="1482415" cy="1498796"/>
          </a:xfrm>
          <a:prstGeom prst="rect">
            <a:avLst/>
          </a:prstGeom>
        </p:spPr>
      </p:pic>
      <p:pic>
        <p:nvPicPr>
          <p:cNvPr id="9" name="Picture 8" descr="A close-up of a circuit board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648" y="810063"/>
            <a:ext cx="1401233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5E858-6ADF-ED4C-8900-7EB4066B7191}" type="slidenum">
              <a:rPr lang="en-US" smtClean="0"/>
            </a:fld>
            <a:endParaRPr 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758825" y="1317625"/>
            <a:ext cx="10687050" cy="4238625"/>
            <a:chOff x="1845" y="2175"/>
            <a:chExt cx="16830" cy="6675"/>
          </a:xfrm>
        </p:grpSpPr>
        <p:pic>
          <p:nvPicPr>
            <p:cNvPr id="13" name="Picture 8" descr="A close-up of a circuit board&#10;&#10;Description automatically generated with medium confiden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5" y="2295"/>
              <a:ext cx="3120" cy="3075"/>
            </a:xfrm>
            <a:prstGeom prst="rect">
              <a:avLst/>
            </a:prstGeom>
            <a:ln w="76200">
              <a:solidFill>
                <a:srgbClr val="FFFFFF"/>
              </a:solidFill>
            </a:ln>
          </p:spPr>
        </p:pic>
        <p:pic>
          <p:nvPicPr>
            <p:cNvPr id="14" name="Picture 6" descr="A picture containing text&#10;&#10;Description automatically generate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5575"/>
              <a:ext cx="3100" cy="3150"/>
            </a:xfrm>
            <a:prstGeom prst="rect">
              <a:avLst/>
            </a:prstGeom>
            <a:ln w="76200">
              <a:solidFill>
                <a:srgbClr val="FFFFFF"/>
              </a:solidFill>
            </a:ln>
          </p:spPr>
        </p:pic>
        <p:grpSp>
          <p:nvGrpSpPr>
            <p:cNvPr id="17" name="组合 16"/>
            <p:cNvGrpSpPr/>
            <p:nvPr userDrawn="1"/>
          </p:nvGrpSpPr>
          <p:grpSpPr>
            <a:xfrm>
              <a:off x="4980" y="2175"/>
              <a:ext cx="13695" cy="6675"/>
              <a:chOff x="5000" y="2183"/>
              <a:chExt cx="13732" cy="6716"/>
            </a:xfrm>
          </p:grpSpPr>
          <p:pic>
            <p:nvPicPr>
              <p:cNvPr id="16" name="图片 15" descr="upload_post_object_v2_7872444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" y="2183"/>
                <a:ext cx="13733" cy="6717"/>
              </a:xfrm>
              <a:prstGeom prst="rect">
                <a:avLst/>
              </a:prstGeom>
            </p:spPr>
          </p:pic>
          <p:sp>
            <p:nvSpPr>
              <p:cNvPr id="15" name="圆角矩形 14"/>
              <p:cNvSpPr/>
              <p:nvPr userDrawn="1"/>
            </p:nvSpPr>
            <p:spPr>
              <a:xfrm>
                <a:off x="5138" y="8006"/>
                <a:ext cx="13444" cy="713"/>
              </a:xfrm>
              <a:prstGeom prst="roundRect">
                <a:avLst/>
              </a:prstGeom>
              <a:noFill/>
              <a:ln w="57150" cap="flat" cmpd="sng" algn="ctr">
                <a:solidFill>
                  <a:srgbClr val="FFFF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656" y="1783329"/>
            <a:ext cx="4482942" cy="1622896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092200" y="3282816"/>
            <a:ext cx="5352143" cy="35606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endParaRPr lang="en-GB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sz="2800">
              <a:latin typeface="Helvetica Light" panose="020B0403020202020204" pitchFamily="34" charset="0"/>
              <a:ea typeface="STXihei" panose="02010600040101010101" pitchFamily="2" charset="-122"/>
            </a:endParaRPr>
          </a:p>
          <a:p>
            <a:r>
              <a:rPr lang="en-US" b="0">
                <a:latin typeface="Helvetica Light" panose="020B0403020202020204" pitchFamily="34" charset="0"/>
                <a:ea typeface="楷体" panose="02010609060101010101" pitchFamily="49" charset="-122"/>
              </a:rPr>
              <a:t>Thank you</a:t>
            </a:r>
            <a:endParaRPr lang="en-US" b="0">
              <a:latin typeface="Helvetica Light" panose="020B0403020202020204" pitchFamily="34" charset="0"/>
              <a:ea typeface="楷体" panose="02010609060101010101" pitchFamily="49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92200" y="4391442"/>
            <a:ext cx="535214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8">
      <a:dk1>
        <a:srgbClr val="000000"/>
      </a:dk1>
      <a:lt1>
        <a:srgbClr val="FFFFFF"/>
      </a:lt1>
      <a:dk2>
        <a:srgbClr val="191F2C"/>
      </a:dk2>
      <a:lt2>
        <a:srgbClr val="B7DFFF"/>
      </a:lt2>
      <a:accent1>
        <a:srgbClr val="000138"/>
      </a:accent1>
      <a:accent2>
        <a:srgbClr val="55D2F5"/>
      </a:accent2>
      <a:accent3>
        <a:srgbClr val="BDCDEB"/>
      </a:accent3>
      <a:accent4>
        <a:srgbClr val="EB0C7D"/>
      </a:accent4>
      <a:accent5>
        <a:srgbClr val="FFD801"/>
      </a:accent5>
      <a:accent6>
        <a:srgbClr val="935DF6"/>
      </a:accent6>
      <a:hlink>
        <a:srgbClr val="0563C1"/>
      </a:hlink>
      <a:folHlink>
        <a:srgbClr val="BA4F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Office WWO_feishu_20220325115714-cd9e9316d1</Application>
  <PresentationFormat>Widescreen</PresentationFormat>
  <Paragraphs>322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Helvetica Light</vt:lpstr>
      <vt:lpstr>Century Gothic</vt:lpstr>
      <vt:lpstr>Poppins Light</vt:lpstr>
      <vt:lpstr>Helvetica</vt:lpstr>
      <vt:lpstr>楷体</vt:lpstr>
      <vt:lpstr>STXihei</vt:lpstr>
      <vt:lpstr>等线</vt:lpstr>
      <vt:lpstr>汉仪中等线KW</vt:lpstr>
      <vt:lpstr>汉仪楷体KW</vt:lpstr>
      <vt:lpstr>汉仪书宋二KW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陆 海</dc:creator>
  <cp:lastModifiedBy>陆 海</cp:lastModifiedBy>
  <dcterms:created xsi:type="dcterms:W3CDTF">2022-10-31T02:40:26Z</dcterms:created>
  <dcterms:modified xsi:type="dcterms:W3CDTF">2022-10-31T02:40:26Z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0x01010074352FC07F46F946B217F27C6E61B805</vt:lpwstr>
  </property>
  <property fmtid="{D5CDD505-2E9C-101B-9397-08002B2CF9AE}" pid="3" name="KSOProductBuildVer">
    <vt:lpwstr>2052-0.0.0.0</vt:lpwstr>
  </property>
</Properties>
</file>