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9" r:id="rId7"/>
    <p:sldId id="266" r:id="rId8"/>
    <p:sldId id="267" r:id="rId9"/>
    <p:sldId id="268" r:id="rId10"/>
    <p:sldId id="259" r:id="rId11"/>
    <p:sldId id="260" r:id="rId12"/>
    <p:sldId id="263" r:id="rId13"/>
    <p:sldId id="261" r:id="rId14"/>
    <p:sldId id="262" r:id="rId15"/>
    <p:sldId id="258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DF98E-6A10-3809-7FB0-8BCC2BD4A6CB}" v="41" dt="2023-04-20T17:51:40.582"/>
    <p1510:client id="{76C7D5B9-D58E-6543-A626-F3D15068F62C}" v="1973" dt="2023-04-21T02:38:19.257"/>
    <p1510:client id="{79CA6FBF-0642-4290-AF74-FD16ED597B4C}" v="161" dt="2023-04-20T03:26:29.463"/>
    <p1510:client id="{831F1667-EA2A-4C66-B38F-2F45CE63F263}" v="1505" vWet="1507" dt="2023-04-20T04:25:58.551"/>
    <p1510:client id="{E7209B29-7789-4E79-8196-DA0D66E83741}" v="1016" dt="2023-04-20T04:41:3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29"/>
  </p:normalViewPr>
  <p:slideViewPr>
    <p:cSldViewPr snapToGrid="0">
      <p:cViewPr varScale="1">
        <p:scale>
          <a:sx n="106" d="100"/>
          <a:sy n="106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CDCBE-6B50-4068-BC99-2D6FBFD4E09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F12330-0A42-4459-9369-F72B81C39CF3}">
      <dgm:prSet/>
      <dgm:spPr/>
      <dgm:t>
        <a:bodyPr/>
        <a:lstStyle/>
        <a:p>
          <a:r>
            <a:rPr lang="en-US"/>
            <a:t>Two USRP-2920 Transceivers</a:t>
          </a:r>
        </a:p>
      </dgm:t>
    </dgm:pt>
    <dgm:pt modelId="{7ACB1809-0A98-4ED6-88D7-DD07349D5DD3}" type="parTrans" cxnId="{FECAAA4B-7F60-4140-B798-E8FFF683D5C4}">
      <dgm:prSet/>
      <dgm:spPr/>
      <dgm:t>
        <a:bodyPr/>
        <a:lstStyle/>
        <a:p>
          <a:endParaRPr lang="en-US"/>
        </a:p>
      </dgm:t>
    </dgm:pt>
    <dgm:pt modelId="{6A706D82-DDA3-4EE1-9109-8D31197D285F}" type="sibTrans" cxnId="{FECAAA4B-7F60-4140-B798-E8FFF683D5C4}">
      <dgm:prSet/>
      <dgm:spPr/>
      <dgm:t>
        <a:bodyPr/>
        <a:lstStyle/>
        <a:p>
          <a:endParaRPr lang="en-US"/>
        </a:p>
      </dgm:t>
    </dgm:pt>
    <dgm:pt modelId="{296897E8-DC0F-45F8-8227-5B6FE903229E}">
      <dgm:prSet/>
      <dgm:spPr/>
      <dgm:t>
        <a:bodyPr/>
        <a:lstStyle/>
        <a:p>
          <a:r>
            <a:rPr lang="en-US"/>
            <a:t>AWG</a:t>
          </a:r>
        </a:p>
      </dgm:t>
    </dgm:pt>
    <dgm:pt modelId="{2EEFF655-24CB-4B1A-B5E1-BF75FE376017}" type="parTrans" cxnId="{93558140-7C4F-472A-89DE-84E447CA4B24}">
      <dgm:prSet/>
      <dgm:spPr/>
      <dgm:t>
        <a:bodyPr/>
        <a:lstStyle/>
        <a:p>
          <a:endParaRPr lang="en-US"/>
        </a:p>
      </dgm:t>
    </dgm:pt>
    <dgm:pt modelId="{80807744-EFA7-4A86-8E4D-107EACC4814B}" type="sibTrans" cxnId="{93558140-7C4F-472A-89DE-84E447CA4B24}">
      <dgm:prSet/>
      <dgm:spPr/>
      <dgm:t>
        <a:bodyPr/>
        <a:lstStyle/>
        <a:p>
          <a:endParaRPr lang="en-US"/>
        </a:p>
      </dgm:t>
    </dgm:pt>
    <dgm:pt modelId="{3498B3BB-5716-45FE-BB08-788CA8948F4A}">
      <dgm:prSet/>
      <dgm:spPr/>
      <dgm:t>
        <a:bodyPr/>
        <a:lstStyle/>
        <a:p>
          <a:r>
            <a:rPr lang="en-US"/>
            <a:t>Cables</a:t>
          </a:r>
        </a:p>
      </dgm:t>
    </dgm:pt>
    <dgm:pt modelId="{39E4DBAA-B5F9-4E49-87BC-9A756F6296CC}" type="parTrans" cxnId="{13855332-1A6B-49E3-99B4-C24E17526C90}">
      <dgm:prSet/>
      <dgm:spPr/>
      <dgm:t>
        <a:bodyPr/>
        <a:lstStyle/>
        <a:p>
          <a:endParaRPr lang="en-US"/>
        </a:p>
      </dgm:t>
    </dgm:pt>
    <dgm:pt modelId="{C3663358-A45D-49EB-B220-A58267238079}" type="sibTrans" cxnId="{13855332-1A6B-49E3-99B4-C24E17526C90}">
      <dgm:prSet/>
      <dgm:spPr/>
      <dgm:t>
        <a:bodyPr/>
        <a:lstStyle/>
        <a:p>
          <a:endParaRPr lang="en-US"/>
        </a:p>
      </dgm:t>
    </dgm:pt>
    <dgm:pt modelId="{28463CAA-8F93-43AC-9500-EB9670C444B1}">
      <dgm:prSet/>
      <dgm:spPr/>
      <dgm:t>
        <a:bodyPr/>
        <a:lstStyle/>
        <a:p>
          <a:r>
            <a:rPr lang="en-US"/>
            <a:t>Connectors</a:t>
          </a:r>
        </a:p>
      </dgm:t>
    </dgm:pt>
    <dgm:pt modelId="{B6F39386-1B0D-46D5-B47D-19A02A328D5F}" type="parTrans" cxnId="{E494DF59-D58E-4290-AC29-7CE331DDF67A}">
      <dgm:prSet/>
      <dgm:spPr/>
      <dgm:t>
        <a:bodyPr/>
        <a:lstStyle/>
        <a:p>
          <a:endParaRPr lang="en-US"/>
        </a:p>
      </dgm:t>
    </dgm:pt>
    <dgm:pt modelId="{8A8633D7-004F-4827-9961-593AE5EC5ECA}" type="sibTrans" cxnId="{E494DF59-D58E-4290-AC29-7CE331DDF67A}">
      <dgm:prSet/>
      <dgm:spPr/>
      <dgm:t>
        <a:bodyPr/>
        <a:lstStyle/>
        <a:p>
          <a:endParaRPr lang="en-US"/>
        </a:p>
      </dgm:t>
    </dgm:pt>
    <dgm:pt modelId="{87F5AD13-4D49-47AA-AB44-8C075873F527}">
      <dgm:prSet/>
      <dgm:spPr/>
      <dgm:t>
        <a:bodyPr/>
        <a:lstStyle/>
        <a:p>
          <a:r>
            <a:rPr lang="en-US"/>
            <a:t>Cheap GPSDO</a:t>
          </a:r>
        </a:p>
      </dgm:t>
    </dgm:pt>
    <dgm:pt modelId="{8D7DC181-C0FB-4C6B-975F-048E1D6E7E0B}" type="parTrans" cxnId="{40C75446-A368-4146-8938-19045E5CC564}">
      <dgm:prSet/>
      <dgm:spPr/>
      <dgm:t>
        <a:bodyPr/>
        <a:lstStyle/>
        <a:p>
          <a:endParaRPr lang="en-US"/>
        </a:p>
      </dgm:t>
    </dgm:pt>
    <dgm:pt modelId="{BE6E4801-F372-4E4A-A28A-DFD3C9A0D23A}" type="sibTrans" cxnId="{40C75446-A368-4146-8938-19045E5CC564}">
      <dgm:prSet/>
      <dgm:spPr/>
      <dgm:t>
        <a:bodyPr/>
        <a:lstStyle/>
        <a:p>
          <a:endParaRPr lang="en-US"/>
        </a:p>
      </dgm:t>
    </dgm:pt>
    <dgm:pt modelId="{89740D58-5BA4-4034-BD22-AD48939A8FE2}">
      <dgm:prSet/>
      <dgm:spPr/>
      <dgm:t>
        <a:bodyPr/>
        <a:lstStyle/>
        <a:p>
          <a:r>
            <a:rPr lang="en-US"/>
            <a:t>Still Needed:</a:t>
          </a:r>
        </a:p>
      </dgm:t>
    </dgm:pt>
    <dgm:pt modelId="{46C1A560-8AFF-44E1-BDFD-F0024EEB924D}" type="parTrans" cxnId="{F4FA8D5F-9C49-4926-A56E-9085CDE904BF}">
      <dgm:prSet/>
      <dgm:spPr/>
      <dgm:t>
        <a:bodyPr/>
        <a:lstStyle/>
        <a:p>
          <a:endParaRPr lang="en-US"/>
        </a:p>
      </dgm:t>
    </dgm:pt>
    <dgm:pt modelId="{017E2E65-05F1-4B6F-88E8-C0B1F838D4F6}" type="sibTrans" cxnId="{F4FA8D5F-9C49-4926-A56E-9085CDE904BF}">
      <dgm:prSet/>
      <dgm:spPr/>
      <dgm:t>
        <a:bodyPr/>
        <a:lstStyle/>
        <a:p>
          <a:endParaRPr lang="en-US"/>
        </a:p>
      </dgm:t>
    </dgm:pt>
    <dgm:pt modelId="{098A2B3D-F17C-40EA-B67D-9BD1E05E0F54}">
      <dgm:prSet/>
      <dgm:spPr/>
      <dgm:t>
        <a:bodyPr/>
        <a:lstStyle/>
        <a:p>
          <a:r>
            <a:rPr lang="en-US"/>
            <a:t>PD-2 Transmitter</a:t>
          </a:r>
        </a:p>
      </dgm:t>
    </dgm:pt>
    <dgm:pt modelId="{F66A082C-CAC2-4191-B962-662B85DAE948}" type="parTrans" cxnId="{9FBA57F9-8B58-4A34-9DFF-0F7EC6CCB82A}">
      <dgm:prSet/>
      <dgm:spPr/>
      <dgm:t>
        <a:bodyPr/>
        <a:lstStyle/>
        <a:p>
          <a:endParaRPr lang="en-US"/>
        </a:p>
      </dgm:t>
    </dgm:pt>
    <dgm:pt modelId="{28BF2176-87F0-477E-BB55-FD86E50FAE92}" type="sibTrans" cxnId="{9FBA57F9-8B58-4A34-9DFF-0F7EC6CCB82A}">
      <dgm:prSet/>
      <dgm:spPr/>
      <dgm:t>
        <a:bodyPr/>
        <a:lstStyle/>
        <a:p>
          <a:endParaRPr lang="en-US"/>
        </a:p>
      </dgm:t>
    </dgm:pt>
    <dgm:pt modelId="{38E25CB5-902F-464A-82A6-E16805610A1D}">
      <dgm:prSet/>
      <dgm:spPr/>
      <dgm:t>
        <a:bodyPr/>
        <a:lstStyle/>
        <a:p>
          <a:r>
            <a:rPr lang="en-US"/>
            <a:t>USRP B200 Transceivers</a:t>
          </a:r>
        </a:p>
      </dgm:t>
    </dgm:pt>
    <dgm:pt modelId="{826F0799-3EC8-43F6-89A1-BF1E499B029B}" type="parTrans" cxnId="{140B39E0-8DAB-4D9B-8EF7-3F3190E07038}">
      <dgm:prSet/>
      <dgm:spPr/>
      <dgm:t>
        <a:bodyPr/>
        <a:lstStyle/>
        <a:p>
          <a:endParaRPr lang="en-US"/>
        </a:p>
      </dgm:t>
    </dgm:pt>
    <dgm:pt modelId="{B8481A06-AD77-4943-BDC5-FE963CAF1C22}" type="sibTrans" cxnId="{140B39E0-8DAB-4D9B-8EF7-3F3190E07038}">
      <dgm:prSet/>
      <dgm:spPr/>
      <dgm:t>
        <a:bodyPr/>
        <a:lstStyle/>
        <a:p>
          <a:endParaRPr lang="en-US"/>
        </a:p>
      </dgm:t>
    </dgm:pt>
    <dgm:pt modelId="{804E7017-E098-48D3-96C2-449D9E6771B0}">
      <dgm:prSet/>
      <dgm:spPr/>
      <dgm:t>
        <a:bodyPr/>
        <a:lstStyle/>
        <a:p>
          <a:r>
            <a:rPr lang="en-US"/>
            <a:t>Expensive GPSDO</a:t>
          </a:r>
        </a:p>
      </dgm:t>
    </dgm:pt>
    <dgm:pt modelId="{2BE5A914-B934-45F5-B165-62661D8BABAA}" type="parTrans" cxnId="{C1F7B2FA-9241-4B19-BB47-5581F5E2A8D0}">
      <dgm:prSet/>
      <dgm:spPr/>
      <dgm:t>
        <a:bodyPr/>
        <a:lstStyle/>
        <a:p>
          <a:endParaRPr lang="en-US"/>
        </a:p>
      </dgm:t>
    </dgm:pt>
    <dgm:pt modelId="{B97F592B-99E3-4867-A1D4-BE596AB20A44}" type="sibTrans" cxnId="{C1F7B2FA-9241-4B19-BB47-5581F5E2A8D0}">
      <dgm:prSet/>
      <dgm:spPr/>
      <dgm:t>
        <a:bodyPr/>
        <a:lstStyle/>
        <a:p>
          <a:endParaRPr lang="en-US"/>
        </a:p>
      </dgm:t>
    </dgm:pt>
    <dgm:pt modelId="{D3E0D6A9-015B-3A44-AF60-8910DAA0E9E5}" type="pres">
      <dgm:prSet presAssocID="{B5ECDCBE-6B50-4068-BC99-2D6FBFD4E09F}" presName="Name0" presStyleCnt="0">
        <dgm:presLayoutVars>
          <dgm:dir/>
          <dgm:animLvl val="lvl"/>
          <dgm:resizeHandles val="exact"/>
        </dgm:presLayoutVars>
      </dgm:prSet>
      <dgm:spPr/>
    </dgm:pt>
    <dgm:pt modelId="{6BD06A08-6A11-D942-B294-89DF5E78F639}" type="pres">
      <dgm:prSet presAssocID="{FCF12330-0A42-4459-9369-F72B81C39CF3}" presName="linNode" presStyleCnt="0"/>
      <dgm:spPr/>
    </dgm:pt>
    <dgm:pt modelId="{92CECCEE-ADB6-D44B-97EC-CE2CC4BBAD29}" type="pres">
      <dgm:prSet presAssocID="{FCF12330-0A42-4459-9369-F72B81C39CF3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9C92F7A1-EC05-154A-86F8-936610BC46CA}" type="pres">
      <dgm:prSet presAssocID="{6A706D82-DDA3-4EE1-9109-8D31197D285F}" presName="sp" presStyleCnt="0"/>
      <dgm:spPr/>
    </dgm:pt>
    <dgm:pt modelId="{701AC2CE-584F-7C41-849B-770155882FC1}" type="pres">
      <dgm:prSet presAssocID="{296897E8-DC0F-45F8-8227-5B6FE903229E}" presName="linNode" presStyleCnt="0"/>
      <dgm:spPr/>
    </dgm:pt>
    <dgm:pt modelId="{BFC6AC24-41FE-D74F-9C09-07A4C994CDEB}" type="pres">
      <dgm:prSet presAssocID="{296897E8-DC0F-45F8-8227-5B6FE903229E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B10967F3-323F-7040-BE1E-288464A816D8}" type="pres">
      <dgm:prSet presAssocID="{80807744-EFA7-4A86-8E4D-107EACC4814B}" presName="sp" presStyleCnt="0"/>
      <dgm:spPr/>
    </dgm:pt>
    <dgm:pt modelId="{A3B8592E-2CCA-7C43-A403-0DC72E64CD93}" type="pres">
      <dgm:prSet presAssocID="{3498B3BB-5716-45FE-BB08-788CA8948F4A}" presName="linNode" presStyleCnt="0"/>
      <dgm:spPr/>
    </dgm:pt>
    <dgm:pt modelId="{F31780BD-923B-8B40-87A2-7DEA4BB36C7E}" type="pres">
      <dgm:prSet presAssocID="{3498B3BB-5716-45FE-BB08-788CA8948F4A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59F02604-6EE4-3B47-AF14-8399D33DE9BA}" type="pres">
      <dgm:prSet presAssocID="{C3663358-A45D-49EB-B220-A58267238079}" presName="sp" presStyleCnt="0"/>
      <dgm:spPr/>
    </dgm:pt>
    <dgm:pt modelId="{834C3764-34B3-9E47-AC21-4B1DA6CB4E65}" type="pres">
      <dgm:prSet presAssocID="{28463CAA-8F93-43AC-9500-EB9670C444B1}" presName="linNode" presStyleCnt="0"/>
      <dgm:spPr/>
    </dgm:pt>
    <dgm:pt modelId="{8BA3E1B7-650C-E54D-90C5-72FD16E3554C}" type="pres">
      <dgm:prSet presAssocID="{28463CAA-8F93-43AC-9500-EB9670C444B1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514AAC39-B269-794A-A677-EA9382838591}" type="pres">
      <dgm:prSet presAssocID="{8A8633D7-004F-4827-9961-593AE5EC5ECA}" presName="sp" presStyleCnt="0"/>
      <dgm:spPr/>
    </dgm:pt>
    <dgm:pt modelId="{BB696EBA-FBD3-524C-AFC5-6FC21E275931}" type="pres">
      <dgm:prSet presAssocID="{87F5AD13-4D49-47AA-AB44-8C075873F527}" presName="linNode" presStyleCnt="0"/>
      <dgm:spPr/>
    </dgm:pt>
    <dgm:pt modelId="{C14146C1-EBAC-E74E-B61D-F56219EEC0A8}" type="pres">
      <dgm:prSet presAssocID="{87F5AD13-4D49-47AA-AB44-8C075873F527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7E91B333-FD47-A848-8A6C-542C27923AB0}" type="pres">
      <dgm:prSet presAssocID="{BE6E4801-F372-4E4A-A28A-DFD3C9A0D23A}" presName="sp" presStyleCnt="0"/>
      <dgm:spPr/>
    </dgm:pt>
    <dgm:pt modelId="{FA37BD2C-71E6-2F41-A609-BAA2F70811EB}" type="pres">
      <dgm:prSet presAssocID="{89740D58-5BA4-4034-BD22-AD48939A8FE2}" presName="linNode" presStyleCnt="0"/>
      <dgm:spPr/>
    </dgm:pt>
    <dgm:pt modelId="{B5A077BA-357F-594D-8688-B61E16C9C130}" type="pres">
      <dgm:prSet presAssocID="{89740D58-5BA4-4034-BD22-AD48939A8FE2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D83990ED-79F5-2041-8915-0B3E05E81EF6}" type="pres">
      <dgm:prSet presAssocID="{017E2E65-05F1-4B6F-88E8-C0B1F838D4F6}" presName="sp" presStyleCnt="0"/>
      <dgm:spPr/>
    </dgm:pt>
    <dgm:pt modelId="{969EB995-B54E-EF4A-AEE2-493299AFAEDD}" type="pres">
      <dgm:prSet presAssocID="{098A2B3D-F17C-40EA-B67D-9BD1E05E0F54}" presName="linNode" presStyleCnt="0"/>
      <dgm:spPr/>
    </dgm:pt>
    <dgm:pt modelId="{DC01D005-109A-6042-A789-9CD4E8D4385C}" type="pres">
      <dgm:prSet presAssocID="{098A2B3D-F17C-40EA-B67D-9BD1E05E0F54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C7D7C80F-CE9A-0B47-965C-6C9F095253AA}" type="pres">
      <dgm:prSet presAssocID="{28BF2176-87F0-477E-BB55-FD86E50FAE92}" presName="sp" presStyleCnt="0"/>
      <dgm:spPr/>
    </dgm:pt>
    <dgm:pt modelId="{EC153154-5CA3-1A40-AEF6-BFCE56BC4DC8}" type="pres">
      <dgm:prSet presAssocID="{38E25CB5-902F-464A-82A6-E16805610A1D}" presName="linNode" presStyleCnt="0"/>
      <dgm:spPr/>
    </dgm:pt>
    <dgm:pt modelId="{0D1A4C8F-02B5-2141-8BD7-12DE5B3D01C9}" type="pres">
      <dgm:prSet presAssocID="{38E25CB5-902F-464A-82A6-E16805610A1D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09EB19D2-F0C7-B145-BF01-9495724FA448}" type="pres">
      <dgm:prSet presAssocID="{B8481A06-AD77-4943-BDC5-FE963CAF1C22}" presName="sp" presStyleCnt="0"/>
      <dgm:spPr/>
    </dgm:pt>
    <dgm:pt modelId="{DA0F83BE-1824-934D-B9E7-A77B257FBFB7}" type="pres">
      <dgm:prSet presAssocID="{804E7017-E098-48D3-96C2-449D9E6771B0}" presName="linNode" presStyleCnt="0"/>
      <dgm:spPr/>
    </dgm:pt>
    <dgm:pt modelId="{53B1EE4A-2B14-9F47-A695-4BF103DF48CD}" type="pres">
      <dgm:prSet presAssocID="{804E7017-E098-48D3-96C2-449D9E6771B0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982CB029-8965-C546-9873-291E8AF996D1}" type="presOf" srcId="{804E7017-E098-48D3-96C2-449D9E6771B0}" destId="{53B1EE4A-2B14-9F47-A695-4BF103DF48CD}" srcOrd="0" destOrd="0" presId="urn:microsoft.com/office/officeart/2005/8/layout/vList5"/>
    <dgm:cxn modelId="{13855332-1A6B-49E3-99B4-C24E17526C90}" srcId="{B5ECDCBE-6B50-4068-BC99-2D6FBFD4E09F}" destId="{3498B3BB-5716-45FE-BB08-788CA8948F4A}" srcOrd="2" destOrd="0" parTransId="{39E4DBAA-B5F9-4E49-87BC-9A756F6296CC}" sibTransId="{C3663358-A45D-49EB-B220-A58267238079}"/>
    <dgm:cxn modelId="{9446E837-0066-DE44-9C39-BE7B7CE457D5}" type="presOf" srcId="{FCF12330-0A42-4459-9369-F72B81C39CF3}" destId="{92CECCEE-ADB6-D44B-97EC-CE2CC4BBAD29}" srcOrd="0" destOrd="0" presId="urn:microsoft.com/office/officeart/2005/8/layout/vList5"/>
    <dgm:cxn modelId="{93558140-7C4F-472A-89DE-84E447CA4B24}" srcId="{B5ECDCBE-6B50-4068-BC99-2D6FBFD4E09F}" destId="{296897E8-DC0F-45F8-8227-5B6FE903229E}" srcOrd="1" destOrd="0" parTransId="{2EEFF655-24CB-4B1A-B5E1-BF75FE376017}" sibTransId="{80807744-EFA7-4A86-8E4D-107EACC4814B}"/>
    <dgm:cxn modelId="{40C75446-A368-4146-8938-19045E5CC564}" srcId="{B5ECDCBE-6B50-4068-BC99-2D6FBFD4E09F}" destId="{87F5AD13-4D49-47AA-AB44-8C075873F527}" srcOrd="4" destOrd="0" parTransId="{8D7DC181-C0FB-4C6B-975F-048E1D6E7E0B}" sibTransId="{BE6E4801-F372-4E4A-A28A-DFD3C9A0D23A}"/>
    <dgm:cxn modelId="{FECAAA4B-7F60-4140-B798-E8FFF683D5C4}" srcId="{B5ECDCBE-6B50-4068-BC99-2D6FBFD4E09F}" destId="{FCF12330-0A42-4459-9369-F72B81C39CF3}" srcOrd="0" destOrd="0" parTransId="{7ACB1809-0A98-4ED6-88D7-DD07349D5DD3}" sibTransId="{6A706D82-DDA3-4EE1-9109-8D31197D285F}"/>
    <dgm:cxn modelId="{522BD156-BF8C-AC4F-A9A8-AC63B0B535C8}" type="presOf" srcId="{098A2B3D-F17C-40EA-B67D-9BD1E05E0F54}" destId="{DC01D005-109A-6042-A789-9CD4E8D4385C}" srcOrd="0" destOrd="0" presId="urn:microsoft.com/office/officeart/2005/8/layout/vList5"/>
    <dgm:cxn modelId="{3AC6F857-52C6-A14F-9DAB-8D26F1500207}" type="presOf" srcId="{87F5AD13-4D49-47AA-AB44-8C075873F527}" destId="{C14146C1-EBAC-E74E-B61D-F56219EEC0A8}" srcOrd="0" destOrd="0" presId="urn:microsoft.com/office/officeart/2005/8/layout/vList5"/>
    <dgm:cxn modelId="{E494DF59-D58E-4290-AC29-7CE331DDF67A}" srcId="{B5ECDCBE-6B50-4068-BC99-2D6FBFD4E09F}" destId="{28463CAA-8F93-43AC-9500-EB9670C444B1}" srcOrd="3" destOrd="0" parTransId="{B6F39386-1B0D-46D5-B47D-19A02A328D5F}" sibTransId="{8A8633D7-004F-4827-9961-593AE5EC5ECA}"/>
    <dgm:cxn modelId="{EA13FF59-26E7-5648-982A-10228139B4A1}" type="presOf" srcId="{89740D58-5BA4-4034-BD22-AD48939A8FE2}" destId="{B5A077BA-357F-594D-8688-B61E16C9C130}" srcOrd="0" destOrd="0" presId="urn:microsoft.com/office/officeart/2005/8/layout/vList5"/>
    <dgm:cxn modelId="{F4FA8D5F-9C49-4926-A56E-9085CDE904BF}" srcId="{B5ECDCBE-6B50-4068-BC99-2D6FBFD4E09F}" destId="{89740D58-5BA4-4034-BD22-AD48939A8FE2}" srcOrd="5" destOrd="0" parTransId="{46C1A560-8AFF-44E1-BDFD-F0024EEB924D}" sibTransId="{017E2E65-05F1-4B6F-88E8-C0B1F838D4F6}"/>
    <dgm:cxn modelId="{37A6A966-E158-F343-BC6C-507E2B72AADE}" type="presOf" srcId="{B5ECDCBE-6B50-4068-BC99-2D6FBFD4E09F}" destId="{D3E0D6A9-015B-3A44-AF60-8910DAA0E9E5}" srcOrd="0" destOrd="0" presId="urn:microsoft.com/office/officeart/2005/8/layout/vList5"/>
    <dgm:cxn modelId="{AEFE527D-27D0-ED40-9C78-31112C1D50AF}" type="presOf" srcId="{3498B3BB-5716-45FE-BB08-788CA8948F4A}" destId="{F31780BD-923B-8B40-87A2-7DEA4BB36C7E}" srcOrd="0" destOrd="0" presId="urn:microsoft.com/office/officeart/2005/8/layout/vList5"/>
    <dgm:cxn modelId="{5AA96F90-4427-994E-A990-EDF92571B394}" type="presOf" srcId="{296897E8-DC0F-45F8-8227-5B6FE903229E}" destId="{BFC6AC24-41FE-D74F-9C09-07A4C994CDEB}" srcOrd="0" destOrd="0" presId="urn:microsoft.com/office/officeart/2005/8/layout/vList5"/>
    <dgm:cxn modelId="{82AA1CA9-CAAE-1E46-9A09-E166288BA5CE}" type="presOf" srcId="{28463CAA-8F93-43AC-9500-EB9670C444B1}" destId="{8BA3E1B7-650C-E54D-90C5-72FD16E3554C}" srcOrd="0" destOrd="0" presId="urn:microsoft.com/office/officeart/2005/8/layout/vList5"/>
    <dgm:cxn modelId="{325531B2-73A9-8F44-B2F5-D66CBCB8E051}" type="presOf" srcId="{38E25CB5-902F-464A-82A6-E16805610A1D}" destId="{0D1A4C8F-02B5-2141-8BD7-12DE5B3D01C9}" srcOrd="0" destOrd="0" presId="urn:microsoft.com/office/officeart/2005/8/layout/vList5"/>
    <dgm:cxn modelId="{140B39E0-8DAB-4D9B-8EF7-3F3190E07038}" srcId="{B5ECDCBE-6B50-4068-BC99-2D6FBFD4E09F}" destId="{38E25CB5-902F-464A-82A6-E16805610A1D}" srcOrd="7" destOrd="0" parTransId="{826F0799-3EC8-43F6-89A1-BF1E499B029B}" sibTransId="{B8481A06-AD77-4943-BDC5-FE963CAF1C22}"/>
    <dgm:cxn modelId="{9FBA57F9-8B58-4A34-9DFF-0F7EC6CCB82A}" srcId="{B5ECDCBE-6B50-4068-BC99-2D6FBFD4E09F}" destId="{098A2B3D-F17C-40EA-B67D-9BD1E05E0F54}" srcOrd="6" destOrd="0" parTransId="{F66A082C-CAC2-4191-B962-662B85DAE948}" sibTransId="{28BF2176-87F0-477E-BB55-FD86E50FAE92}"/>
    <dgm:cxn modelId="{C1F7B2FA-9241-4B19-BB47-5581F5E2A8D0}" srcId="{B5ECDCBE-6B50-4068-BC99-2D6FBFD4E09F}" destId="{804E7017-E098-48D3-96C2-449D9E6771B0}" srcOrd="8" destOrd="0" parTransId="{2BE5A914-B934-45F5-B165-62661D8BABAA}" sibTransId="{B97F592B-99E3-4867-A1D4-BE596AB20A44}"/>
    <dgm:cxn modelId="{610BB058-5CA6-884B-A9E2-34F887D2C88A}" type="presParOf" srcId="{D3E0D6A9-015B-3A44-AF60-8910DAA0E9E5}" destId="{6BD06A08-6A11-D942-B294-89DF5E78F639}" srcOrd="0" destOrd="0" presId="urn:microsoft.com/office/officeart/2005/8/layout/vList5"/>
    <dgm:cxn modelId="{E613B7F6-FD3D-1B44-9635-21315699F402}" type="presParOf" srcId="{6BD06A08-6A11-D942-B294-89DF5E78F639}" destId="{92CECCEE-ADB6-D44B-97EC-CE2CC4BBAD29}" srcOrd="0" destOrd="0" presId="urn:microsoft.com/office/officeart/2005/8/layout/vList5"/>
    <dgm:cxn modelId="{6C836882-8574-6345-B369-53FC64708CF1}" type="presParOf" srcId="{D3E0D6A9-015B-3A44-AF60-8910DAA0E9E5}" destId="{9C92F7A1-EC05-154A-86F8-936610BC46CA}" srcOrd="1" destOrd="0" presId="urn:microsoft.com/office/officeart/2005/8/layout/vList5"/>
    <dgm:cxn modelId="{C7A2AF79-B231-A14B-B773-40F84DBEF3D9}" type="presParOf" srcId="{D3E0D6A9-015B-3A44-AF60-8910DAA0E9E5}" destId="{701AC2CE-584F-7C41-849B-770155882FC1}" srcOrd="2" destOrd="0" presId="urn:microsoft.com/office/officeart/2005/8/layout/vList5"/>
    <dgm:cxn modelId="{2023AAB1-8A62-7248-A059-182D114B6668}" type="presParOf" srcId="{701AC2CE-584F-7C41-849B-770155882FC1}" destId="{BFC6AC24-41FE-D74F-9C09-07A4C994CDEB}" srcOrd="0" destOrd="0" presId="urn:microsoft.com/office/officeart/2005/8/layout/vList5"/>
    <dgm:cxn modelId="{7CAA3CA8-3E28-4B4A-A365-5C27E440D73C}" type="presParOf" srcId="{D3E0D6A9-015B-3A44-AF60-8910DAA0E9E5}" destId="{B10967F3-323F-7040-BE1E-288464A816D8}" srcOrd="3" destOrd="0" presId="urn:microsoft.com/office/officeart/2005/8/layout/vList5"/>
    <dgm:cxn modelId="{280E5B1E-0802-8944-8453-91F37B09FFA6}" type="presParOf" srcId="{D3E0D6A9-015B-3A44-AF60-8910DAA0E9E5}" destId="{A3B8592E-2CCA-7C43-A403-0DC72E64CD93}" srcOrd="4" destOrd="0" presId="urn:microsoft.com/office/officeart/2005/8/layout/vList5"/>
    <dgm:cxn modelId="{BDCF05C1-0908-FB4A-B252-99D36D913512}" type="presParOf" srcId="{A3B8592E-2CCA-7C43-A403-0DC72E64CD93}" destId="{F31780BD-923B-8B40-87A2-7DEA4BB36C7E}" srcOrd="0" destOrd="0" presId="urn:microsoft.com/office/officeart/2005/8/layout/vList5"/>
    <dgm:cxn modelId="{2894EA4A-671E-6848-80F6-00A955A9CFF1}" type="presParOf" srcId="{D3E0D6A9-015B-3A44-AF60-8910DAA0E9E5}" destId="{59F02604-6EE4-3B47-AF14-8399D33DE9BA}" srcOrd="5" destOrd="0" presId="urn:microsoft.com/office/officeart/2005/8/layout/vList5"/>
    <dgm:cxn modelId="{46193235-0436-B547-AD1A-DA4DF86CBFA8}" type="presParOf" srcId="{D3E0D6A9-015B-3A44-AF60-8910DAA0E9E5}" destId="{834C3764-34B3-9E47-AC21-4B1DA6CB4E65}" srcOrd="6" destOrd="0" presId="urn:microsoft.com/office/officeart/2005/8/layout/vList5"/>
    <dgm:cxn modelId="{3A6CC4F0-21C5-864A-89B2-7DEF9A39BB40}" type="presParOf" srcId="{834C3764-34B3-9E47-AC21-4B1DA6CB4E65}" destId="{8BA3E1B7-650C-E54D-90C5-72FD16E3554C}" srcOrd="0" destOrd="0" presId="urn:microsoft.com/office/officeart/2005/8/layout/vList5"/>
    <dgm:cxn modelId="{0E546F14-EE17-904F-B8F5-441E39D795D2}" type="presParOf" srcId="{D3E0D6A9-015B-3A44-AF60-8910DAA0E9E5}" destId="{514AAC39-B269-794A-A677-EA9382838591}" srcOrd="7" destOrd="0" presId="urn:microsoft.com/office/officeart/2005/8/layout/vList5"/>
    <dgm:cxn modelId="{1BBAEFE0-1B06-8642-9E62-A22733AEF807}" type="presParOf" srcId="{D3E0D6A9-015B-3A44-AF60-8910DAA0E9E5}" destId="{BB696EBA-FBD3-524C-AFC5-6FC21E275931}" srcOrd="8" destOrd="0" presId="urn:microsoft.com/office/officeart/2005/8/layout/vList5"/>
    <dgm:cxn modelId="{A995B296-4B03-C64D-92CD-2F74FC851C11}" type="presParOf" srcId="{BB696EBA-FBD3-524C-AFC5-6FC21E275931}" destId="{C14146C1-EBAC-E74E-B61D-F56219EEC0A8}" srcOrd="0" destOrd="0" presId="urn:microsoft.com/office/officeart/2005/8/layout/vList5"/>
    <dgm:cxn modelId="{D6310319-9813-504A-AAE0-04EEF37E94D0}" type="presParOf" srcId="{D3E0D6A9-015B-3A44-AF60-8910DAA0E9E5}" destId="{7E91B333-FD47-A848-8A6C-542C27923AB0}" srcOrd="9" destOrd="0" presId="urn:microsoft.com/office/officeart/2005/8/layout/vList5"/>
    <dgm:cxn modelId="{5BD80FCC-0E07-7849-B16F-27B730DCAA57}" type="presParOf" srcId="{D3E0D6A9-015B-3A44-AF60-8910DAA0E9E5}" destId="{FA37BD2C-71E6-2F41-A609-BAA2F70811EB}" srcOrd="10" destOrd="0" presId="urn:microsoft.com/office/officeart/2005/8/layout/vList5"/>
    <dgm:cxn modelId="{46602648-AAEA-FB47-8210-E1F65A51C7BC}" type="presParOf" srcId="{FA37BD2C-71E6-2F41-A609-BAA2F70811EB}" destId="{B5A077BA-357F-594D-8688-B61E16C9C130}" srcOrd="0" destOrd="0" presId="urn:microsoft.com/office/officeart/2005/8/layout/vList5"/>
    <dgm:cxn modelId="{92463BD3-F8D6-5041-96A9-E696533658F3}" type="presParOf" srcId="{D3E0D6A9-015B-3A44-AF60-8910DAA0E9E5}" destId="{D83990ED-79F5-2041-8915-0B3E05E81EF6}" srcOrd="11" destOrd="0" presId="urn:microsoft.com/office/officeart/2005/8/layout/vList5"/>
    <dgm:cxn modelId="{263D725F-ADE4-9341-BD9D-FD9ED09FF1DA}" type="presParOf" srcId="{D3E0D6A9-015B-3A44-AF60-8910DAA0E9E5}" destId="{969EB995-B54E-EF4A-AEE2-493299AFAEDD}" srcOrd="12" destOrd="0" presId="urn:microsoft.com/office/officeart/2005/8/layout/vList5"/>
    <dgm:cxn modelId="{E3276B02-88CE-C142-BAC3-67CC57B51550}" type="presParOf" srcId="{969EB995-B54E-EF4A-AEE2-493299AFAEDD}" destId="{DC01D005-109A-6042-A789-9CD4E8D4385C}" srcOrd="0" destOrd="0" presId="urn:microsoft.com/office/officeart/2005/8/layout/vList5"/>
    <dgm:cxn modelId="{2E7506A5-DCBC-6146-8B7E-66DBAE84BC30}" type="presParOf" srcId="{D3E0D6A9-015B-3A44-AF60-8910DAA0E9E5}" destId="{C7D7C80F-CE9A-0B47-965C-6C9F095253AA}" srcOrd="13" destOrd="0" presId="urn:microsoft.com/office/officeart/2005/8/layout/vList5"/>
    <dgm:cxn modelId="{D902A3CD-98DC-6840-A8F4-3002B63EFE86}" type="presParOf" srcId="{D3E0D6A9-015B-3A44-AF60-8910DAA0E9E5}" destId="{EC153154-5CA3-1A40-AEF6-BFCE56BC4DC8}" srcOrd="14" destOrd="0" presId="urn:microsoft.com/office/officeart/2005/8/layout/vList5"/>
    <dgm:cxn modelId="{A5D413AC-7B9C-7A4C-AB06-1DEBE3622D3F}" type="presParOf" srcId="{EC153154-5CA3-1A40-AEF6-BFCE56BC4DC8}" destId="{0D1A4C8F-02B5-2141-8BD7-12DE5B3D01C9}" srcOrd="0" destOrd="0" presId="urn:microsoft.com/office/officeart/2005/8/layout/vList5"/>
    <dgm:cxn modelId="{F81054D6-940A-454D-A415-A0358486CB4A}" type="presParOf" srcId="{D3E0D6A9-015B-3A44-AF60-8910DAA0E9E5}" destId="{09EB19D2-F0C7-B145-BF01-9495724FA448}" srcOrd="15" destOrd="0" presId="urn:microsoft.com/office/officeart/2005/8/layout/vList5"/>
    <dgm:cxn modelId="{F4DCAA2E-8A01-BC48-AB70-DC978CCA29CC}" type="presParOf" srcId="{D3E0D6A9-015B-3A44-AF60-8910DAA0E9E5}" destId="{DA0F83BE-1824-934D-B9E7-A77B257FBFB7}" srcOrd="16" destOrd="0" presId="urn:microsoft.com/office/officeart/2005/8/layout/vList5"/>
    <dgm:cxn modelId="{5CD09C67-F760-D143-9DA4-F107EE0BF778}" type="presParOf" srcId="{DA0F83BE-1824-934D-B9E7-A77B257FBFB7}" destId="{53B1EE4A-2B14-9F47-A695-4BF103DF48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CCEE-ADB6-D44B-97EC-CE2CC4BBAD29}">
      <dsp:nvSpPr>
        <dsp:cNvPr id="0" name=""/>
        <dsp:cNvSpPr/>
      </dsp:nvSpPr>
      <dsp:spPr>
        <a:xfrm>
          <a:off x="3496905" y="1035"/>
          <a:ext cx="3934018" cy="3922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Two USRP-2920 Transceivers</a:t>
          </a:r>
        </a:p>
      </dsp:txBody>
      <dsp:txXfrm>
        <a:off x="3516054" y="20184"/>
        <a:ext cx="3895720" cy="353971"/>
      </dsp:txXfrm>
    </dsp:sp>
    <dsp:sp modelId="{BFC6AC24-41FE-D74F-9C09-07A4C994CDEB}">
      <dsp:nvSpPr>
        <dsp:cNvPr id="0" name=""/>
        <dsp:cNvSpPr/>
      </dsp:nvSpPr>
      <dsp:spPr>
        <a:xfrm>
          <a:off x="3496905" y="412918"/>
          <a:ext cx="3934018" cy="392269"/>
        </a:xfrm>
        <a:prstGeom prst="round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AWG</a:t>
          </a:r>
        </a:p>
      </dsp:txBody>
      <dsp:txXfrm>
        <a:off x="3516054" y="432067"/>
        <a:ext cx="3895720" cy="353971"/>
      </dsp:txXfrm>
    </dsp:sp>
    <dsp:sp modelId="{F31780BD-923B-8B40-87A2-7DEA4BB36C7E}">
      <dsp:nvSpPr>
        <dsp:cNvPr id="0" name=""/>
        <dsp:cNvSpPr/>
      </dsp:nvSpPr>
      <dsp:spPr>
        <a:xfrm>
          <a:off x="3496905" y="824801"/>
          <a:ext cx="3934018" cy="39226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Cables</a:t>
          </a:r>
        </a:p>
      </dsp:txBody>
      <dsp:txXfrm>
        <a:off x="3516054" y="843950"/>
        <a:ext cx="3895720" cy="353971"/>
      </dsp:txXfrm>
    </dsp:sp>
    <dsp:sp modelId="{8BA3E1B7-650C-E54D-90C5-72FD16E3554C}">
      <dsp:nvSpPr>
        <dsp:cNvPr id="0" name=""/>
        <dsp:cNvSpPr/>
      </dsp:nvSpPr>
      <dsp:spPr>
        <a:xfrm>
          <a:off x="3496905" y="1236684"/>
          <a:ext cx="3934018" cy="392269"/>
        </a:xfrm>
        <a:prstGeom prst="round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Connectors</a:t>
          </a:r>
        </a:p>
      </dsp:txBody>
      <dsp:txXfrm>
        <a:off x="3516054" y="1255833"/>
        <a:ext cx="3895720" cy="353971"/>
      </dsp:txXfrm>
    </dsp:sp>
    <dsp:sp modelId="{C14146C1-EBAC-E74E-B61D-F56219EEC0A8}">
      <dsp:nvSpPr>
        <dsp:cNvPr id="0" name=""/>
        <dsp:cNvSpPr/>
      </dsp:nvSpPr>
      <dsp:spPr>
        <a:xfrm>
          <a:off x="3496905" y="1648567"/>
          <a:ext cx="3934018" cy="39226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Cheap GPSDO</a:t>
          </a:r>
        </a:p>
      </dsp:txBody>
      <dsp:txXfrm>
        <a:off x="3516054" y="1667716"/>
        <a:ext cx="3895720" cy="353971"/>
      </dsp:txXfrm>
    </dsp:sp>
    <dsp:sp modelId="{B5A077BA-357F-594D-8688-B61E16C9C130}">
      <dsp:nvSpPr>
        <dsp:cNvPr id="0" name=""/>
        <dsp:cNvSpPr/>
      </dsp:nvSpPr>
      <dsp:spPr>
        <a:xfrm>
          <a:off x="3496905" y="2060450"/>
          <a:ext cx="3934018" cy="392269"/>
        </a:xfrm>
        <a:prstGeom prst="round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Still Needed:</a:t>
          </a:r>
        </a:p>
      </dsp:txBody>
      <dsp:txXfrm>
        <a:off x="3516054" y="2079599"/>
        <a:ext cx="3895720" cy="353971"/>
      </dsp:txXfrm>
    </dsp:sp>
    <dsp:sp modelId="{DC01D005-109A-6042-A789-9CD4E8D4385C}">
      <dsp:nvSpPr>
        <dsp:cNvPr id="0" name=""/>
        <dsp:cNvSpPr/>
      </dsp:nvSpPr>
      <dsp:spPr>
        <a:xfrm>
          <a:off x="3496905" y="2472333"/>
          <a:ext cx="3934018" cy="39226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PD-2 Transmitter</a:t>
          </a:r>
        </a:p>
      </dsp:txBody>
      <dsp:txXfrm>
        <a:off x="3516054" y="2491482"/>
        <a:ext cx="3895720" cy="353971"/>
      </dsp:txXfrm>
    </dsp:sp>
    <dsp:sp modelId="{0D1A4C8F-02B5-2141-8BD7-12DE5B3D01C9}">
      <dsp:nvSpPr>
        <dsp:cNvPr id="0" name=""/>
        <dsp:cNvSpPr/>
      </dsp:nvSpPr>
      <dsp:spPr>
        <a:xfrm>
          <a:off x="3496905" y="2884216"/>
          <a:ext cx="3934018" cy="392269"/>
        </a:xfrm>
        <a:prstGeom prst="round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USRP B200 Transceivers</a:t>
          </a:r>
        </a:p>
      </dsp:txBody>
      <dsp:txXfrm>
        <a:off x="3516054" y="2903365"/>
        <a:ext cx="3895720" cy="353971"/>
      </dsp:txXfrm>
    </dsp:sp>
    <dsp:sp modelId="{53B1EE4A-2B14-9F47-A695-4BF103DF48CD}">
      <dsp:nvSpPr>
        <dsp:cNvPr id="0" name=""/>
        <dsp:cNvSpPr/>
      </dsp:nvSpPr>
      <dsp:spPr>
        <a:xfrm>
          <a:off x="3496905" y="3296099"/>
          <a:ext cx="3934018" cy="39226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Expensive GPSDO</a:t>
          </a:r>
        </a:p>
      </dsp:txBody>
      <dsp:txXfrm>
        <a:off x="3516054" y="3315248"/>
        <a:ext cx="3895720" cy="353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1831-6072-4622-95BC-5F78DA6963A6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177C-D6C9-46E1-AC3F-2C8C093E1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apstone-wes207.atlassian.net/jira/software/projects/CLL/boards/1/roadm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outdoor, reptile, lizard&#10;&#10;Description automatically generated">
            <a:extLst>
              <a:ext uri="{FF2B5EF4-FFF2-40B4-BE49-F238E27FC236}">
                <a16:creationId xmlns:a16="http://schemas.microsoft.com/office/drawing/2014/main" id="{EE59AA31-DC90-119A-FE8A-0AB7C2C3F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" t="3795" r="14394" b="12812"/>
          <a:stretch/>
        </p:blipFill>
        <p:spPr>
          <a:xfrm>
            <a:off x="3968151" y="345060"/>
            <a:ext cx="8223846" cy="6291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D5C8B-8D17-10CA-5335-5BA67CD0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Lizard 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BE523-8ED7-A3D1-25AA-3B96E5B1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Vinit Saah, Joey Schnecker, Ryan Margraf, Hassan Ahmad</a:t>
            </a:r>
          </a:p>
          <a:p>
            <a:pPr algn="l"/>
            <a:endParaRPr lang="en-US" sz="2000"/>
          </a:p>
          <a:p>
            <a:pPr algn="l"/>
            <a:endParaRPr lang="en-US" sz="200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CEDD88B-1006-9B89-E760-9A7062FA2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9" y="253024"/>
            <a:ext cx="3556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9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FF4FE-2D7E-CAEF-1F37-5D6EA718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Progress: Localization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93FE-1E15-DCC6-A67B-CDF8A003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Reviewed papers on localization. Found three that presented a similar closed-form solution for 4 or more receivers.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x</a:t>
            </a:r>
            <a:r>
              <a:rPr lang="en-US" sz="2000" baseline="-25000">
                <a:cs typeface="Calibri"/>
              </a:rPr>
              <a:t>s </a:t>
            </a:r>
            <a:r>
              <a:rPr lang="en-US" sz="2000">
                <a:cs typeface="Calibri"/>
              </a:rPr>
              <a:t>=½ (S</a:t>
            </a:r>
            <a:r>
              <a:rPr lang="en-US" sz="2000" baseline="30000">
                <a:cs typeface="Calibri"/>
              </a:rPr>
              <a:t>T</a:t>
            </a:r>
            <a:r>
              <a:rPr lang="en-US" sz="2000">
                <a:cs typeface="Calibri"/>
              </a:rPr>
              <a:t>S)</a:t>
            </a:r>
            <a:r>
              <a:rPr lang="en-US" sz="2000" baseline="30000">
                <a:cs typeface="Calibri"/>
              </a:rPr>
              <a:t>-1</a:t>
            </a:r>
            <a:r>
              <a:rPr lang="en-US" sz="2000">
                <a:cs typeface="Calibri"/>
              </a:rPr>
              <a:t>S</a:t>
            </a:r>
            <a:r>
              <a:rPr lang="en-US" sz="2000" baseline="30000">
                <a:cs typeface="Calibri"/>
              </a:rPr>
              <a:t>T</a:t>
            </a:r>
            <a:r>
              <a:rPr lang="en-US" sz="2000">
                <a:cs typeface="Calibri"/>
              </a:rPr>
              <a:t>(Δ-2R</a:t>
            </a:r>
            <a:r>
              <a:rPr lang="en-US" sz="2000" baseline="-25000">
                <a:cs typeface="Calibri"/>
              </a:rPr>
              <a:t>s</a:t>
            </a:r>
            <a:r>
              <a:rPr lang="en-US" sz="2000">
                <a:cs typeface="Calibri"/>
              </a:rPr>
              <a:t>d)</a:t>
            </a:r>
          </a:p>
          <a:p>
            <a:r>
              <a:rPr lang="en-US" sz="2000">
                <a:cs typeface="Calibri"/>
              </a:rPr>
              <a:t>However, this still requires the distance between the transmitter and the reference receiver (R</a:t>
            </a:r>
            <a:r>
              <a:rPr lang="en-US" sz="2000" baseline="-25000">
                <a:cs typeface="Calibri"/>
              </a:rPr>
              <a:t>s</a:t>
            </a:r>
            <a:r>
              <a:rPr lang="en-US" sz="2000">
                <a:cs typeface="Calibri"/>
              </a:rPr>
              <a:t>), which is unknown.</a:t>
            </a:r>
          </a:p>
          <a:p>
            <a:r>
              <a:rPr lang="en-US" sz="2000">
                <a:cs typeface="Calibri"/>
              </a:rPr>
              <a:t>The papers differ on their solution to this. The one we got to work is the one presented in "</a:t>
            </a:r>
            <a:r>
              <a:rPr lang="en-US" sz="2000">
                <a:ea typeface="+mn-lt"/>
                <a:cs typeface="+mn-lt"/>
              </a:rPr>
              <a:t>Passive Source Localization Employing Intersecting Spherical Surfaces from Time-of-Arrival Differences" by Schau &amp; Robinson</a:t>
            </a:r>
          </a:p>
          <a:p>
            <a:r>
              <a:rPr lang="en-US" sz="2000">
                <a:cs typeface="Calibri" panose="020F0502020204030204"/>
              </a:rPr>
              <a:t>This closed form solution can be input into an iterative algorithm to get an even better estimate</a:t>
            </a:r>
          </a:p>
        </p:txBody>
      </p:sp>
    </p:spTree>
    <p:extLst>
      <p:ext uri="{BB962C8B-B14F-4D97-AF65-F5344CB8AC3E}">
        <p14:creationId xmlns:p14="http://schemas.microsoft.com/office/powerpoint/2010/main" val="10021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B6C76E0E-A869-468C-8AB8-BE573739F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281552"/>
            <a:ext cx="12192000" cy="15764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C2980D51-170D-4D0F-B1DE-FA7299627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8856" y="5281552"/>
            <a:ext cx="4063142" cy="1576447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5B103BBE-1445-4DEC-B4D9-5C57296E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281552"/>
            <a:ext cx="12192000" cy="1576447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3683-BFD7-34C5-0EEA-FBDF1708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Progress: Localization Simulation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1ABA8B-B2B4-2A7F-0521-E8BACDA0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324" y="723568"/>
            <a:ext cx="2705461" cy="2030976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620B20B-3CF2-691C-8CA1-98731485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537" y="723929"/>
            <a:ext cx="2702454" cy="2026840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C8147FF-73B1-96E2-5158-02A4C7BBD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681" y="2715448"/>
            <a:ext cx="2702454" cy="2026840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008B9853-6F87-6E8B-F867-5565787B2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341" y="2717594"/>
            <a:ext cx="2702454" cy="202683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DC99A7-2AA7-3AA4-08EE-3420E074D326}"/>
              </a:ext>
            </a:extLst>
          </p:cNvPr>
          <p:cNvCxnSpPr/>
          <p:nvPr/>
        </p:nvCxnSpPr>
        <p:spPr>
          <a:xfrm>
            <a:off x="5982884" y="1789202"/>
            <a:ext cx="730475" cy="73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29C30-209A-2446-D6FA-5ED4CDC22BB9}"/>
              </a:ext>
            </a:extLst>
          </p:cNvPr>
          <p:cNvCxnSpPr/>
          <p:nvPr/>
        </p:nvCxnSpPr>
        <p:spPr>
          <a:xfrm>
            <a:off x="1693132" y="2714977"/>
            <a:ext cx="9109887" cy="150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57E863-FE89-C4B6-C66E-76DF6A4F15EF}"/>
              </a:ext>
            </a:extLst>
          </p:cNvPr>
          <p:cNvSpPr txBox="1"/>
          <p:nvPr/>
        </p:nvSpPr>
        <p:spPr>
          <a:xfrm>
            <a:off x="2327506" y="1549468"/>
            <a:ext cx="1841215" cy="3825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1004">
              <a:spcAft>
                <a:spcPts val="570"/>
              </a:spcAft>
            </a:pPr>
            <a:r>
              <a:rPr lang="en-US" sz="18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No noise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D8479-7AFB-24D4-8610-1092B9E21890}"/>
              </a:ext>
            </a:extLst>
          </p:cNvPr>
          <p:cNvSpPr txBox="1"/>
          <p:nvPr/>
        </p:nvSpPr>
        <p:spPr>
          <a:xfrm>
            <a:off x="2327506" y="3548503"/>
            <a:ext cx="1841215" cy="3825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21004">
              <a:spcAft>
                <a:spcPts val="570"/>
              </a:spcAft>
            </a:pPr>
            <a:r>
              <a:rPr lang="en-US" sz="18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Noise Added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0028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DCDB-31A3-993B-A392-9692E69D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36E33-210A-EB8F-12BF-BA8CF80A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372"/>
            <a:ext cx="10515600" cy="5284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hlinkClick r:id="rId2"/>
              </a:rPr>
              <a:t>https://capstone-wes207.atlassian.net/jira/software/projects/CLL/boards/1/roadmap</a:t>
            </a:r>
            <a:endParaRPr lang="en-US" sz="1800" dirty="0">
              <a:cs typeface="Calibri" panose="020F0502020204030204"/>
            </a:endParaRPr>
          </a:p>
          <a:p>
            <a:endParaRPr lang="en-US" dirty="0"/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C9B5FB1-5720-CC58-4FE8-6FF352AA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4" y="1721160"/>
            <a:ext cx="11874950" cy="50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2CD90-68B0-4958-3515-395B3961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Future Plans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6376-1BA7-51C2-D478-92B7F960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Phase Synchronize two USRPs using GPSDOs</a:t>
            </a:r>
          </a:p>
          <a:p>
            <a:r>
              <a:rPr lang="en-US" sz="2000">
                <a:cs typeface="Calibri"/>
              </a:rPr>
              <a:t>Test the sample transmitter in the lab </a:t>
            </a:r>
          </a:p>
          <a:p>
            <a:r>
              <a:rPr lang="en-US" sz="2000">
                <a:cs typeface="Calibri"/>
              </a:rPr>
              <a:t>Collect raw data from transmitter with USRP and save for later analysis</a:t>
            </a:r>
          </a:p>
          <a:p>
            <a:r>
              <a:rPr lang="en-US" sz="2000">
                <a:cs typeface="Calibri"/>
              </a:rPr>
              <a:t>DSP for test signal to determine Time of Arrival</a:t>
            </a:r>
          </a:p>
          <a:p>
            <a:r>
              <a:rPr lang="en-US" sz="2000">
                <a:cs typeface="Calibri"/>
              </a:rPr>
              <a:t>Determine fixes to localization simulation, then port to C++</a:t>
            </a:r>
          </a:p>
          <a:p>
            <a:r>
              <a:rPr lang="en-US" sz="2000">
                <a:cs typeface="Calibri"/>
              </a:rPr>
              <a:t>Create a local network so each part of the system can interact</a:t>
            </a:r>
          </a:p>
        </p:txBody>
      </p:sp>
    </p:spTree>
    <p:extLst>
      <p:ext uri="{BB962C8B-B14F-4D97-AF65-F5344CB8AC3E}">
        <p14:creationId xmlns:p14="http://schemas.microsoft.com/office/powerpoint/2010/main" val="272844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14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137B-28BB-7F5F-4712-1AC05089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Block Diagrams(Obsolete)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15DBB-517C-3007-BBC7-7138EE2E2EA6}"/>
              </a:ext>
            </a:extLst>
          </p:cNvPr>
          <p:cNvSpPr/>
          <p:nvPr/>
        </p:nvSpPr>
        <p:spPr>
          <a:xfrm>
            <a:off x="1203158" y="3429000"/>
            <a:ext cx="938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7CD7C-8464-BA32-E417-90FF6EC35724}"/>
              </a:ext>
            </a:extLst>
          </p:cNvPr>
          <p:cNvSpPr/>
          <p:nvPr/>
        </p:nvSpPr>
        <p:spPr>
          <a:xfrm>
            <a:off x="3613484" y="2330116"/>
            <a:ext cx="1223210" cy="6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Rx (USRP)</a:t>
            </a:r>
          </a:p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3761F-E989-ECB4-35B3-D76E64AC9F43}"/>
              </a:ext>
            </a:extLst>
          </p:cNvPr>
          <p:cNvSpPr/>
          <p:nvPr/>
        </p:nvSpPr>
        <p:spPr>
          <a:xfrm>
            <a:off x="3613485" y="4864769"/>
            <a:ext cx="1223209" cy="6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Rx (USRP)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D1AA4-57D6-5D15-25EE-D78EB23E06C3}"/>
              </a:ext>
            </a:extLst>
          </p:cNvPr>
          <p:cNvSpPr/>
          <p:nvPr/>
        </p:nvSpPr>
        <p:spPr>
          <a:xfrm>
            <a:off x="5450304" y="2474493"/>
            <a:ext cx="1046747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DSP</a:t>
            </a:r>
          </a:p>
          <a:p>
            <a:pPr algn="ctr"/>
            <a:r>
              <a:rPr lang="en-US"/>
              <a:t>(Host 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3D87A-FF01-89C2-353F-3E1DE99633D9}"/>
              </a:ext>
            </a:extLst>
          </p:cNvPr>
          <p:cNvSpPr/>
          <p:nvPr/>
        </p:nvSpPr>
        <p:spPr>
          <a:xfrm>
            <a:off x="5450304" y="4876809"/>
            <a:ext cx="1046747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DSP</a:t>
            </a:r>
          </a:p>
          <a:p>
            <a:pPr algn="ctr"/>
            <a:r>
              <a:rPr lang="en-US"/>
              <a:t>(Host 2)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AC08234-9670-514F-735F-E8EC612109E1}"/>
              </a:ext>
            </a:extLst>
          </p:cNvPr>
          <p:cNvSpPr/>
          <p:nvPr/>
        </p:nvSpPr>
        <p:spPr>
          <a:xfrm>
            <a:off x="5450305" y="1413335"/>
            <a:ext cx="768016" cy="5798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Storage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5521231A-42C8-B488-8B5D-4D5E26C72AEC}"/>
              </a:ext>
            </a:extLst>
          </p:cNvPr>
          <p:cNvSpPr/>
          <p:nvPr/>
        </p:nvSpPr>
        <p:spPr>
          <a:xfrm>
            <a:off x="5450305" y="5756568"/>
            <a:ext cx="768016" cy="5798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3544B5-F2EB-CBB2-5DBB-552152759205}"/>
              </a:ext>
            </a:extLst>
          </p:cNvPr>
          <p:cNvSpPr/>
          <p:nvPr/>
        </p:nvSpPr>
        <p:spPr>
          <a:xfrm>
            <a:off x="8454189" y="3092116"/>
            <a:ext cx="1303422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</a:t>
            </a:r>
          </a:p>
          <a:p>
            <a:pPr algn="ctr"/>
            <a:r>
              <a:rPr lang="en-US"/>
              <a:t>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98FEC2-EBA9-701B-72C7-116E7C7B1E6F}"/>
              </a:ext>
            </a:extLst>
          </p:cNvPr>
          <p:cNvSpPr/>
          <p:nvPr/>
        </p:nvSpPr>
        <p:spPr>
          <a:xfrm>
            <a:off x="10130589" y="2695074"/>
            <a:ext cx="1118937" cy="6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Loc Simulation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355255-E133-081F-5420-4ED9F694C4BB}"/>
              </a:ext>
            </a:extLst>
          </p:cNvPr>
          <p:cNvSpPr/>
          <p:nvPr/>
        </p:nvSpPr>
        <p:spPr>
          <a:xfrm>
            <a:off x="10130588" y="3741821"/>
            <a:ext cx="1118937" cy="6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851763-38F5-577F-E4DB-6B37746D4D49}"/>
              </a:ext>
            </a:extLst>
          </p:cNvPr>
          <p:cNvSpPr/>
          <p:nvPr/>
        </p:nvSpPr>
        <p:spPr>
          <a:xfrm>
            <a:off x="4039106" y="3695700"/>
            <a:ext cx="684798" cy="48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AWG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8CAA2E-B710-C3A4-4385-A21CA8AA1C65}"/>
              </a:ext>
            </a:extLst>
          </p:cNvPr>
          <p:cNvSpPr/>
          <p:nvPr/>
        </p:nvSpPr>
        <p:spPr>
          <a:xfrm>
            <a:off x="2834441" y="1529138"/>
            <a:ext cx="779043" cy="4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GPSDO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7E88A4-BA46-8D7B-F744-C4C28A02EB60}"/>
              </a:ext>
            </a:extLst>
          </p:cNvPr>
          <p:cNvSpPr/>
          <p:nvPr/>
        </p:nvSpPr>
        <p:spPr>
          <a:xfrm>
            <a:off x="2834440" y="5914399"/>
            <a:ext cx="779043" cy="4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GPSDO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D894567-D5A0-202B-D008-74B957C0F52F}"/>
              </a:ext>
            </a:extLst>
          </p:cNvPr>
          <p:cNvCxnSpPr>
            <a:stCxn id="23" idx="3"/>
          </p:cNvCxnSpPr>
          <p:nvPr/>
        </p:nvCxnSpPr>
        <p:spPr>
          <a:xfrm>
            <a:off x="3613484" y="1761185"/>
            <a:ext cx="248653" cy="568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705EBB0-3F64-EB09-E4F9-1956A5F0CE2D}"/>
              </a:ext>
            </a:extLst>
          </p:cNvPr>
          <p:cNvCxnSpPr>
            <a:cxnSpLocks/>
          </p:cNvCxnSpPr>
          <p:nvPr/>
        </p:nvCxnSpPr>
        <p:spPr>
          <a:xfrm flipV="1">
            <a:off x="3613483" y="5542548"/>
            <a:ext cx="200528" cy="603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088A828-8267-380D-07C9-FAF0A5961951}"/>
              </a:ext>
            </a:extLst>
          </p:cNvPr>
          <p:cNvCxnSpPr>
            <a:stCxn id="20" idx="1"/>
          </p:cNvCxnSpPr>
          <p:nvPr/>
        </p:nvCxnSpPr>
        <p:spPr>
          <a:xfrm rot="10800000" flipH="1">
            <a:off x="4039106" y="3027948"/>
            <a:ext cx="111794" cy="908385"/>
          </a:xfrm>
          <a:prstGeom prst="bentConnector4">
            <a:avLst>
              <a:gd name="adj1" fmla="val -204483"/>
              <a:gd name="adj2" fmla="val 63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631ED48-7694-5141-4CB2-AE4CAD8F1F5D}"/>
              </a:ext>
            </a:extLst>
          </p:cNvPr>
          <p:cNvCxnSpPr>
            <a:cxnSpLocks/>
          </p:cNvCxnSpPr>
          <p:nvPr/>
        </p:nvCxnSpPr>
        <p:spPr>
          <a:xfrm rot="5400000">
            <a:off x="3705729" y="4092738"/>
            <a:ext cx="908385" cy="595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FD45A-4571-6E8B-A971-685A23467F63}"/>
              </a:ext>
            </a:extLst>
          </p:cNvPr>
          <p:cNvCxnSpPr>
            <a:stCxn id="7" idx="3"/>
          </p:cNvCxnSpPr>
          <p:nvPr/>
        </p:nvCxnSpPr>
        <p:spPr>
          <a:xfrm flipV="1">
            <a:off x="4836694" y="2669005"/>
            <a:ext cx="613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B5036B-63EF-113D-7A3E-3A40E63CDC41}"/>
              </a:ext>
            </a:extLst>
          </p:cNvPr>
          <p:cNvCxnSpPr/>
          <p:nvPr/>
        </p:nvCxnSpPr>
        <p:spPr>
          <a:xfrm flipV="1">
            <a:off x="4836694" y="5114423"/>
            <a:ext cx="613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691893-9EF8-0799-E731-FC40F2B3C807}"/>
              </a:ext>
            </a:extLst>
          </p:cNvPr>
          <p:cNvCxnSpPr/>
          <p:nvPr/>
        </p:nvCxnSpPr>
        <p:spPr>
          <a:xfrm flipV="1">
            <a:off x="5834313" y="2045650"/>
            <a:ext cx="0" cy="42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B7920A-5CC1-46A9-E230-7B6E7AE023DB}"/>
              </a:ext>
            </a:extLst>
          </p:cNvPr>
          <p:cNvCxnSpPr>
            <a:endCxn id="16" idx="1"/>
          </p:cNvCxnSpPr>
          <p:nvPr/>
        </p:nvCxnSpPr>
        <p:spPr>
          <a:xfrm>
            <a:off x="5834313" y="5382135"/>
            <a:ext cx="0" cy="37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5E6AB3-560D-0C15-CAAB-7B481DF23FDC}"/>
              </a:ext>
            </a:extLst>
          </p:cNvPr>
          <p:cNvCxnSpPr>
            <a:stCxn id="17" idx="1"/>
            <a:endCxn id="9" idx="3"/>
          </p:cNvCxnSpPr>
          <p:nvPr/>
        </p:nvCxnSpPr>
        <p:spPr>
          <a:xfrm flipH="1" flipV="1">
            <a:off x="6497051" y="2727156"/>
            <a:ext cx="1957138" cy="7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431D3E-DE33-BBA7-6D92-04CC4D3D76C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497051" y="3801982"/>
            <a:ext cx="1957138" cy="132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536920-CD0A-7C49-3681-6E18A09FD0F4}"/>
              </a:ext>
            </a:extLst>
          </p:cNvPr>
          <p:cNvCxnSpPr/>
          <p:nvPr/>
        </p:nvCxnSpPr>
        <p:spPr>
          <a:xfrm>
            <a:off x="6761747" y="2679037"/>
            <a:ext cx="1564106" cy="6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82E90-9A13-0C37-731D-9CE22B26CEFE}"/>
              </a:ext>
            </a:extLst>
          </p:cNvPr>
          <p:cNvCxnSpPr>
            <a:cxnSpLocks/>
          </p:cNvCxnSpPr>
          <p:nvPr/>
        </p:nvCxnSpPr>
        <p:spPr>
          <a:xfrm flipV="1">
            <a:off x="6853986" y="4042610"/>
            <a:ext cx="1471867" cy="107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DE9CB4-777A-3AB4-DF71-1F8DD67B2AA1}"/>
              </a:ext>
            </a:extLst>
          </p:cNvPr>
          <p:cNvCxnSpPr>
            <a:endCxn id="18" idx="1"/>
          </p:cNvCxnSpPr>
          <p:nvPr/>
        </p:nvCxnSpPr>
        <p:spPr>
          <a:xfrm flipV="1">
            <a:off x="9757611" y="2995864"/>
            <a:ext cx="372978" cy="30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8380CA4-D5E3-D6FE-CDD5-42245CC2A20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741568" y="3729789"/>
            <a:ext cx="389020" cy="31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3DC8DBB-39F2-E7AB-C6A3-E5D2B9AD3FD1}"/>
              </a:ext>
            </a:extLst>
          </p:cNvPr>
          <p:cNvSpPr/>
          <p:nvPr/>
        </p:nvSpPr>
        <p:spPr>
          <a:xfrm>
            <a:off x="7369342" y="3280623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6C8EE8-EDA7-12C5-BB62-9F308B2064DA}"/>
              </a:ext>
            </a:extLst>
          </p:cNvPr>
          <p:cNvSpPr/>
          <p:nvPr/>
        </p:nvSpPr>
        <p:spPr>
          <a:xfrm>
            <a:off x="7415461" y="3984484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9083CC1-F1D7-8002-AADC-1EA6CC499A0B}"/>
              </a:ext>
            </a:extLst>
          </p:cNvPr>
          <p:cNvSpPr/>
          <p:nvPr/>
        </p:nvSpPr>
        <p:spPr>
          <a:xfrm>
            <a:off x="2898106" y="2109676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16DB885-D7B8-EE54-0C92-31BBA4A0F220}"/>
              </a:ext>
            </a:extLst>
          </p:cNvPr>
          <p:cNvSpPr/>
          <p:nvPr/>
        </p:nvSpPr>
        <p:spPr>
          <a:xfrm>
            <a:off x="2884882" y="5454262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93D7228-3202-DEFC-0486-7065D44FD8E5}"/>
              </a:ext>
            </a:extLst>
          </p:cNvPr>
          <p:cNvSpPr/>
          <p:nvPr/>
        </p:nvSpPr>
        <p:spPr>
          <a:xfrm>
            <a:off x="4313314" y="3364831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47F19B-233D-B8E7-E949-BB39CD6EA484}"/>
              </a:ext>
            </a:extLst>
          </p:cNvPr>
          <p:cNvSpPr/>
          <p:nvPr/>
        </p:nvSpPr>
        <p:spPr>
          <a:xfrm>
            <a:off x="4283248" y="4423606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AC494E-1A03-C37F-6FE3-2E0FC1A66881}"/>
              </a:ext>
            </a:extLst>
          </p:cNvPr>
          <p:cNvSpPr/>
          <p:nvPr/>
        </p:nvSpPr>
        <p:spPr>
          <a:xfrm>
            <a:off x="4997118" y="2278011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1768A6-9657-2241-3E82-41D087E0ED43}"/>
              </a:ext>
            </a:extLst>
          </p:cNvPr>
          <p:cNvSpPr/>
          <p:nvPr/>
        </p:nvSpPr>
        <p:spPr>
          <a:xfrm>
            <a:off x="4929386" y="4734206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AA877E6-D020-0265-F9B7-02F82760DCC5}"/>
              </a:ext>
            </a:extLst>
          </p:cNvPr>
          <p:cNvSpPr/>
          <p:nvPr/>
        </p:nvSpPr>
        <p:spPr>
          <a:xfrm>
            <a:off x="5961097" y="2119531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7513B6-7A5C-09E9-937C-95C1C9C876A7}"/>
              </a:ext>
            </a:extLst>
          </p:cNvPr>
          <p:cNvSpPr/>
          <p:nvPr/>
        </p:nvSpPr>
        <p:spPr>
          <a:xfrm>
            <a:off x="6200773" y="5497702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53EE1A-F867-01AD-CB26-ED90CE00DCB1}"/>
              </a:ext>
            </a:extLst>
          </p:cNvPr>
          <p:cNvSpPr/>
          <p:nvPr/>
        </p:nvSpPr>
        <p:spPr>
          <a:xfrm>
            <a:off x="7475620" y="2585360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ACC3528-59A8-F909-730B-B981D845C785}"/>
              </a:ext>
            </a:extLst>
          </p:cNvPr>
          <p:cNvSpPr/>
          <p:nvPr/>
        </p:nvSpPr>
        <p:spPr>
          <a:xfrm>
            <a:off x="7589919" y="4685813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EF1B2EE-0BFB-5267-5803-BCBF079912F2}"/>
              </a:ext>
            </a:extLst>
          </p:cNvPr>
          <p:cNvSpPr/>
          <p:nvPr/>
        </p:nvSpPr>
        <p:spPr>
          <a:xfrm>
            <a:off x="9583153" y="2673549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6747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3409-6B50-63E9-1656-7A7B09DA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4AA596-419E-AF91-D409-568C3153C375}"/>
              </a:ext>
            </a:extLst>
          </p:cNvPr>
          <p:cNvGrpSpPr/>
          <p:nvPr/>
        </p:nvGrpSpPr>
        <p:grpSpPr>
          <a:xfrm>
            <a:off x="5383763" y="1408922"/>
            <a:ext cx="5970037" cy="5014936"/>
            <a:chOff x="4654258" y="1169420"/>
            <a:chExt cx="5932831" cy="4888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1790049-E232-C750-95B3-5F75692EA4BE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8582864" y="2295574"/>
              <a:ext cx="1069772" cy="12104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1639E00-E817-F484-A267-03A8EDD3FF91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 flipV="1">
              <a:off x="6523164" y="1732497"/>
              <a:ext cx="2059700" cy="18443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54B33C-2636-3A8A-1AFC-B7DCF6C3C6BD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5647853" y="3589025"/>
              <a:ext cx="2914939" cy="134293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444515-7947-23BA-F944-1AB4DA928FE2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8553165" y="3639617"/>
              <a:ext cx="1099471" cy="129234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363159-A683-C32F-CF35-6E19B4CAF7A1}"/>
                </a:ext>
              </a:extLst>
            </p:cNvPr>
            <p:cNvGrpSpPr/>
            <p:nvPr/>
          </p:nvGrpSpPr>
          <p:grpSpPr>
            <a:xfrm>
              <a:off x="8718183" y="4931964"/>
              <a:ext cx="1868906" cy="1126154"/>
              <a:chOff x="1028298" y="356133"/>
              <a:chExt cx="3168318" cy="174217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3BACE9F-8796-5ADF-DC8E-FD84E6326BA3}"/>
                  </a:ext>
                </a:extLst>
              </p:cNvPr>
              <p:cNvSpPr/>
              <p:nvPr/>
            </p:nvSpPr>
            <p:spPr>
              <a:xfrm>
                <a:off x="1028298" y="356133"/>
                <a:ext cx="3168318" cy="1742173"/>
              </a:xfrm>
              <a:prstGeom prst="rect">
                <a:avLst/>
              </a:prstGeom>
              <a:solidFill>
                <a:srgbClr val="262626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en-US" sz="1100"/>
                  <a:t>Base Station #4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38CAF9B-E03B-F605-B03D-217FA76FDADC}"/>
                  </a:ext>
                </a:extLst>
              </p:cNvPr>
              <p:cNvSpPr/>
              <p:nvPr/>
            </p:nvSpPr>
            <p:spPr>
              <a:xfrm>
                <a:off x="1232035" y="510138"/>
                <a:ext cx="1280160" cy="1078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Receiver</a:t>
                </a:r>
                <a:r>
                  <a:rPr lang="en-US"/>
                  <a:t>  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7344521-3768-5BE4-C6D7-412AA52276F4}"/>
                  </a:ext>
                </a:extLst>
              </p:cNvPr>
              <p:cNvSpPr/>
              <p:nvPr/>
            </p:nvSpPr>
            <p:spPr>
              <a:xfrm>
                <a:off x="2741598" y="510138"/>
                <a:ext cx="1280160" cy="1078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Gateway</a:t>
                </a:r>
                <a:r>
                  <a:rPr lang="en-US"/>
                  <a:t> 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01791A-416B-2B19-0DEF-47C95D883F39}"/>
                </a:ext>
              </a:extLst>
            </p:cNvPr>
            <p:cNvGrpSpPr/>
            <p:nvPr/>
          </p:nvGrpSpPr>
          <p:grpSpPr>
            <a:xfrm>
              <a:off x="4654258" y="3156569"/>
              <a:ext cx="1188808" cy="914400"/>
              <a:chOff x="662517" y="3291840"/>
              <a:chExt cx="1188808" cy="9144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3DD764C-9D2D-57BF-B68C-BD7C337DE203}"/>
                  </a:ext>
                </a:extLst>
              </p:cNvPr>
              <p:cNvSpPr/>
              <p:nvPr/>
            </p:nvSpPr>
            <p:spPr>
              <a:xfrm>
                <a:off x="662517" y="3291840"/>
                <a:ext cx="1188808" cy="914400"/>
              </a:xfrm>
              <a:prstGeom prst="rect">
                <a:avLst/>
              </a:prstGeom>
              <a:solidFill>
                <a:srgbClr val="262626">
                  <a:alpha val="3882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en-US" sz="1100"/>
                  <a:t>Central Compute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E55F320-4036-E7A5-2629-29CB72F26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1495" y="3348566"/>
                <a:ext cx="770852" cy="585384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6415AF-FBDE-2E6A-BBD2-58392E4AD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7851" y="5066054"/>
              <a:ext cx="316153" cy="20152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E30F6A-5F39-3CFB-CE85-C9916B1E198D}"/>
                </a:ext>
              </a:extLst>
            </p:cNvPr>
            <p:cNvGrpSpPr/>
            <p:nvPr/>
          </p:nvGrpSpPr>
          <p:grpSpPr>
            <a:xfrm>
              <a:off x="4654258" y="1169420"/>
              <a:ext cx="1868906" cy="1126154"/>
              <a:chOff x="976014" y="508625"/>
              <a:chExt cx="1868906" cy="112615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E38D458-EBC3-E83F-3A40-20BAB337C9B6}"/>
                  </a:ext>
                </a:extLst>
              </p:cNvPr>
              <p:cNvGrpSpPr/>
              <p:nvPr/>
            </p:nvGrpSpPr>
            <p:grpSpPr>
              <a:xfrm>
                <a:off x="976014" y="508625"/>
                <a:ext cx="1868906" cy="1126154"/>
                <a:chOff x="1028298" y="356133"/>
                <a:chExt cx="3168318" cy="1742173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F791304-65EF-2148-0441-5DF7FEE361D2}"/>
                    </a:ext>
                  </a:extLst>
                </p:cNvPr>
                <p:cNvSpPr/>
                <p:nvPr/>
              </p:nvSpPr>
              <p:spPr>
                <a:xfrm>
                  <a:off x="1028298" y="356133"/>
                  <a:ext cx="3168318" cy="1742173"/>
                </a:xfrm>
                <a:prstGeom prst="rect">
                  <a:avLst/>
                </a:prstGeom>
                <a:solidFill>
                  <a:srgbClr val="262626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endParaRPr lang="en-US"/>
                </a:p>
                <a:p>
                  <a:pPr algn="ctr"/>
                  <a:endParaRPr lang="en-US"/>
                </a:p>
                <a:p>
                  <a:pPr algn="ctr"/>
                  <a:r>
                    <a:rPr lang="en-US" sz="1100"/>
                    <a:t>Base Station #1</a:t>
                  </a:r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717D785F-9931-8F73-A3EF-0E60B1C17121}"/>
                    </a:ext>
                  </a:extLst>
                </p:cNvPr>
                <p:cNvSpPr/>
                <p:nvPr/>
              </p:nvSpPr>
              <p:spPr>
                <a:xfrm>
                  <a:off x="1232035" y="510138"/>
                  <a:ext cx="1280160" cy="10780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Receiver</a:t>
                  </a:r>
                  <a:r>
                    <a:rPr lang="en-US"/>
                    <a:t>  </a:t>
                  </a:r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23BBDE81-69DF-1DAB-6D49-4FFA96E63CC3}"/>
                    </a:ext>
                  </a:extLst>
                </p:cNvPr>
                <p:cNvSpPr/>
                <p:nvPr/>
              </p:nvSpPr>
              <p:spPr>
                <a:xfrm>
                  <a:off x="2741598" y="510138"/>
                  <a:ext cx="1280160" cy="10780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Gateway</a:t>
                  </a:r>
                  <a:r>
                    <a:rPr lang="en-US"/>
                    <a:t>  </a:t>
                  </a:r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18CDEBF-2656-DBD5-FC87-3CBB49AA8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82" y="692556"/>
                <a:ext cx="316153" cy="214651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3CB5EC6-245A-C182-56FD-E30943809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6836" y="692556"/>
                <a:ext cx="274747" cy="191866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F362A1-60B6-6453-2ED4-5C5E6694F158}"/>
                </a:ext>
              </a:extLst>
            </p:cNvPr>
            <p:cNvGrpSpPr/>
            <p:nvPr/>
          </p:nvGrpSpPr>
          <p:grpSpPr>
            <a:xfrm>
              <a:off x="8718183" y="1169420"/>
              <a:ext cx="1868906" cy="1126154"/>
              <a:chOff x="9543639" y="508625"/>
              <a:chExt cx="1868906" cy="11261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30FC6A3-A3CA-6667-C97F-C9A82FE67212}"/>
                  </a:ext>
                </a:extLst>
              </p:cNvPr>
              <p:cNvGrpSpPr/>
              <p:nvPr/>
            </p:nvGrpSpPr>
            <p:grpSpPr>
              <a:xfrm>
                <a:off x="9543639" y="508625"/>
                <a:ext cx="1868906" cy="1126154"/>
                <a:chOff x="1028298" y="356133"/>
                <a:chExt cx="3168318" cy="1742173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4D66A99-9BA1-6188-2A24-1476709DC1AC}"/>
                    </a:ext>
                  </a:extLst>
                </p:cNvPr>
                <p:cNvSpPr/>
                <p:nvPr/>
              </p:nvSpPr>
              <p:spPr>
                <a:xfrm>
                  <a:off x="1028298" y="356133"/>
                  <a:ext cx="3168318" cy="1742173"/>
                </a:xfrm>
                <a:prstGeom prst="rect">
                  <a:avLst/>
                </a:prstGeom>
                <a:solidFill>
                  <a:srgbClr val="262626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endParaRPr lang="en-US"/>
                </a:p>
                <a:p>
                  <a:pPr algn="ctr"/>
                  <a:endParaRPr lang="en-US"/>
                </a:p>
                <a:p>
                  <a:pPr algn="ctr"/>
                  <a:r>
                    <a:rPr lang="en-US" sz="1100"/>
                    <a:t>Base Station #2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6724DD26-C015-AAFB-31EA-644D56803DF3}"/>
                    </a:ext>
                  </a:extLst>
                </p:cNvPr>
                <p:cNvSpPr/>
                <p:nvPr/>
              </p:nvSpPr>
              <p:spPr>
                <a:xfrm>
                  <a:off x="1232035" y="510138"/>
                  <a:ext cx="1280160" cy="10780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Receiver</a:t>
                  </a:r>
                  <a:r>
                    <a:rPr lang="en-US"/>
                    <a:t>  </a:t>
                  </a: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1860847B-A070-7B36-30E8-0823725BB704}"/>
                    </a:ext>
                  </a:extLst>
                </p:cNvPr>
                <p:cNvSpPr/>
                <p:nvPr/>
              </p:nvSpPr>
              <p:spPr>
                <a:xfrm>
                  <a:off x="2741598" y="510138"/>
                  <a:ext cx="1280160" cy="10780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Gateway</a:t>
                  </a:r>
                  <a:r>
                    <a:rPr lang="en-US"/>
                    <a:t>  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B90E69F-0335-C5D5-CD1B-8FC15FAD6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3307" y="699119"/>
                <a:ext cx="316153" cy="20152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35E409F-AB42-0B3F-B07F-E22671F4A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94461" y="692556"/>
                <a:ext cx="274747" cy="191866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EC32AF-91B8-5F65-7B0D-AF4C68BA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9004" y="5070883"/>
              <a:ext cx="274747" cy="191866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648D702-9C68-F6F5-4930-1FBB56C3F806}"/>
                </a:ext>
              </a:extLst>
            </p:cNvPr>
            <p:cNvGrpSpPr/>
            <p:nvPr/>
          </p:nvGrpSpPr>
          <p:grpSpPr>
            <a:xfrm>
              <a:off x="4713400" y="4931964"/>
              <a:ext cx="1868906" cy="1126154"/>
              <a:chOff x="1028298" y="5261721"/>
              <a:chExt cx="1868906" cy="112615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95638C-DD54-9BE2-8160-18167E8C2F61}"/>
                  </a:ext>
                </a:extLst>
              </p:cNvPr>
              <p:cNvGrpSpPr/>
              <p:nvPr/>
            </p:nvGrpSpPr>
            <p:grpSpPr>
              <a:xfrm>
                <a:off x="1028298" y="5261721"/>
                <a:ext cx="1868906" cy="1126154"/>
                <a:chOff x="1028298" y="356133"/>
                <a:chExt cx="3168318" cy="174217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7A10DD5-9889-DEC3-E1ED-2739BA2FC788}"/>
                    </a:ext>
                  </a:extLst>
                </p:cNvPr>
                <p:cNvSpPr/>
                <p:nvPr/>
              </p:nvSpPr>
              <p:spPr>
                <a:xfrm>
                  <a:off x="1028298" y="356133"/>
                  <a:ext cx="3168318" cy="1742173"/>
                </a:xfrm>
                <a:prstGeom prst="rect">
                  <a:avLst/>
                </a:prstGeom>
                <a:solidFill>
                  <a:srgbClr val="262626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endParaRPr lang="en-US"/>
                </a:p>
                <a:p>
                  <a:pPr algn="ctr"/>
                  <a:endParaRPr lang="en-US"/>
                </a:p>
                <a:p>
                  <a:pPr algn="ctr"/>
                  <a:r>
                    <a:rPr lang="en-US" sz="1100"/>
                    <a:t>Base Station #3</a:t>
                  </a: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E50DE4A8-53DB-AA5F-5B07-27D761974177}"/>
                    </a:ext>
                  </a:extLst>
                </p:cNvPr>
                <p:cNvSpPr/>
                <p:nvPr/>
              </p:nvSpPr>
              <p:spPr>
                <a:xfrm>
                  <a:off x="1232035" y="510138"/>
                  <a:ext cx="1280160" cy="10780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Receiver</a:t>
                  </a:r>
                  <a:r>
                    <a:rPr lang="en-US"/>
                    <a:t>  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E502C202-E1A0-BAC4-C8D6-ED60C461E883}"/>
                    </a:ext>
                  </a:extLst>
                </p:cNvPr>
                <p:cNvSpPr/>
                <p:nvPr/>
              </p:nvSpPr>
              <p:spPr>
                <a:xfrm>
                  <a:off x="2741598" y="510138"/>
                  <a:ext cx="1280160" cy="10780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Gateway</a:t>
                  </a:r>
                  <a:r>
                    <a:rPr lang="en-US"/>
                    <a:t>  </a:t>
                  </a:r>
                </a:p>
              </p:txBody>
            </p:sp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3B4731B-F384-9A72-47CE-695E23065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966" y="5398077"/>
                <a:ext cx="316153" cy="20152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D0608AE-6261-F9E9-9DEF-0685F8C2E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120" y="5405436"/>
                <a:ext cx="274747" cy="191866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754A5F-0974-B137-CB3A-4A2FDA9A1782}"/>
                </a:ext>
              </a:extLst>
            </p:cNvPr>
            <p:cNvGrpSpPr/>
            <p:nvPr/>
          </p:nvGrpSpPr>
          <p:grpSpPr>
            <a:xfrm>
              <a:off x="8062278" y="2965794"/>
              <a:ext cx="1001028" cy="1232034"/>
              <a:chOff x="5784783" y="2733575"/>
              <a:chExt cx="1001028" cy="123203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FDE29F6-7F37-D22F-DCEF-EFF05630C8AC}"/>
                  </a:ext>
                </a:extLst>
              </p:cNvPr>
              <p:cNvSpPr/>
              <p:nvPr/>
            </p:nvSpPr>
            <p:spPr>
              <a:xfrm>
                <a:off x="5784783" y="2733575"/>
                <a:ext cx="1001028" cy="1232034"/>
              </a:xfrm>
              <a:prstGeom prst="rect">
                <a:avLst/>
              </a:prstGeom>
              <a:solidFill>
                <a:srgbClr val="262626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en-US" sz="1100"/>
                  <a:t>End Device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2CF797E-0766-B442-E16A-0710B729CDC1}"/>
                  </a:ext>
                </a:extLst>
              </p:cNvPr>
              <p:cNvGrpSpPr/>
              <p:nvPr/>
            </p:nvGrpSpPr>
            <p:grpSpPr>
              <a:xfrm>
                <a:off x="5875580" y="2844152"/>
                <a:ext cx="800183" cy="765435"/>
                <a:chOff x="5122636" y="3429000"/>
                <a:chExt cx="2134865" cy="204216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6E2CF915-D561-F371-95D5-C890BC5506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22636" y="3429000"/>
                  <a:ext cx="2134865" cy="2042160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0AAD6757-BAC8-8C0F-75E4-E37736E07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748775">
                  <a:off x="6297585" y="3613434"/>
                  <a:ext cx="868680" cy="66735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A137164-4115-DFE2-AD07-5E6B5C710DDD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5872765" y="1732497"/>
              <a:ext cx="2845418" cy="161265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B98EA2A-8E33-82B7-4687-8BF3B8443560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5890661" y="3888606"/>
              <a:ext cx="2827522" cy="160643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20E583-B85F-D21F-5D8E-DE6DD1E57803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5305781" y="2295574"/>
              <a:ext cx="282930" cy="81817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6E5E7E2-4DF8-2672-8BC2-3AEB3E934014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5240272" y="4070969"/>
              <a:ext cx="8390" cy="83005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F1594F9-55DC-A840-7D8C-D7DA6652855E}"/>
              </a:ext>
            </a:extLst>
          </p:cNvPr>
          <p:cNvSpPr txBox="1"/>
          <p:nvPr/>
        </p:nvSpPr>
        <p:spPr>
          <a:xfrm>
            <a:off x="273756" y="1408922"/>
            <a:ext cx="5098388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Goal is to localize a single transmitter using multiple receivers by TDOA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Approach is to break down the problem into several subtasks that can be stitched together. 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Subtasks include: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TB: Test bench setup and measurements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LOC: Localization simulations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DSP: Signal processing algorithm development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UI: User Interface Design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MVP for the final demonstration is to have a system that uses at least 2 receivers to collect data, estimate the possible positions of a transmitter, and shows a visualization of the estimations. 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 receivers because we may not have enough hardware for to do more than that. 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137B-28BB-7F5F-4712-1AC05089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Block Diagrams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15DBB-517C-3007-BBC7-7138EE2E2EA6}"/>
              </a:ext>
            </a:extLst>
          </p:cNvPr>
          <p:cNvSpPr/>
          <p:nvPr/>
        </p:nvSpPr>
        <p:spPr>
          <a:xfrm>
            <a:off x="1203158" y="3429000"/>
            <a:ext cx="938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7CD7C-8464-BA32-E417-90FF6EC35724}"/>
              </a:ext>
            </a:extLst>
          </p:cNvPr>
          <p:cNvSpPr/>
          <p:nvPr/>
        </p:nvSpPr>
        <p:spPr>
          <a:xfrm>
            <a:off x="3613484" y="2330116"/>
            <a:ext cx="1223210" cy="6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Rx (USRP)</a:t>
            </a:r>
          </a:p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3761F-E989-ECB4-35B3-D76E64AC9F43}"/>
              </a:ext>
            </a:extLst>
          </p:cNvPr>
          <p:cNvSpPr/>
          <p:nvPr/>
        </p:nvSpPr>
        <p:spPr>
          <a:xfrm>
            <a:off x="3613485" y="4864769"/>
            <a:ext cx="1223209" cy="6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Rx (USRP)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D1AA4-57D6-5D15-25EE-D78EB23E06C3}"/>
              </a:ext>
            </a:extLst>
          </p:cNvPr>
          <p:cNvSpPr/>
          <p:nvPr/>
        </p:nvSpPr>
        <p:spPr>
          <a:xfrm>
            <a:off x="5450304" y="2474493"/>
            <a:ext cx="1046747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DSP</a:t>
            </a:r>
          </a:p>
          <a:p>
            <a:pPr algn="ctr"/>
            <a:r>
              <a:rPr lang="en-US"/>
              <a:t>(Host 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3D87A-FF01-89C2-353F-3E1DE99633D9}"/>
              </a:ext>
            </a:extLst>
          </p:cNvPr>
          <p:cNvSpPr/>
          <p:nvPr/>
        </p:nvSpPr>
        <p:spPr>
          <a:xfrm>
            <a:off x="5450304" y="4876809"/>
            <a:ext cx="1046747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DSP</a:t>
            </a:r>
          </a:p>
          <a:p>
            <a:pPr algn="ctr"/>
            <a:r>
              <a:rPr lang="en-US"/>
              <a:t>(Host 2)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AC08234-9670-514F-735F-E8EC612109E1}"/>
              </a:ext>
            </a:extLst>
          </p:cNvPr>
          <p:cNvSpPr/>
          <p:nvPr/>
        </p:nvSpPr>
        <p:spPr>
          <a:xfrm>
            <a:off x="5450305" y="1413335"/>
            <a:ext cx="768016" cy="5798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Storage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5521231A-42C8-B488-8B5D-4D5E26C72AEC}"/>
              </a:ext>
            </a:extLst>
          </p:cNvPr>
          <p:cNvSpPr/>
          <p:nvPr/>
        </p:nvSpPr>
        <p:spPr>
          <a:xfrm>
            <a:off x="5450305" y="5756568"/>
            <a:ext cx="768016" cy="5798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3544B5-F2EB-CBB2-5DBB-552152759205}"/>
              </a:ext>
            </a:extLst>
          </p:cNvPr>
          <p:cNvSpPr/>
          <p:nvPr/>
        </p:nvSpPr>
        <p:spPr>
          <a:xfrm>
            <a:off x="8454189" y="3092116"/>
            <a:ext cx="1303422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</a:t>
            </a:r>
          </a:p>
          <a:p>
            <a:pPr algn="ctr"/>
            <a:r>
              <a:rPr lang="en-US"/>
              <a:t>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98FEC2-EBA9-701B-72C7-116E7C7B1E6F}"/>
              </a:ext>
            </a:extLst>
          </p:cNvPr>
          <p:cNvSpPr/>
          <p:nvPr/>
        </p:nvSpPr>
        <p:spPr>
          <a:xfrm>
            <a:off x="10130589" y="2676260"/>
            <a:ext cx="1156567" cy="6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Localization</a:t>
            </a:r>
            <a:endParaRPr lang="en-US" sz="1600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355255-E133-081F-5420-4ED9F694C4BB}"/>
              </a:ext>
            </a:extLst>
          </p:cNvPr>
          <p:cNvSpPr/>
          <p:nvPr/>
        </p:nvSpPr>
        <p:spPr>
          <a:xfrm>
            <a:off x="10130588" y="3741821"/>
            <a:ext cx="1118937" cy="6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8CAA2E-B710-C3A4-4385-A21CA8AA1C65}"/>
              </a:ext>
            </a:extLst>
          </p:cNvPr>
          <p:cNvSpPr/>
          <p:nvPr/>
        </p:nvSpPr>
        <p:spPr>
          <a:xfrm>
            <a:off x="2267712" y="1529138"/>
            <a:ext cx="1345773" cy="4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AWG/GPSDO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7E88A4-BA46-8D7B-F744-C4C28A02EB60}"/>
              </a:ext>
            </a:extLst>
          </p:cNvPr>
          <p:cNvSpPr/>
          <p:nvPr/>
        </p:nvSpPr>
        <p:spPr>
          <a:xfrm>
            <a:off x="2267712" y="5914399"/>
            <a:ext cx="1345772" cy="4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AWG/GPSDO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D894567-D5A0-202B-D008-74B957C0F52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613485" y="1761185"/>
            <a:ext cx="248652" cy="5689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705EBB0-3F64-EB09-E4F9-1956A5F0CE2D}"/>
              </a:ext>
            </a:extLst>
          </p:cNvPr>
          <p:cNvCxnSpPr>
            <a:cxnSpLocks/>
          </p:cNvCxnSpPr>
          <p:nvPr/>
        </p:nvCxnSpPr>
        <p:spPr>
          <a:xfrm flipV="1">
            <a:off x="3613483" y="5542548"/>
            <a:ext cx="200528" cy="6038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FD45A-4571-6E8B-A971-685A23467F63}"/>
              </a:ext>
            </a:extLst>
          </p:cNvPr>
          <p:cNvCxnSpPr>
            <a:stCxn id="7" idx="3"/>
          </p:cNvCxnSpPr>
          <p:nvPr/>
        </p:nvCxnSpPr>
        <p:spPr>
          <a:xfrm flipV="1">
            <a:off x="4836694" y="2669005"/>
            <a:ext cx="6136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B5036B-63EF-113D-7A3E-3A40E63CDC41}"/>
              </a:ext>
            </a:extLst>
          </p:cNvPr>
          <p:cNvCxnSpPr/>
          <p:nvPr/>
        </p:nvCxnSpPr>
        <p:spPr>
          <a:xfrm flipV="1">
            <a:off x="4836694" y="5114423"/>
            <a:ext cx="6136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691893-9EF8-0799-E731-FC40F2B3C807}"/>
              </a:ext>
            </a:extLst>
          </p:cNvPr>
          <p:cNvCxnSpPr/>
          <p:nvPr/>
        </p:nvCxnSpPr>
        <p:spPr>
          <a:xfrm flipV="1">
            <a:off x="5834313" y="2045650"/>
            <a:ext cx="0" cy="42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B7920A-5CC1-46A9-E230-7B6E7AE023DB}"/>
              </a:ext>
            </a:extLst>
          </p:cNvPr>
          <p:cNvCxnSpPr>
            <a:endCxn id="16" idx="1"/>
          </p:cNvCxnSpPr>
          <p:nvPr/>
        </p:nvCxnSpPr>
        <p:spPr>
          <a:xfrm>
            <a:off x="5834313" y="5382135"/>
            <a:ext cx="0" cy="37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5E6AB3-560D-0C15-CAAB-7B481DF23FDC}"/>
              </a:ext>
            </a:extLst>
          </p:cNvPr>
          <p:cNvCxnSpPr>
            <a:stCxn id="17" idx="1"/>
            <a:endCxn id="9" idx="3"/>
          </p:cNvCxnSpPr>
          <p:nvPr/>
        </p:nvCxnSpPr>
        <p:spPr>
          <a:xfrm flipH="1" flipV="1">
            <a:off x="6497051" y="2727156"/>
            <a:ext cx="1957138" cy="762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431D3E-DE33-BBA7-6D92-04CC4D3D76C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497051" y="3801982"/>
            <a:ext cx="1957138" cy="1327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536920-CD0A-7C49-3681-6E18A09FD0F4}"/>
              </a:ext>
            </a:extLst>
          </p:cNvPr>
          <p:cNvCxnSpPr/>
          <p:nvPr/>
        </p:nvCxnSpPr>
        <p:spPr>
          <a:xfrm>
            <a:off x="6761747" y="2679037"/>
            <a:ext cx="1564106" cy="633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82E90-9A13-0C37-731D-9CE22B26CEFE}"/>
              </a:ext>
            </a:extLst>
          </p:cNvPr>
          <p:cNvCxnSpPr>
            <a:cxnSpLocks/>
          </p:cNvCxnSpPr>
          <p:nvPr/>
        </p:nvCxnSpPr>
        <p:spPr>
          <a:xfrm flipV="1">
            <a:off x="6901132" y="4042610"/>
            <a:ext cx="1424721" cy="99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DE9CB4-777A-3AB4-DF71-1F8DD67B2AA1}"/>
              </a:ext>
            </a:extLst>
          </p:cNvPr>
          <p:cNvCxnSpPr>
            <a:endCxn id="18" idx="1"/>
          </p:cNvCxnSpPr>
          <p:nvPr/>
        </p:nvCxnSpPr>
        <p:spPr>
          <a:xfrm flipV="1">
            <a:off x="9757611" y="2977050"/>
            <a:ext cx="372978" cy="31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8380CA4-D5E3-D6FE-CDD5-42245CC2A20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741568" y="3729789"/>
            <a:ext cx="389020" cy="312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3DC8DBB-39F2-E7AB-C6A3-E5D2B9AD3FD1}"/>
              </a:ext>
            </a:extLst>
          </p:cNvPr>
          <p:cNvSpPr/>
          <p:nvPr/>
        </p:nvSpPr>
        <p:spPr>
          <a:xfrm>
            <a:off x="7369342" y="3280623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6C8EE8-EDA7-12C5-BB62-9F308B2064DA}"/>
              </a:ext>
            </a:extLst>
          </p:cNvPr>
          <p:cNvSpPr/>
          <p:nvPr/>
        </p:nvSpPr>
        <p:spPr>
          <a:xfrm>
            <a:off x="7415461" y="3984484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9083CC1-F1D7-8002-AADC-1EA6CC499A0B}"/>
              </a:ext>
            </a:extLst>
          </p:cNvPr>
          <p:cNvSpPr/>
          <p:nvPr/>
        </p:nvSpPr>
        <p:spPr>
          <a:xfrm>
            <a:off x="2898106" y="2109676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16DB885-D7B8-EE54-0C92-31BBA4A0F220}"/>
              </a:ext>
            </a:extLst>
          </p:cNvPr>
          <p:cNvSpPr/>
          <p:nvPr/>
        </p:nvSpPr>
        <p:spPr>
          <a:xfrm>
            <a:off x="2884882" y="5454262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AC494E-1A03-C37F-6FE3-2E0FC1A66881}"/>
              </a:ext>
            </a:extLst>
          </p:cNvPr>
          <p:cNvSpPr/>
          <p:nvPr/>
        </p:nvSpPr>
        <p:spPr>
          <a:xfrm>
            <a:off x="4997118" y="2278011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1768A6-9657-2241-3E82-41D087E0ED43}"/>
              </a:ext>
            </a:extLst>
          </p:cNvPr>
          <p:cNvSpPr/>
          <p:nvPr/>
        </p:nvSpPr>
        <p:spPr>
          <a:xfrm>
            <a:off x="4929386" y="4734206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AA877E6-D020-0265-F9B7-02F82760DCC5}"/>
              </a:ext>
            </a:extLst>
          </p:cNvPr>
          <p:cNvSpPr/>
          <p:nvPr/>
        </p:nvSpPr>
        <p:spPr>
          <a:xfrm>
            <a:off x="5961097" y="2119531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7513B6-7A5C-09E9-937C-95C1C9C876A7}"/>
              </a:ext>
            </a:extLst>
          </p:cNvPr>
          <p:cNvSpPr/>
          <p:nvPr/>
        </p:nvSpPr>
        <p:spPr>
          <a:xfrm>
            <a:off x="6200773" y="5497702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53EE1A-F867-01AD-CB26-ED90CE00DCB1}"/>
              </a:ext>
            </a:extLst>
          </p:cNvPr>
          <p:cNvSpPr/>
          <p:nvPr/>
        </p:nvSpPr>
        <p:spPr>
          <a:xfrm>
            <a:off x="7475620" y="2585360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ACC3528-59A8-F909-730B-B981D845C785}"/>
              </a:ext>
            </a:extLst>
          </p:cNvPr>
          <p:cNvSpPr/>
          <p:nvPr/>
        </p:nvSpPr>
        <p:spPr>
          <a:xfrm>
            <a:off x="7589919" y="4685813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EF1B2EE-0BFB-5267-5803-BCBF079912F2}"/>
              </a:ext>
            </a:extLst>
          </p:cNvPr>
          <p:cNvSpPr/>
          <p:nvPr/>
        </p:nvSpPr>
        <p:spPr>
          <a:xfrm>
            <a:off x="9583153" y="2673549"/>
            <a:ext cx="348916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C0D803F-ABD5-80F4-9EE5-10C6C6B36F5F}"/>
              </a:ext>
            </a:extLst>
          </p:cNvPr>
          <p:cNvCxnSpPr/>
          <p:nvPr/>
        </p:nvCxnSpPr>
        <p:spPr>
          <a:xfrm>
            <a:off x="3613484" y="1761185"/>
            <a:ext cx="248653" cy="568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0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C8486-0AEA-43AB-3714-0AA090CB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Host controller – Host(DSP) interaction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BFC9-2820-17DD-5F8D-F5990597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/>
              <a:t>Server /Client Model. </a:t>
            </a:r>
          </a:p>
          <a:p>
            <a:pPr lvl="1"/>
            <a:r>
              <a:rPr lang="en-US" sz="2000"/>
              <a:t>Host Controller: Server</a:t>
            </a:r>
          </a:p>
          <a:p>
            <a:pPr lvl="1"/>
            <a:r>
              <a:rPr lang="en-US" sz="2000"/>
              <a:t>Host (DSP): Client</a:t>
            </a:r>
          </a:p>
          <a:p>
            <a:pPr lvl="1"/>
            <a:r>
              <a:rPr lang="en-US" sz="2000"/>
              <a:t>In same network (WIFI)</a:t>
            </a:r>
          </a:p>
          <a:p>
            <a:pPr lvl="1"/>
            <a:r>
              <a:rPr lang="en-US" sz="2000"/>
              <a:t>TCP Sockets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1823-FB6E-0A96-F8CE-2C23D66E2421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Host Controller waits for Client to connect.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Upon connection, controller sends command to configure USRP and synchronize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Client  upon configuration and synchronization performs DSP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Client then sends finish command to server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Server upon finish command retrieves stored files via SCP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5785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C5FE-21DA-5499-E427-8EFD5F2C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HOST- USRP Interaction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603AA-0E3E-19D7-A7B8-87E69D6ED510}"/>
              </a:ext>
            </a:extLst>
          </p:cNvPr>
          <p:cNvSpPr/>
          <p:nvPr/>
        </p:nvSpPr>
        <p:spPr>
          <a:xfrm>
            <a:off x="838200" y="3825815"/>
            <a:ext cx="938463" cy="52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Tx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3B7E78E-9DE0-960A-16C7-E0E77E8DB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" y="3089215"/>
            <a:ext cx="889000" cy="736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31F1B4-4A87-7B1F-A299-00C6D2B1659C}"/>
              </a:ext>
            </a:extLst>
          </p:cNvPr>
          <p:cNvSpPr/>
          <p:nvPr/>
        </p:nvSpPr>
        <p:spPr>
          <a:xfrm>
            <a:off x="3613484" y="3647323"/>
            <a:ext cx="1223210" cy="6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Rx (USRP)</a:t>
            </a:r>
          </a:p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9B4B-C403-E8C2-3429-EA234120F896}"/>
              </a:ext>
            </a:extLst>
          </p:cNvPr>
          <p:cNvSpPr/>
          <p:nvPr/>
        </p:nvSpPr>
        <p:spPr>
          <a:xfrm>
            <a:off x="5476991" y="3709990"/>
            <a:ext cx="1046747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DSP</a:t>
            </a:r>
          </a:p>
          <a:p>
            <a:pPr algn="ctr"/>
            <a:r>
              <a:rPr lang="en-US"/>
              <a:t>(Host 1)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1610360-9A36-CC33-47B7-2E603A6D6B80}"/>
              </a:ext>
            </a:extLst>
          </p:cNvPr>
          <p:cNvSpPr/>
          <p:nvPr/>
        </p:nvSpPr>
        <p:spPr>
          <a:xfrm>
            <a:off x="5711992" y="2765504"/>
            <a:ext cx="768016" cy="5798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A62FB-B136-6D0C-241A-B0746CD1D89C}"/>
              </a:ext>
            </a:extLst>
          </p:cNvPr>
          <p:cNvSpPr/>
          <p:nvPr/>
        </p:nvSpPr>
        <p:spPr>
          <a:xfrm>
            <a:off x="2392037" y="2926118"/>
            <a:ext cx="1345773" cy="4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AWG/GPSDO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70F33FC-CA4A-F584-0F3D-2CCBE20A849B}"/>
              </a:ext>
            </a:extLst>
          </p:cNvPr>
          <p:cNvCxnSpPr/>
          <p:nvPr/>
        </p:nvCxnSpPr>
        <p:spPr>
          <a:xfrm>
            <a:off x="3763261" y="3105745"/>
            <a:ext cx="248653" cy="568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0086C-75D9-0162-6E72-447B1E0403F4}"/>
              </a:ext>
            </a:extLst>
          </p:cNvPr>
          <p:cNvCxnSpPr/>
          <p:nvPr/>
        </p:nvCxnSpPr>
        <p:spPr>
          <a:xfrm flipV="1">
            <a:off x="4824201" y="3986211"/>
            <a:ext cx="6136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3E2915-222D-5A35-24C2-138D43E0B63A}"/>
              </a:ext>
            </a:extLst>
          </p:cNvPr>
          <p:cNvCxnSpPr/>
          <p:nvPr/>
        </p:nvCxnSpPr>
        <p:spPr>
          <a:xfrm flipV="1">
            <a:off x="6000364" y="3345400"/>
            <a:ext cx="0" cy="42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FC847C-7B8D-3BA4-BB0D-9E5F874947B2}"/>
              </a:ext>
            </a:extLst>
          </p:cNvPr>
          <p:cNvSpPr txBox="1"/>
          <p:nvPr/>
        </p:nvSpPr>
        <p:spPr>
          <a:xfrm>
            <a:off x="7159925" y="1027906"/>
            <a:ext cx="4193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Host 1 configures USRP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/>
              <a:t>Central Frequency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err="1"/>
              <a:t>Subdev</a:t>
            </a:r>
            <a:r>
              <a:rPr lang="en-US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/>
              <a:t>Channel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/>
              <a:t>Antenna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/>
              <a:t>Bandwidth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/>
              <a:t>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Configures Clock (External)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Configures Timing (External)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Synchronization 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/>
              <a:t>AWG : at the same moment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/>
              <a:t>GPSDO: 1 sec, Max 1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Receives sample with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Performs Cross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Store cross correlated output in the file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5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D9764-684B-5821-C23F-340C956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Host controller- Localization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766FB-D2CF-76BD-9457-26B6831C877D}"/>
              </a:ext>
            </a:extLst>
          </p:cNvPr>
          <p:cNvSpPr/>
          <p:nvPr/>
        </p:nvSpPr>
        <p:spPr>
          <a:xfrm>
            <a:off x="1183803" y="5462375"/>
            <a:ext cx="1656265" cy="8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Times of Arrival (from DSP)</a:t>
            </a:r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4B91B-8B20-EDCA-FC44-2341A5345993}"/>
              </a:ext>
            </a:extLst>
          </p:cNvPr>
          <p:cNvSpPr/>
          <p:nvPr/>
        </p:nvSpPr>
        <p:spPr>
          <a:xfrm>
            <a:off x="3782255" y="2615979"/>
            <a:ext cx="1656265" cy="8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Receiver Coordinates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6FEBB-766C-FC70-A9D3-AFCFBEDBC9B7}"/>
              </a:ext>
            </a:extLst>
          </p:cNvPr>
          <p:cNvSpPr/>
          <p:nvPr/>
        </p:nvSpPr>
        <p:spPr>
          <a:xfrm>
            <a:off x="3782256" y="5462375"/>
            <a:ext cx="1656265" cy="8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Range Differences</a:t>
            </a:r>
            <a:endParaRPr lang="en-US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BBA395-961A-E2A7-D6D2-459403FE5FE1}"/>
              </a:ext>
            </a:extLst>
          </p:cNvPr>
          <p:cNvCxnSpPr/>
          <p:nvPr/>
        </p:nvCxnSpPr>
        <p:spPr>
          <a:xfrm>
            <a:off x="2844036" y="5887847"/>
            <a:ext cx="934253" cy="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23299-5E1B-3644-AB86-626E4D7D3991}"/>
              </a:ext>
            </a:extLst>
          </p:cNvPr>
          <p:cNvCxnSpPr>
            <a:cxnSpLocks/>
          </p:cNvCxnSpPr>
          <p:nvPr/>
        </p:nvCxnSpPr>
        <p:spPr>
          <a:xfrm flipV="1">
            <a:off x="5472242" y="4570771"/>
            <a:ext cx="1271458" cy="1346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847F05-EEA1-AAB7-8A3B-64A30377D461}"/>
              </a:ext>
            </a:extLst>
          </p:cNvPr>
          <p:cNvSpPr/>
          <p:nvPr/>
        </p:nvSpPr>
        <p:spPr>
          <a:xfrm>
            <a:off x="6777419" y="3974712"/>
            <a:ext cx="1656265" cy="843009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Localization Algorithm</a:t>
            </a:r>
            <a:endParaRPr lang="en-US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3FA9DD-DAD9-31BA-E76E-E8C22D30C07D}"/>
              </a:ext>
            </a:extLst>
          </p:cNvPr>
          <p:cNvCxnSpPr>
            <a:cxnSpLocks/>
          </p:cNvCxnSpPr>
          <p:nvPr/>
        </p:nvCxnSpPr>
        <p:spPr>
          <a:xfrm>
            <a:off x="5462327" y="2972027"/>
            <a:ext cx="1281373" cy="116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A40E41-3AB0-6040-4D10-952C342A3DEB}"/>
              </a:ext>
            </a:extLst>
          </p:cNvPr>
          <p:cNvCxnSpPr>
            <a:cxnSpLocks/>
          </p:cNvCxnSpPr>
          <p:nvPr/>
        </p:nvCxnSpPr>
        <p:spPr>
          <a:xfrm>
            <a:off x="8437654" y="4400183"/>
            <a:ext cx="934253" cy="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E50DB-A0DC-E44A-111D-D57D630DCC66}"/>
              </a:ext>
            </a:extLst>
          </p:cNvPr>
          <p:cNvSpPr/>
          <p:nvPr/>
        </p:nvSpPr>
        <p:spPr>
          <a:xfrm>
            <a:off x="9375872" y="3974712"/>
            <a:ext cx="1656265" cy="843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60120">
              <a:spcAft>
                <a:spcPts val="600"/>
              </a:spcAft>
            </a:pPr>
            <a:r>
              <a:rPr lang="en-US" sz="1890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Estimated Location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94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BCC0A-EEF9-7A63-197D-7D3E044E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Progress: Hardware Acquisition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42FAF9-F319-BF0F-2856-F31243656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8858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58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4A9A-3A63-48D8-BF26-3ED82514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Progress: Lab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6AC5-B1FE-2BA6-EDC9-5668BE98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USRP interfacing</a:t>
            </a:r>
          </a:p>
          <a:p>
            <a:r>
              <a:rPr lang="en-US" sz="2000"/>
              <a:t>USRP interfacing using AWG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Receiving samples from USRP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746A19D-1C8B-51F6-7C72-C46A7D133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74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7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B51BF1-A47B-5D16-649A-4424497D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1844675"/>
            <a:ext cx="9363075" cy="78422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52C5938-94F1-56C1-93AB-E39FC57A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5" y="2692400"/>
            <a:ext cx="9363075" cy="317658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E29DBC8-0238-5BE7-9A43-591061798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75" y="5934075"/>
            <a:ext cx="9363075" cy="360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61587-8F19-F7DE-C18A-1C90C328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USRP received samples</a:t>
            </a:r>
          </a:p>
        </p:txBody>
      </p:sp>
    </p:spTree>
    <p:extLst>
      <p:ext uri="{BB962C8B-B14F-4D97-AF65-F5344CB8AC3E}">
        <p14:creationId xmlns:p14="http://schemas.microsoft.com/office/powerpoint/2010/main" val="21530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F6DC948F1F340953A0D21FBCA0DCE" ma:contentTypeVersion="5" ma:contentTypeDescription="Create a new document." ma:contentTypeScope="" ma:versionID="b31dcb039e43792c376aef205bb58e6d">
  <xsd:schema xmlns:xsd="http://www.w3.org/2001/XMLSchema" xmlns:xs="http://www.w3.org/2001/XMLSchema" xmlns:p="http://schemas.microsoft.com/office/2006/metadata/properties" xmlns:ns3="b2ffa824-4bf5-4f54-b6e1-2588f306bb91" xmlns:ns4="9993619a-5bbe-4a64-a8af-20615ae046fc" targetNamespace="http://schemas.microsoft.com/office/2006/metadata/properties" ma:root="true" ma:fieldsID="70b6acf34ffbc348cbbd6b36d63187b0" ns3:_="" ns4:_="">
    <xsd:import namespace="b2ffa824-4bf5-4f54-b6e1-2588f306bb91"/>
    <xsd:import namespace="9993619a-5bbe-4a64-a8af-20615ae046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fa824-4bf5-4f54-b6e1-2588f306bb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3619a-5bbe-4a64-a8af-20615ae046f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5F96A7-1641-409A-98E7-94D0EC1913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A5BD70-0A25-48E3-BFFC-3B05FE1B275D}">
  <ds:schemaRefs>
    <ds:schemaRef ds:uri="9993619a-5bbe-4a64-a8af-20615ae046fc"/>
    <ds:schemaRef ds:uri="b2ffa824-4bf5-4f54-b6e1-2588f306bb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9EB38A-65BA-491F-93E7-2D5DA30AE6A7}">
  <ds:schemaRefs>
    <ds:schemaRef ds:uri="9993619a-5bbe-4a64-a8af-20615ae046fc"/>
    <ds:schemaRef ds:uri="b2ffa824-4bf5-4f54-b6e1-2588f306bb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{77A55BDD-EBD0-6343-BC45-30B3FB796B39}tf10001061</Template>
  <TotalTime>0</TotalTime>
  <Words>636</Words>
  <Application>Microsoft Macintosh PowerPoint</Application>
  <PresentationFormat>Widescreen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Lizard Localization</vt:lpstr>
      <vt:lpstr>Project Overview</vt:lpstr>
      <vt:lpstr>Basic Block Diagrams</vt:lpstr>
      <vt:lpstr>Host controller – Host(DSP) interaction</vt:lpstr>
      <vt:lpstr>HOST- USRP Interaction</vt:lpstr>
      <vt:lpstr>Host controller- Localization</vt:lpstr>
      <vt:lpstr>Progress: Hardware Acquisition</vt:lpstr>
      <vt:lpstr>Progress: Lab Testing</vt:lpstr>
      <vt:lpstr>USRP received samples</vt:lpstr>
      <vt:lpstr>Progress: Localization Research</vt:lpstr>
      <vt:lpstr>Progress: Localization Simulation</vt:lpstr>
      <vt:lpstr>Schedule</vt:lpstr>
      <vt:lpstr>Future Plans</vt:lpstr>
      <vt:lpstr>Basic Block Diagrams(Obsolete)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Lizard Localization</dc:title>
  <dc:creator>Joey Schnecker</dc:creator>
  <cp:lastModifiedBy>Vinit Saah</cp:lastModifiedBy>
  <cp:revision>1</cp:revision>
  <dcterms:created xsi:type="dcterms:W3CDTF">2023-04-20T02:36:27Z</dcterms:created>
  <dcterms:modified xsi:type="dcterms:W3CDTF">2023-04-21T02:38:19Z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0x0101001BFF6DC948F1F340953A0D21FBCA0DCE</vt:lpwstr>
  </property>
</Properties>
</file>