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 id="278" r:id="rId3"/>
    <p:sldId id="258" r:id="rId4"/>
    <p:sldId id="279" r:id="rId5"/>
    <p:sldId id="280" r:id="rId6"/>
    <p:sldId id="286" r:id="rId7"/>
    <p:sldId id="287" r:id="rId8"/>
    <p:sldId id="285" r:id="rId9"/>
    <p:sldId id="282" r:id="rId10"/>
    <p:sldId id="283" r:id="rId11"/>
    <p:sldId id="2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A5D71-7AD6-3445-ABC5-774F3FD17F7E}" v="1416" dt="2023-05-19T03:44:21.879"/>
    <p1510:client id="{761AB1F1-E890-4FEF-AD10-87128131C351}" v="74" dt="2023-05-19T03:21:28.006"/>
    <p1510:client id="{8662C816-ECB8-BE61-81E2-362C5CCF9EE7}" v="264" dt="2023-05-19T14:00:52.747"/>
    <p1510:client id="{B7C02F86-49F4-621E-2A96-4B5DC7BF73B1}" v="3479" dt="2023-05-19T04:07:36.488"/>
    <p1510:client id="{D20C57B2-41A9-4DFF-4D8C-951C21420214}" v="63" dt="2023-05-19T02:53:59.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D1003-6DC4-44DD-8014-7C7F56683D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33FA95-F475-43CA-97DA-D744970BC939}">
      <dgm:prSet/>
      <dgm:spPr/>
      <dgm:t>
        <a:bodyPr/>
        <a:lstStyle/>
        <a:p>
          <a:pPr>
            <a:lnSpc>
              <a:spcPct val="100000"/>
            </a:lnSpc>
          </a:pPr>
          <a:r>
            <a:rPr lang="en-US" dirty="0"/>
            <a:t>Lab Testing and </a:t>
          </a:r>
          <a:r>
            <a:rPr lang="en-US" dirty="0">
              <a:latin typeface="Calibri Light" panose="020F0302020204030204"/>
            </a:rPr>
            <a:t>Data</a:t>
          </a:r>
          <a:r>
            <a:rPr lang="en-US" dirty="0"/>
            <a:t> </a:t>
          </a:r>
          <a:r>
            <a:rPr lang="en-US" dirty="0">
              <a:latin typeface="Calibri Light" panose="020F0302020204030204"/>
            </a:rPr>
            <a:t>Result</a:t>
          </a:r>
          <a:r>
            <a:rPr lang="en-US" dirty="0"/>
            <a:t> on PPS synced Transmitter </a:t>
          </a:r>
          <a:r>
            <a:rPr lang="en-US" dirty="0">
              <a:latin typeface="Calibri Light" panose="020F0302020204030204"/>
            </a:rPr>
            <a:t>Behavior</a:t>
          </a:r>
          <a:r>
            <a:rPr lang="en-US" dirty="0"/>
            <a:t> (Ryan)</a:t>
          </a:r>
        </a:p>
      </dgm:t>
    </dgm:pt>
    <dgm:pt modelId="{B6AEBAE4-EAD8-4C62-9AA8-81745EED5793}" type="parTrans" cxnId="{0BB9E3BA-0B81-4BAC-9302-853540500835}">
      <dgm:prSet/>
      <dgm:spPr/>
      <dgm:t>
        <a:bodyPr/>
        <a:lstStyle/>
        <a:p>
          <a:endParaRPr lang="en-US"/>
        </a:p>
      </dgm:t>
    </dgm:pt>
    <dgm:pt modelId="{21056886-9F8F-440B-8008-31357CD90230}" type="sibTrans" cxnId="{0BB9E3BA-0B81-4BAC-9302-853540500835}">
      <dgm:prSet/>
      <dgm:spPr/>
      <dgm:t>
        <a:bodyPr/>
        <a:lstStyle/>
        <a:p>
          <a:endParaRPr lang="en-US"/>
        </a:p>
      </dgm:t>
    </dgm:pt>
    <dgm:pt modelId="{99C216BB-54B1-4A56-BCCF-35798C60D85B}">
      <dgm:prSet/>
      <dgm:spPr/>
      <dgm:t>
        <a:bodyPr/>
        <a:lstStyle/>
        <a:p>
          <a:pPr>
            <a:lnSpc>
              <a:spcPct val="100000"/>
            </a:lnSpc>
          </a:pPr>
          <a:r>
            <a:rPr lang="en-US" dirty="0"/>
            <a:t>APP design (Includes Networking updates) (Vinit)</a:t>
          </a:r>
        </a:p>
      </dgm:t>
    </dgm:pt>
    <dgm:pt modelId="{84D462A9-62E7-48AE-8945-AB96364B3953}" type="parTrans" cxnId="{D1091F4C-CCC3-4F89-96EF-8104B3C634D4}">
      <dgm:prSet/>
      <dgm:spPr/>
      <dgm:t>
        <a:bodyPr/>
        <a:lstStyle/>
        <a:p>
          <a:endParaRPr lang="en-US"/>
        </a:p>
      </dgm:t>
    </dgm:pt>
    <dgm:pt modelId="{C62AA3C8-DD6B-483B-9BB3-4B21D2342904}" type="sibTrans" cxnId="{D1091F4C-CCC3-4F89-96EF-8104B3C634D4}">
      <dgm:prSet/>
      <dgm:spPr/>
      <dgm:t>
        <a:bodyPr/>
        <a:lstStyle/>
        <a:p>
          <a:endParaRPr lang="en-US"/>
        </a:p>
      </dgm:t>
    </dgm:pt>
    <dgm:pt modelId="{CCA17DEB-B9EB-4E9B-84B8-0E281BA4A8EB}">
      <dgm:prSet/>
      <dgm:spPr/>
      <dgm:t>
        <a:bodyPr/>
        <a:lstStyle/>
        <a:p>
          <a:pPr>
            <a:lnSpc>
              <a:spcPct val="100000"/>
            </a:lnSpc>
          </a:pPr>
          <a:r>
            <a:rPr lang="en-US" dirty="0"/>
            <a:t>DSP updates (Joey)</a:t>
          </a:r>
        </a:p>
      </dgm:t>
    </dgm:pt>
    <dgm:pt modelId="{2A51F379-7274-4872-8EF0-BB3B9B483967}" type="parTrans" cxnId="{23A6E721-A98C-48D2-AD2E-D020D6CF5165}">
      <dgm:prSet/>
      <dgm:spPr/>
      <dgm:t>
        <a:bodyPr/>
        <a:lstStyle/>
        <a:p>
          <a:endParaRPr lang="en-US"/>
        </a:p>
      </dgm:t>
    </dgm:pt>
    <dgm:pt modelId="{4ABCD282-02E0-4849-B81B-844A2315DD0A}" type="sibTrans" cxnId="{23A6E721-A98C-48D2-AD2E-D020D6CF5165}">
      <dgm:prSet/>
      <dgm:spPr/>
      <dgm:t>
        <a:bodyPr/>
        <a:lstStyle/>
        <a:p>
          <a:endParaRPr lang="en-US"/>
        </a:p>
      </dgm:t>
    </dgm:pt>
    <dgm:pt modelId="{83B8A66A-1088-43C9-94FA-4FD0C298D577}">
      <dgm:prSet/>
      <dgm:spPr/>
      <dgm:t>
        <a:bodyPr/>
        <a:lstStyle/>
        <a:p>
          <a:pPr>
            <a:lnSpc>
              <a:spcPct val="100000"/>
            </a:lnSpc>
          </a:pPr>
          <a:r>
            <a:rPr lang="en-US" dirty="0"/>
            <a:t>Localization simulation updates (Ryan)</a:t>
          </a:r>
        </a:p>
      </dgm:t>
    </dgm:pt>
    <dgm:pt modelId="{2669DDAD-0A5E-4F0E-A4FE-594CCB590D2F}" type="parTrans" cxnId="{5596DF50-FFF3-476F-BF15-0111C2D0C483}">
      <dgm:prSet/>
      <dgm:spPr/>
      <dgm:t>
        <a:bodyPr/>
        <a:lstStyle/>
        <a:p>
          <a:endParaRPr lang="en-US"/>
        </a:p>
      </dgm:t>
    </dgm:pt>
    <dgm:pt modelId="{4672E27B-C2C9-4A89-990B-B55711DDD57D}" type="sibTrans" cxnId="{5596DF50-FFF3-476F-BF15-0111C2D0C483}">
      <dgm:prSet/>
      <dgm:spPr/>
      <dgm:t>
        <a:bodyPr/>
        <a:lstStyle/>
        <a:p>
          <a:endParaRPr lang="en-US"/>
        </a:p>
      </dgm:t>
    </dgm:pt>
    <dgm:pt modelId="{A35F52AA-F915-4656-A2E0-065F27BAA48F}">
      <dgm:prSet/>
      <dgm:spPr/>
      <dgm:t>
        <a:bodyPr/>
        <a:lstStyle/>
        <a:p>
          <a:pPr rtl="0">
            <a:lnSpc>
              <a:spcPct val="100000"/>
            </a:lnSpc>
          </a:pPr>
          <a:r>
            <a:rPr lang="en-US" dirty="0"/>
            <a:t>Future Items</a:t>
          </a:r>
          <a:r>
            <a:rPr lang="en-US" dirty="0">
              <a:latin typeface="Calibri Light" panose="020F0302020204030204"/>
            </a:rPr>
            <a:t> (Hassan)</a:t>
          </a:r>
          <a:endParaRPr lang="en-US" dirty="0"/>
        </a:p>
      </dgm:t>
    </dgm:pt>
    <dgm:pt modelId="{BA4AE011-815A-42F6-8C48-ECCDC81A50CF}" type="parTrans" cxnId="{B083ED9B-CADE-474F-8818-B7D993246100}">
      <dgm:prSet/>
      <dgm:spPr/>
      <dgm:t>
        <a:bodyPr/>
        <a:lstStyle/>
        <a:p>
          <a:endParaRPr lang="en-US"/>
        </a:p>
      </dgm:t>
    </dgm:pt>
    <dgm:pt modelId="{AB740409-ACD3-4CFB-A434-FE2E5AC22605}" type="sibTrans" cxnId="{B083ED9B-CADE-474F-8818-B7D993246100}">
      <dgm:prSet/>
      <dgm:spPr/>
      <dgm:t>
        <a:bodyPr/>
        <a:lstStyle/>
        <a:p>
          <a:endParaRPr lang="en-US"/>
        </a:p>
      </dgm:t>
    </dgm:pt>
    <dgm:pt modelId="{2591EF03-60A8-4841-998E-0EBDE536CA44}">
      <dgm:prSet/>
      <dgm:spPr/>
      <dgm:t>
        <a:bodyPr/>
        <a:lstStyle/>
        <a:p>
          <a:pPr>
            <a:lnSpc>
              <a:spcPct val="100000"/>
            </a:lnSpc>
          </a:pPr>
          <a:r>
            <a:rPr lang="en-US" dirty="0"/>
            <a:t>Design decision discussion</a:t>
          </a:r>
        </a:p>
      </dgm:t>
    </dgm:pt>
    <dgm:pt modelId="{807ECD1D-D164-414C-9756-D6628E9E6987}" type="parTrans" cxnId="{FBDB4D0D-9736-40AB-9156-415F3F30004B}">
      <dgm:prSet/>
      <dgm:spPr/>
      <dgm:t>
        <a:bodyPr/>
        <a:lstStyle/>
        <a:p>
          <a:endParaRPr lang="en-US"/>
        </a:p>
      </dgm:t>
    </dgm:pt>
    <dgm:pt modelId="{5DDB31F6-CC31-476A-82D7-74081393F685}" type="sibTrans" cxnId="{FBDB4D0D-9736-40AB-9156-415F3F30004B}">
      <dgm:prSet/>
      <dgm:spPr/>
      <dgm:t>
        <a:bodyPr/>
        <a:lstStyle/>
        <a:p>
          <a:endParaRPr lang="en-US"/>
        </a:p>
      </dgm:t>
    </dgm:pt>
    <dgm:pt modelId="{3E634954-55A4-42DE-8306-7F723D39BA14}" type="pres">
      <dgm:prSet presAssocID="{63BD1003-6DC4-44DD-8014-7C7F56683D1C}" presName="root" presStyleCnt="0">
        <dgm:presLayoutVars>
          <dgm:dir/>
          <dgm:resizeHandles val="exact"/>
        </dgm:presLayoutVars>
      </dgm:prSet>
      <dgm:spPr/>
    </dgm:pt>
    <dgm:pt modelId="{F0E240EB-B827-48E3-8693-B1D579A0CE83}" type="pres">
      <dgm:prSet presAssocID="{0533FA95-F475-43CA-97DA-D744970BC939}" presName="compNode" presStyleCnt="0"/>
      <dgm:spPr/>
    </dgm:pt>
    <dgm:pt modelId="{8509D621-6A91-4BAA-9C0B-F56FD6B5FFDB}" type="pres">
      <dgm:prSet presAssocID="{0533FA95-F475-43CA-97DA-D744970BC939}" presName="bgRect" presStyleLbl="bgShp" presStyleIdx="0" presStyleCnt="6"/>
      <dgm:spPr/>
    </dgm:pt>
    <dgm:pt modelId="{F0B11078-1655-4DD2-B0AD-972048AFE461}" type="pres">
      <dgm:prSet presAssocID="{0533FA95-F475-43CA-97DA-D744970BC93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Plan"/>
        </a:ext>
      </dgm:extLst>
    </dgm:pt>
    <dgm:pt modelId="{87C8AB04-4121-45AB-ACEE-1017D311E5FF}" type="pres">
      <dgm:prSet presAssocID="{0533FA95-F475-43CA-97DA-D744970BC939}" presName="spaceRect" presStyleCnt="0"/>
      <dgm:spPr/>
    </dgm:pt>
    <dgm:pt modelId="{2B30B6C7-A22E-4DC8-BB9E-374670E8B77D}" type="pres">
      <dgm:prSet presAssocID="{0533FA95-F475-43CA-97DA-D744970BC939}" presName="parTx" presStyleLbl="revTx" presStyleIdx="0" presStyleCnt="6">
        <dgm:presLayoutVars>
          <dgm:chMax val="0"/>
          <dgm:chPref val="0"/>
        </dgm:presLayoutVars>
      </dgm:prSet>
      <dgm:spPr/>
    </dgm:pt>
    <dgm:pt modelId="{BDEC0410-412A-491F-B35D-C4B175391B1D}" type="pres">
      <dgm:prSet presAssocID="{21056886-9F8F-440B-8008-31357CD90230}" presName="sibTrans" presStyleCnt="0"/>
      <dgm:spPr/>
    </dgm:pt>
    <dgm:pt modelId="{DC54D120-2FAD-4BC3-876B-0AEFC025CC15}" type="pres">
      <dgm:prSet presAssocID="{99C216BB-54B1-4A56-BCCF-35798C60D85B}" presName="compNode" presStyleCnt="0"/>
      <dgm:spPr/>
    </dgm:pt>
    <dgm:pt modelId="{D8475013-C359-40BD-A367-6C2121E5AB50}" type="pres">
      <dgm:prSet presAssocID="{99C216BB-54B1-4A56-BCCF-35798C60D85B}" presName="bgRect" presStyleLbl="bgShp" presStyleIdx="1" presStyleCnt="6"/>
      <dgm:spPr/>
    </dgm:pt>
    <dgm:pt modelId="{6C8F4012-9E1A-435E-9680-C9583BCA75D3}" type="pres">
      <dgm:prSet presAssocID="{99C216BB-54B1-4A56-BCCF-35798C60D85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Secure"/>
        </a:ext>
      </dgm:extLst>
    </dgm:pt>
    <dgm:pt modelId="{CD99A780-AE7A-435A-AE35-8E812C896CE6}" type="pres">
      <dgm:prSet presAssocID="{99C216BB-54B1-4A56-BCCF-35798C60D85B}" presName="spaceRect" presStyleCnt="0"/>
      <dgm:spPr/>
    </dgm:pt>
    <dgm:pt modelId="{6DDD4475-D833-4FF0-A2A6-A80FE03D73F9}" type="pres">
      <dgm:prSet presAssocID="{99C216BB-54B1-4A56-BCCF-35798C60D85B}" presName="parTx" presStyleLbl="revTx" presStyleIdx="1" presStyleCnt="6">
        <dgm:presLayoutVars>
          <dgm:chMax val="0"/>
          <dgm:chPref val="0"/>
        </dgm:presLayoutVars>
      </dgm:prSet>
      <dgm:spPr/>
    </dgm:pt>
    <dgm:pt modelId="{8EC0FA1D-981D-4845-9DF8-D10C43FFE934}" type="pres">
      <dgm:prSet presAssocID="{C62AA3C8-DD6B-483B-9BB3-4B21D2342904}" presName="sibTrans" presStyleCnt="0"/>
      <dgm:spPr/>
    </dgm:pt>
    <dgm:pt modelId="{A3364B39-B39D-463B-98F1-7C097779FEA3}" type="pres">
      <dgm:prSet presAssocID="{CCA17DEB-B9EB-4E9B-84B8-0E281BA4A8EB}" presName="compNode" presStyleCnt="0"/>
      <dgm:spPr/>
    </dgm:pt>
    <dgm:pt modelId="{FD2A5F42-4E5A-4B76-B508-04CBB9804EAC}" type="pres">
      <dgm:prSet presAssocID="{CCA17DEB-B9EB-4E9B-84B8-0E281BA4A8EB}" presName="bgRect" presStyleLbl="bgShp" presStyleIdx="2" presStyleCnt="6"/>
      <dgm:spPr/>
    </dgm:pt>
    <dgm:pt modelId="{0CA757FF-DA4D-4E1C-948B-26B0894A2AF9}" type="pres">
      <dgm:prSet presAssocID="{CCA17DEB-B9EB-4E9B-84B8-0E281BA4A8E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log"/>
        </a:ext>
      </dgm:extLst>
    </dgm:pt>
    <dgm:pt modelId="{7E46C8FD-8F6C-4E67-B7C7-D0C3D47D51CE}" type="pres">
      <dgm:prSet presAssocID="{CCA17DEB-B9EB-4E9B-84B8-0E281BA4A8EB}" presName="spaceRect" presStyleCnt="0"/>
      <dgm:spPr/>
    </dgm:pt>
    <dgm:pt modelId="{4958DC56-170B-4883-ADD9-7D8EFA4E454F}" type="pres">
      <dgm:prSet presAssocID="{CCA17DEB-B9EB-4E9B-84B8-0E281BA4A8EB}" presName="parTx" presStyleLbl="revTx" presStyleIdx="2" presStyleCnt="6">
        <dgm:presLayoutVars>
          <dgm:chMax val="0"/>
          <dgm:chPref val="0"/>
        </dgm:presLayoutVars>
      </dgm:prSet>
      <dgm:spPr/>
    </dgm:pt>
    <dgm:pt modelId="{9818AE53-9414-4D2C-AF23-26FD77898259}" type="pres">
      <dgm:prSet presAssocID="{4ABCD282-02E0-4849-B81B-844A2315DD0A}" presName="sibTrans" presStyleCnt="0"/>
      <dgm:spPr/>
    </dgm:pt>
    <dgm:pt modelId="{14CCF87F-7718-47D9-B1BF-1AEB58F15B66}" type="pres">
      <dgm:prSet presAssocID="{83B8A66A-1088-43C9-94FA-4FD0C298D577}" presName="compNode" presStyleCnt="0"/>
      <dgm:spPr/>
    </dgm:pt>
    <dgm:pt modelId="{F1DC9EE9-D63D-41B8-A57E-AECE12248A50}" type="pres">
      <dgm:prSet presAssocID="{83B8A66A-1088-43C9-94FA-4FD0C298D577}" presName="bgRect" presStyleLbl="bgShp" presStyleIdx="3" presStyleCnt="6"/>
      <dgm:spPr/>
    </dgm:pt>
    <dgm:pt modelId="{850D4C1E-EE48-40F2-AF7C-F4598C0546BD}" type="pres">
      <dgm:prSet presAssocID="{83B8A66A-1088-43C9-94FA-4FD0C298D57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99DC35FE-C691-4F46-9660-06A7913A6EF7}" type="pres">
      <dgm:prSet presAssocID="{83B8A66A-1088-43C9-94FA-4FD0C298D577}" presName="spaceRect" presStyleCnt="0"/>
      <dgm:spPr/>
    </dgm:pt>
    <dgm:pt modelId="{DCBFE4AC-C53D-446B-B3C7-6401E344B781}" type="pres">
      <dgm:prSet presAssocID="{83B8A66A-1088-43C9-94FA-4FD0C298D577}" presName="parTx" presStyleLbl="revTx" presStyleIdx="3" presStyleCnt="6">
        <dgm:presLayoutVars>
          <dgm:chMax val="0"/>
          <dgm:chPref val="0"/>
        </dgm:presLayoutVars>
      </dgm:prSet>
      <dgm:spPr/>
    </dgm:pt>
    <dgm:pt modelId="{86875483-EA20-434B-B1AD-C6531982CFC6}" type="pres">
      <dgm:prSet presAssocID="{4672E27B-C2C9-4A89-990B-B55711DDD57D}" presName="sibTrans" presStyleCnt="0"/>
      <dgm:spPr/>
    </dgm:pt>
    <dgm:pt modelId="{FF52DF25-AFB3-456E-B550-61523284D4EF}" type="pres">
      <dgm:prSet presAssocID="{A35F52AA-F915-4656-A2E0-065F27BAA48F}" presName="compNode" presStyleCnt="0"/>
      <dgm:spPr/>
    </dgm:pt>
    <dgm:pt modelId="{5FBC4F8A-BD8A-4FCF-B51A-B70C54066CF4}" type="pres">
      <dgm:prSet presAssocID="{A35F52AA-F915-4656-A2E0-065F27BAA48F}" presName="bgRect" presStyleLbl="bgShp" presStyleIdx="4" presStyleCnt="6"/>
      <dgm:spPr/>
    </dgm:pt>
    <dgm:pt modelId="{30428F3F-A751-412D-BD76-D96151F77595}" type="pres">
      <dgm:prSet presAssocID="{A35F52AA-F915-4656-A2E0-065F27BAA48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k Item Bug"/>
        </a:ext>
      </dgm:extLst>
    </dgm:pt>
    <dgm:pt modelId="{7E7401B9-1213-4677-B1BD-0FF4CE930022}" type="pres">
      <dgm:prSet presAssocID="{A35F52AA-F915-4656-A2E0-065F27BAA48F}" presName="spaceRect" presStyleCnt="0"/>
      <dgm:spPr/>
    </dgm:pt>
    <dgm:pt modelId="{6707536A-78D2-4374-92DF-F8CA21948CE2}" type="pres">
      <dgm:prSet presAssocID="{A35F52AA-F915-4656-A2E0-065F27BAA48F}" presName="parTx" presStyleLbl="revTx" presStyleIdx="4" presStyleCnt="6">
        <dgm:presLayoutVars>
          <dgm:chMax val="0"/>
          <dgm:chPref val="0"/>
        </dgm:presLayoutVars>
      </dgm:prSet>
      <dgm:spPr/>
    </dgm:pt>
    <dgm:pt modelId="{B70B558A-E298-44D6-8371-633B43A85FBC}" type="pres">
      <dgm:prSet presAssocID="{AB740409-ACD3-4CFB-A434-FE2E5AC22605}" presName="sibTrans" presStyleCnt="0"/>
      <dgm:spPr/>
    </dgm:pt>
    <dgm:pt modelId="{DC0ACEC0-7343-4A57-9873-14E15EF9228E}" type="pres">
      <dgm:prSet presAssocID="{2591EF03-60A8-4841-998E-0EBDE536CA44}" presName="compNode" presStyleCnt="0"/>
      <dgm:spPr/>
    </dgm:pt>
    <dgm:pt modelId="{C57B5D15-B268-409C-A074-E6341BE5B8BD}" type="pres">
      <dgm:prSet presAssocID="{2591EF03-60A8-4841-998E-0EBDE536CA44}" presName="bgRect" presStyleLbl="bgShp" presStyleIdx="5" presStyleCnt="6"/>
      <dgm:spPr/>
    </dgm:pt>
    <dgm:pt modelId="{F03A4B5B-6CE7-49E0-8B7F-01D3BB899F07}" type="pres">
      <dgm:prSet presAssocID="{2591EF03-60A8-4841-998E-0EBDE536CA4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esign"/>
        </a:ext>
      </dgm:extLst>
    </dgm:pt>
    <dgm:pt modelId="{8B0F86B4-F3F2-48B4-BBD4-882EF814046D}" type="pres">
      <dgm:prSet presAssocID="{2591EF03-60A8-4841-998E-0EBDE536CA44}" presName="spaceRect" presStyleCnt="0"/>
      <dgm:spPr/>
    </dgm:pt>
    <dgm:pt modelId="{421A74E4-B3C0-4B5B-BE33-B2BE9F76DC5A}" type="pres">
      <dgm:prSet presAssocID="{2591EF03-60A8-4841-998E-0EBDE536CA44}" presName="parTx" presStyleLbl="revTx" presStyleIdx="5" presStyleCnt="6">
        <dgm:presLayoutVars>
          <dgm:chMax val="0"/>
          <dgm:chPref val="0"/>
        </dgm:presLayoutVars>
      </dgm:prSet>
      <dgm:spPr/>
    </dgm:pt>
  </dgm:ptLst>
  <dgm:cxnLst>
    <dgm:cxn modelId="{BFAEA103-4D02-49E9-957A-7C4DD81BF71F}" type="presOf" srcId="{2591EF03-60A8-4841-998E-0EBDE536CA44}" destId="{421A74E4-B3C0-4B5B-BE33-B2BE9F76DC5A}" srcOrd="0" destOrd="0" presId="urn:microsoft.com/office/officeart/2018/2/layout/IconVerticalSolidList"/>
    <dgm:cxn modelId="{FBDB4D0D-9736-40AB-9156-415F3F30004B}" srcId="{63BD1003-6DC4-44DD-8014-7C7F56683D1C}" destId="{2591EF03-60A8-4841-998E-0EBDE536CA44}" srcOrd="5" destOrd="0" parTransId="{807ECD1D-D164-414C-9756-D6628E9E6987}" sibTransId="{5DDB31F6-CC31-476A-82D7-74081393F685}"/>
    <dgm:cxn modelId="{16F3FD1F-6F1D-4AED-A030-D64F5DCCD2DA}" type="presOf" srcId="{83B8A66A-1088-43C9-94FA-4FD0C298D577}" destId="{DCBFE4AC-C53D-446B-B3C7-6401E344B781}" srcOrd="0" destOrd="0" presId="urn:microsoft.com/office/officeart/2018/2/layout/IconVerticalSolidList"/>
    <dgm:cxn modelId="{23A6E721-A98C-48D2-AD2E-D020D6CF5165}" srcId="{63BD1003-6DC4-44DD-8014-7C7F56683D1C}" destId="{CCA17DEB-B9EB-4E9B-84B8-0E281BA4A8EB}" srcOrd="2" destOrd="0" parTransId="{2A51F379-7274-4872-8EF0-BB3B9B483967}" sibTransId="{4ABCD282-02E0-4849-B81B-844A2315DD0A}"/>
    <dgm:cxn modelId="{6DB9685D-273F-4470-A8B3-E14B2AD60315}" type="presOf" srcId="{99C216BB-54B1-4A56-BCCF-35798C60D85B}" destId="{6DDD4475-D833-4FF0-A2A6-A80FE03D73F9}" srcOrd="0" destOrd="0" presId="urn:microsoft.com/office/officeart/2018/2/layout/IconVerticalSolidList"/>
    <dgm:cxn modelId="{D1091F4C-CCC3-4F89-96EF-8104B3C634D4}" srcId="{63BD1003-6DC4-44DD-8014-7C7F56683D1C}" destId="{99C216BB-54B1-4A56-BCCF-35798C60D85B}" srcOrd="1" destOrd="0" parTransId="{84D462A9-62E7-48AE-8945-AB96364B3953}" sibTransId="{C62AA3C8-DD6B-483B-9BB3-4B21D2342904}"/>
    <dgm:cxn modelId="{5596DF50-FFF3-476F-BF15-0111C2D0C483}" srcId="{63BD1003-6DC4-44DD-8014-7C7F56683D1C}" destId="{83B8A66A-1088-43C9-94FA-4FD0C298D577}" srcOrd="3" destOrd="0" parTransId="{2669DDAD-0A5E-4F0E-A4FE-594CCB590D2F}" sibTransId="{4672E27B-C2C9-4A89-990B-B55711DDD57D}"/>
    <dgm:cxn modelId="{31EE1E76-0B1F-44E0-B5DB-C66B32E56267}" type="presOf" srcId="{0533FA95-F475-43CA-97DA-D744970BC939}" destId="{2B30B6C7-A22E-4DC8-BB9E-374670E8B77D}" srcOrd="0" destOrd="0" presId="urn:microsoft.com/office/officeart/2018/2/layout/IconVerticalSolidList"/>
    <dgm:cxn modelId="{B083ED9B-CADE-474F-8818-B7D993246100}" srcId="{63BD1003-6DC4-44DD-8014-7C7F56683D1C}" destId="{A35F52AA-F915-4656-A2E0-065F27BAA48F}" srcOrd="4" destOrd="0" parTransId="{BA4AE011-815A-42F6-8C48-ECCDC81A50CF}" sibTransId="{AB740409-ACD3-4CFB-A434-FE2E5AC22605}"/>
    <dgm:cxn modelId="{11EE22BA-2DC1-4541-B979-60FDFB4250C2}" type="presOf" srcId="{A35F52AA-F915-4656-A2E0-065F27BAA48F}" destId="{6707536A-78D2-4374-92DF-F8CA21948CE2}" srcOrd="0" destOrd="0" presId="urn:microsoft.com/office/officeart/2018/2/layout/IconVerticalSolidList"/>
    <dgm:cxn modelId="{0BB9E3BA-0B81-4BAC-9302-853540500835}" srcId="{63BD1003-6DC4-44DD-8014-7C7F56683D1C}" destId="{0533FA95-F475-43CA-97DA-D744970BC939}" srcOrd="0" destOrd="0" parTransId="{B6AEBAE4-EAD8-4C62-9AA8-81745EED5793}" sibTransId="{21056886-9F8F-440B-8008-31357CD90230}"/>
    <dgm:cxn modelId="{92DE9FE2-A076-422E-B515-204704A578FC}" type="presOf" srcId="{63BD1003-6DC4-44DD-8014-7C7F56683D1C}" destId="{3E634954-55A4-42DE-8306-7F723D39BA14}" srcOrd="0" destOrd="0" presId="urn:microsoft.com/office/officeart/2018/2/layout/IconVerticalSolidList"/>
    <dgm:cxn modelId="{B3A293E6-2EA7-4BC1-BE8B-6B22C79094F3}" type="presOf" srcId="{CCA17DEB-B9EB-4E9B-84B8-0E281BA4A8EB}" destId="{4958DC56-170B-4883-ADD9-7D8EFA4E454F}" srcOrd="0" destOrd="0" presId="urn:microsoft.com/office/officeart/2018/2/layout/IconVerticalSolidList"/>
    <dgm:cxn modelId="{D0B3F996-B008-499C-92BC-FBB06BC1A6BE}" type="presParOf" srcId="{3E634954-55A4-42DE-8306-7F723D39BA14}" destId="{F0E240EB-B827-48E3-8693-B1D579A0CE83}" srcOrd="0" destOrd="0" presId="urn:microsoft.com/office/officeart/2018/2/layout/IconVerticalSolidList"/>
    <dgm:cxn modelId="{03B2BD74-4EF2-4F86-BCC0-7BDE85D097DD}" type="presParOf" srcId="{F0E240EB-B827-48E3-8693-B1D579A0CE83}" destId="{8509D621-6A91-4BAA-9C0B-F56FD6B5FFDB}" srcOrd="0" destOrd="0" presId="urn:microsoft.com/office/officeart/2018/2/layout/IconVerticalSolidList"/>
    <dgm:cxn modelId="{53CF1621-94C9-4EF3-B6E7-F2D9096675A9}" type="presParOf" srcId="{F0E240EB-B827-48E3-8693-B1D579A0CE83}" destId="{F0B11078-1655-4DD2-B0AD-972048AFE461}" srcOrd="1" destOrd="0" presId="urn:microsoft.com/office/officeart/2018/2/layout/IconVerticalSolidList"/>
    <dgm:cxn modelId="{323422EA-4326-4C04-9788-2A63E756828B}" type="presParOf" srcId="{F0E240EB-B827-48E3-8693-B1D579A0CE83}" destId="{87C8AB04-4121-45AB-ACEE-1017D311E5FF}" srcOrd="2" destOrd="0" presId="urn:microsoft.com/office/officeart/2018/2/layout/IconVerticalSolidList"/>
    <dgm:cxn modelId="{F142C107-4B24-47BE-83C7-40CB5AB9B1B2}" type="presParOf" srcId="{F0E240EB-B827-48E3-8693-B1D579A0CE83}" destId="{2B30B6C7-A22E-4DC8-BB9E-374670E8B77D}" srcOrd="3" destOrd="0" presId="urn:microsoft.com/office/officeart/2018/2/layout/IconVerticalSolidList"/>
    <dgm:cxn modelId="{805CDA3C-C2F1-4FAD-9E13-07B36EC5BCAC}" type="presParOf" srcId="{3E634954-55A4-42DE-8306-7F723D39BA14}" destId="{BDEC0410-412A-491F-B35D-C4B175391B1D}" srcOrd="1" destOrd="0" presId="urn:microsoft.com/office/officeart/2018/2/layout/IconVerticalSolidList"/>
    <dgm:cxn modelId="{A16F6498-E2C5-4CB2-8097-90EE107524BD}" type="presParOf" srcId="{3E634954-55A4-42DE-8306-7F723D39BA14}" destId="{DC54D120-2FAD-4BC3-876B-0AEFC025CC15}" srcOrd="2" destOrd="0" presId="urn:microsoft.com/office/officeart/2018/2/layout/IconVerticalSolidList"/>
    <dgm:cxn modelId="{31F11E45-ADD1-4324-AF23-E1624E7E712B}" type="presParOf" srcId="{DC54D120-2FAD-4BC3-876B-0AEFC025CC15}" destId="{D8475013-C359-40BD-A367-6C2121E5AB50}" srcOrd="0" destOrd="0" presId="urn:microsoft.com/office/officeart/2018/2/layout/IconVerticalSolidList"/>
    <dgm:cxn modelId="{C7DEA061-E1C2-453C-8DDD-DDF28551FD93}" type="presParOf" srcId="{DC54D120-2FAD-4BC3-876B-0AEFC025CC15}" destId="{6C8F4012-9E1A-435E-9680-C9583BCA75D3}" srcOrd="1" destOrd="0" presId="urn:microsoft.com/office/officeart/2018/2/layout/IconVerticalSolidList"/>
    <dgm:cxn modelId="{127C6F39-3BFA-48E9-A513-ED104804D439}" type="presParOf" srcId="{DC54D120-2FAD-4BC3-876B-0AEFC025CC15}" destId="{CD99A780-AE7A-435A-AE35-8E812C896CE6}" srcOrd="2" destOrd="0" presId="urn:microsoft.com/office/officeart/2018/2/layout/IconVerticalSolidList"/>
    <dgm:cxn modelId="{CF5F71F0-71B1-4391-B17A-49A30B52DFD1}" type="presParOf" srcId="{DC54D120-2FAD-4BC3-876B-0AEFC025CC15}" destId="{6DDD4475-D833-4FF0-A2A6-A80FE03D73F9}" srcOrd="3" destOrd="0" presId="urn:microsoft.com/office/officeart/2018/2/layout/IconVerticalSolidList"/>
    <dgm:cxn modelId="{87A37BAA-3826-4C20-A560-6912B9A0AFE0}" type="presParOf" srcId="{3E634954-55A4-42DE-8306-7F723D39BA14}" destId="{8EC0FA1D-981D-4845-9DF8-D10C43FFE934}" srcOrd="3" destOrd="0" presId="urn:microsoft.com/office/officeart/2018/2/layout/IconVerticalSolidList"/>
    <dgm:cxn modelId="{EAE4636E-0BE0-4F9C-9F94-9EE408621C1E}" type="presParOf" srcId="{3E634954-55A4-42DE-8306-7F723D39BA14}" destId="{A3364B39-B39D-463B-98F1-7C097779FEA3}" srcOrd="4" destOrd="0" presId="urn:microsoft.com/office/officeart/2018/2/layout/IconVerticalSolidList"/>
    <dgm:cxn modelId="{94145D16-5CD6-4492-BF85-1101A46A4174}" type="presParOf" srcId="{A3364B39-B39D-463B-98F1-7C097779FEA3}" destId="{FD2A5F42-4E5A-4B76-B508-04CBB9804EAC}" srcOrd="0" destOrd="0" presId="urn:microsoft.com/office/officeart/2018/2/layout/IconVerticalSolidList"/>
    <dgm:cxn modelId="{967FF73D-42CC-48B9-B5E5-6BDEA3890649}" type="presParOf" srcId="{A3364B39-B39D-463B-98F1-7C097779FEA3}" destId="{0CA757FF-DA4D-4E1C-948B-26B0894A2AF9}" srcOrd="1" destOrd="0" presId="urn:microsoft.com/office/officeart/2018/2/layout/IconVerticalSolidList"/>
    <dgm:cxn modelId="{49527EAE-CDFE-4DC2-A323-D7BCFA34E845}" type="presParOf" srcId="{A3364B39-B39D-463B-98F1-7C097779FEA3}" destId="{7E46C8FD-8F6C-4E67-B7C7-D0C3D47D51CE}" srcOrd="2" destOrd="0" presId="urn:microsoft.com/office/officeart/2018/2/layout/IconVerticalSolidList"/>
    <dgm:cxn modelId="{657FAB34-A06C-49D8-AE12-9A6672A4C4B7}" type="presParOf" srcId="{A3364B39-B39D-463B-98F1-7C097779FEA3}" destId="{4958DC56-170B-4883-ADD9-7D8EFA4E454F}" srcOrd="3" destOrd="0" presId="urn:microsoft.com/office/officeart/2018/2/layout/IconVerticalSolidList"/>
    <dgm:cxn modelId="{46AE133B-E6EE-4472-95DE-5177AA76AC8E}" type="presParOf" srcId="{3E634954-55A4-42DE-8306-7F723D39BA14}" destId="{9818AE53-9414-4D2C-AF23-26FD77898259}" srcOrd="5" destOrd="0" presId="urn:microsoft.com/office/officeart/2018/2/layout/IconVerticalSolidList"/>
    <dgm:cxn modelId="{5A61DFBE-2ED0-4549-8D90-6A545B4A0840}" type="presParOf" srcId="{3E634954-55A4-42DE-8306-7F723D39BA14}" destId="{14CCF87F-7718-47D9-B1BF-1AEB58F15B66}" srcOrd="6" destOrd="0" presId="urn:microsoft.com/office/officeart/2018/2/layout/IconVerticalSolidList"/>
    <dgm:cxn modelId="{10D09DA4-E80B-467E-845A-C539247B0E95}" type="presParOf" srcId="{14CCF87F-7718-47D9-B1BF-1AEB58F15B66}" destId="{F1DC9EE9-D63D-41B8-A57E-AECE12248A50}" srcOrd="0" destOrd="0" presId="urn:microsoft.com/office/officeart/2018/2/layout/IconVerticalSolidList"/>
    <dgm:cxn modelId="{3525768D-95F3-47CE-978D-37FDBD93ABD3}" type="presParOf" srcId="{14CCF87F-7718-47D9-B1BF-1AEB58F15B66}" destId="{850D4C1E-EE48-40F2-AF7C-F4598C0546BD}" srcOrd="1" destOrd="0" presId="urn:microsoft.com/office/officeart/2018/2/layout/IconVerticalSolidList"/>
    <dgm:cxn modelId="{1CAEF6E1-CA9B-48CF-891D-B1C985B1E653}" type="presParOf" srcId="{14CCF87F-7718-47D9-B1BF-1AEB58F15B66}" destId="{99DC35FE-C691-4F46-9660-06A7913A6EF7}" srcOrd="2" destOrd="0" presId="urn:microsoft.com/office/officeart/2018/2/layout/IconVerticalSolidList"/>
    <dgm:cxn modelId="{41C75424-D767-400F-BB7B-F27965C38489}" type="presParOf" srcId="{14CCF87F-7718-47D9-B1BF-1AEB58F15B66}" destId="{DCBFE4AC-C53D-446B-B3C7-6401E344B781}" srcOrd="3" destOrd="0" presId="urn:microsoft.com/office/officeart/2018/2/layout/IconVerticalSolidList"/>
    <dgm:cxn modelId="{31C07DC9-304E-46F8-A204-71D9E0C480A4}" type="presParOf" srcId="{3E634954-55A4-42DE-8306-7F723D39BA14}" destId="{86875483-EA20-434B-B1AD-C6531982CFC6}" srcOrd="7" destOrd="0" presId="urn:microsoft.com/office/officeart/2018/2/layout/IconVerticalSolidList"/>
    <dgm:cxn modelId="{EFABE780-6A7F-46C6-A509-A1C0CB4ACF32}" type="presParOf" srcId="{3E634954-55A4-42DE-8306-7F723D39BA14}" destId="{FF52DF25-AFB3-456E-B550-61523284D4EF}" srcOrd="8" destOrd="0" presId="urn:microsoft.com/office/officeart/2018/2/layout/IconVerticalSolidList"/>
    <dgm:cxn modelId="{0A5CBA8A-495A-403D-9125-883E5BC90C5F}" type="presParOf" srcId="{FF52DF25-AFB3-456E-B550-61523284D4EF}" destId="{5FBC4F8A-BD8A-4FCF-B51A-B70C54066CF4}" srcOrd="0" destOrd="0" presId="urn:microsoft.com/office/officeart/2018/2/layout/IconVerticalSolidList"/>
    <dgm:cxn modelId="{CFAECB33-2C9E-4726-A2EF-1B4EF92CF8B3}" type="presParOf" srcId="{FF52DF25-AFB3-456E-B550-61523284D4EF}" destId="{30428F3F-A751-412D-BD76-D96151F77595}" srcOrd="1" destOrd="0" presId="urn:microsoft.com/office/officeart/2018/2/layout/IconVerticalSolidList"/>
    <dgm:cxn modelId="{C57BB170-034E-4558-92C5-9E01400E8670}" type="presParOf" srcId="{FF52DF25-AFB3-456E-B550-61523284D4EF}" destId="{7E7401B9-1213-4677-B1BD-0FF4CE930022}" srcOrd="2" destOrd="0" presId="urn:microsoft.com/office/officeart/2018/2/layout/IconVerticalSolidList"/>
    <dgm:cxn modelId="{774763FA-03EA-4BC4-8693-EB0121950591}" type="presParOf" srcId="{FF52DF25-AFB3-456E-B550-61523284D4EF}" destId="{6707536A-78D2-4374-92DF-F8CA21948CE2}" srcOrd="3" destOrd="0" presId="urn:microsoft.com/office/officeart/2018/2/layout/IconVerticalSolidList"/>
    <dgm:cxn modelId="{713D0E5D-41FF-4B27-B469-AC5E4E0530DC}" type="presParOf" srcId="{3E634954-55A4-42DE-8306-7F723D39BA14}" destId="{B70B558A-E298-44D6-8371-633B43A85FBC}" srcOrd="9" destOrd="0" presId="urn:microsoft.com/office/officeart/2018/2/layout/IconVerticalSolidList"/>
    <dgm:cxn modelId="{7C1445EE-B871-43D0-AA82-78C4A9FEC162}" type="presParOf" srcId="{3E634954-55A4-42DE-8306-7F723D39BA14}" destId="{DC0ACEC0-7343-4A57-9873-14E15EF9228E}" srcOrd="10" destOrd="0" presId="urn:microsoft.com/office/officeart/2018/2/layout/IconVerticalSolidList"/>
    <dgm:cxn modelId="{F7F63DCC-CDFA-473A-83B2-0EB818445ECF}" type="presParOf" srcId="{DC0ACEC0-7343-4A57-9873-14E15EF9228E}" destId="{C57B5D15-B268-409C-A074-E6341BE5B8BD}" srcOrd="0" destOrd="0" presId="urn:microsoft.com/office/officeart/2018/2/layout/IconVerticalSolidList"/>
    <dgm:cxn modelId="{10DD7A26-88DB-429E-925B-EDEEFE824B44}" type="presParOf" srcId="{DC0ACEC0-7343-4A57-9873-14E15EF9228E}" destId="{F03A4B5B-6CE7-49E0-8B7F-01D3BB899F07}" srcOrd="1" destOrd="0" presId="urn:microsoft.com/office/officeart/2018/2/layout/IconVerticalSolidList"/>
    <dgm:cxn modelId="{14DAC514-3C71-4BC1-B6BB-8D13CC52529E}" type="presParOf" srcId="{DC0ACEC0-7343-4A57-9873-14E15EF9228E}" destId="{8B0F86B4-F3F2-48B4-BBD4-882EF814046D}" srcOrd="2" destOrd="0" presId="urn:microsoft.com/office/officeart/2018/2/layout/IconVerticalSolidList"/>
    <dgm:cxn modelId="{4924B4B6-EBA8-4C64-A3E4-FB8E9ABD77C0}" type="presParOf" srcId="{DC0ACEC0-7343-4A57-9873-14E15EF9228E}" destId="{421A74E4-B3C0-4B5B-BE33-B2BE9F76DC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9D621-6A91-4BAA-9C0B-F56FD6B5FFDB}">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11078-1655-4DD2-B0AD-972048AFE461}">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0B6C7-A22E-4DC8-BB9E-374670E8B77D}">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dirty="0"/>
            <a:t>Lab Testing and </a:t>
          </a:r>
          <a:r>
            <a:rPr lang="en-US" sz="1900" kern="1200" dirty="0">
              <a:latin typeface="Calibri Light" panose="020F0302020204030204"/>
            </a:rPr>
            <a:t>Data</a:t>
          </a:r>
          <a:r>
            <a:rPr lang="en-US" sz="1900" kern="1200" dirty="0"/>
            <a:t> </a:t>
          </a:r>
          <a:r>
            <a:rPr lang="en-US" sz="1900" kern="1200" dirty="0">
              <a:latin typeface="Calibri Light" panose="020F0302020204030204"/>
            </a:rPr>
            <a:t>Result</a:t>
          </a:r>
          <a:r>
            <a:rPr lang="en-US" sz="1900" kern="1200" dirty="0"/>
            <a:t> on PPS synced Transmitter </a:t>
          </a:r>
          <a:r>
            <a:rPr lang="en-US" sz="1900" kern="1200" dirty="0">
              <a:latin typeface="Calibri Light" panose="020F0302020204030204"/>
            </a:rPr>
            <a:t>Behavior</a:t>
          </a:r>
          <a:r>
            <a:rPr lang="en-US" sz="1900" kern="1200" dirty="0"/>
            <a:t> (Ryan)</a:t>
          </a:r>
        </a:p>
      </dsp:txBody>
      <dsp:txXfrm>
        <a:off x="692764" y="1407"/>
        <a:ext cx="9822835" cy="599796"/>
      </dsp:txXfrm>
    </dsp:sp>
    <dsp:sp modelId="{D8475013-C359-40BD-A367-6C2121E5AB50}">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F4012-9E1A-435E-9680-C9583BCA75D3}">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D4475-D833-4FF0-A2A6-A80FE03D73F9}">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dirty="0"/>
            <a:t>APP design (Includes Networking updates) (Vinit)</a:t>
          </a:r>
        </a:p>
      </dsp:txBody>
      <dsp:txXfrm>
        <a:off x="692764" y="751152"/>
        <a:ext cx="9822835" cy="599796"/>
      </dsp:txXfrm>
    </dsp:sp>
    <dsp:sp modelId="{FD2A5F42-4E5A-4B76-B508-04CBB9804EAC}">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A757FF-DA4D-4E1C-948B-26B0894A2AF9}">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58DC56-170B-4883-ADD9-7D8EFA4E454F}">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dirty="0"/>
            <a:t>DSP updates (Joey)</a:t>
          </a:r>
        </a:p>
      </dsp:txBody>
      <dsp:txXfrm>
        <a:off x="692764" y="1500898"/>
        <a:ext cx="9822835" cy="599796"/>
      </dsp:txXfrm>
    </dsp:sp>
    <dsp:sp modelId="{F1DC9EE9-D63D-41B8-A57E-AECE12248A50}">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D4C1E-EE48-40F2-AF7C-F4598C0546BD}">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FE4AC-C53D-446B-B3C7-6401E344B781}">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dirty="0"/>
            <a:t>Localization simulation updates (Ryan)</a:t>
          </a:r>
        </a:p>
      </dsp:txBody>
      <dsp:txXfrm>
        <a:off x="692764" y="2250643"/>
        <a:ext cx="9822835" cy="599796"/>
      </dsp:txXfrm>
    </dsp:sp>
    <dsp:sp modelId="{5FBC4F8A-BD8A-4FCF-B51A-B70C54066CF4}">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28F3F-A751-412D-BD76-D96151F77595}">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7536A-78D2-4374-92DF-F8CA21948CE2}">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rtl="0">
            <a:lnSpc>
              <a:spcPct val="100000"/>
            </a:lnSpc>
            <a:spcBef>
              <a:spcPct val="0"/>
            </a:spcBef>
            <a:spcAft>
              <a:spcPct val="35000"/>
            </a:spcAft>
            <a:buNone/>
          </a:pPr>
          <a:r>
            <a:rPr lang="en-US" sz="1900" kern="1200" dirty="0"/>
            <a:t>Future Items</a:t>
          </a:r>
          <a:r>
            <a:rPr lang="en-US" sz="1900" kern="1200" dirty="0">
              <a:latin typeface="Calibri Light" panose="020F0302020204030204"/>
            </a:rPr>
            <a:t> (Hassan)</a:t>
          </a:r>
          <a:endParaRPr lang="en-US" sz="1900" kern="1200" dirty="0"/>
        </a:p>
      </dsp:txBody>
      <dsp:txXfrm>
        <a:off x="692764" y="3000388"/>
        <a:ext cx="9822835" cy="599796"/>
      </dsp:txXfrm>
    </dsp:sp>
    <dsp:sp modelId="{C57B5D15-B268-409C-A074-E6341BE5B8BD}">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A4B5B-6CE7-49E0-8B7F-01D3BB899F07}">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1A74E4-B3C0-4B5B-BE33-B2BE9F76DC5A}">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dirty="0"/>
            <a:t>Design decision discussion</a:t>
          </a:r>
        </a:p>
      </dsp:txBody>
      <dsp:txXfrm>
        <a:off x="692764" y="3750134"/>
        <a:ext cx="9822835" cy="5997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F9714B-B5C2-0B46-897C-6A4B279079B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412756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F9714B-B5C2-0B46-897C-6A4B279079B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137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F9714B-B5C2-0B46-897C-6A4B279079B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233550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F9714B-B5C2-0B46-897C-6A4B279079B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38894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9714B-B5C2-0B46-897C-6A4B279079BF}"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381331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F9714B-B5C2-0B46-897C-6A4B279079BF}"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222466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F9714B-B5C2-0B46-897C-6A4B279079BF}"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13045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F9714B-B5C2-0B46-897C-6A4B279079BF}"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159171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9714B-B5C2-0B46-897C-6A4B279079BF}"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126142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F9714B-B5C2-0B46-897C-6A4B279079BF}"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100927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F9714B-B5C2-0B46-897C-6A4B279079BF}"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CCCBE-0B0A-054B-B9A8-0468D8EC9908}" type="slidenum">
              <a:rPr lang="en-US" smtClean="0"/>
              <a:t>‹#›</a:t>
            </a:fld>
            <a:endParaRPr lang="en-US"/>
          </a:p>
        </p:txBody>
      </p:sp>
    </p:spTree>
    <p:extLst>
      <p:ext uri="{BB962C8B-B14F-4D97-AF65-F5344CB8AC3E}">
        <p14:creationId xmlns:p14="http://schemas.microsoft.com/office/powerpoint/2010/main" val="102694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9714B-B5C2-0B46-897C-6A4B279079BF}" type="datetimeFigureOut">
              <a:rPr lang="en-US" smtClean="0"/>
              <a:t>5/19/2023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CCCBE-0B0A-054B-B9A8-0468D8EC9908}" type="slidenum">
              <a:rPr lang="en-US" smtClean="0"/>
              <a:t>‹#›</a:t>
            </a:fld>
            <a:endParaRPr lang="en-US"/>
          </a:p>
        </p:txBody>
      </p:sp>
    </p:spTree>
    <p:extLst>
      <p:ext uri="{BB962C8B-B14F-4D97-AF65-F5344CB8AC3E}">
        <p14:creationId xmlns:p14="http://schemas.microsoft.com/office/powerpoint/2010/main" val="21898962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joey-public/WES207CapstoneProjec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outdoor, reptile, lizard&#10;&#10;Description automatically generated">
            <a:extLst>
              <a:ext uri="{FF2B5EF4-FFF2-40B4-BE49-F238E27FC236}">
                <a16:creationId xmlns:a16="http://schemas.microsoft.com/office/drawing/2014/main" id="{EE59AA31-DC90-119A-FE8A-0AB7C2C3FAFD}"/>
              </a:ext>
            </a:extLst>
          </p:cNvPr>
          <p:cNvPicPr>
            <a:picLocks noChangeAspect="1"/>
          </p:cNvPicPr>
          <p:nvPr/>
        </p:nvPicPr>
        <p:blipFill rotWithShape="1">
          <a:blip r:embed="rId2">
            <a:extLst>
              <a:ext uri="{28A0092B-C50C-407E-A947-70E740481C1C}">
                <a14:useLocalDpi xmlns:a14="http://schemas.microsoft.com/office/drawing/2010/main" val="0"/>
              </a:ext>
            </a:extLst>
          </a:blip>
          <a:srcRect l="1325" t="3795" r="14394" b="12812"/>
          <a:stretch/>
        </p:blipFill>
        <p:spPr>
          <a:xfrm>
            <a:off x="3968151" y="345060"/>
            <a:ext cx="8223846" cy="6291061"/>
          </a:xfrm>
          <a:prstGeom prst="rect">
            <a:avLst/>
          </a:prstGeom>
        </p:spPr>
      </p:pic>
      <p:sp>
        <p:nvSpPr>
          <p:cNvPr id="2" name="Title 1">
            <a:extLst>
              <a:ext uri="{FF2B5EF4-FFF2-40B4-BE49-F238E27FC236}">
                <a16:creationId xmlns:a16="http://schemas.microsoft.com/office/drawing/2014/main" id="{C1FD5C8B-8D17-10CA-5335-5BA67CD01309}"/>
              </a:ext>
            </a:extLst>
          </p:cNvPr>
          <p:cNvSpPr>
            <a:spLocks noGrp="1"/>
          </p:cNvSpPr>
          <p:nvPr>
            <p:ph type="ctrTitle"/>
          </p:nvPr>
        </p:nvSpPr>
        <p:spPr>
          <a:xfrm>
            <a:off x="477981" y="1481797"/>
            <a:ext cx="4023360" cy="3793605"/>
          </a:xfrm>
        </p:spPr>
        <p:txBody>
          <a:bodyPr anchor="b">
            <a:normAutofit fontScale="90000"/>
          </a:bodyPr>
          <a:lstStyle/>
          <a:p>
            <a:pPr algn="l"/>
            <a:r>
              <a:rPr lang="en-US" sz="4800"/>
              <a:t>Lizard Localization</a:t>
            </a:r>
            <a:br>
              <a:rPr lang="en-US" sz="4800">
                <a:cs typeface="Calibri Light"/>
              </a:rPr>
            </a:br>
            <a:br>
              <a:rPr lang="en-US" sz="4800">
                <a:cs typeface="Calibri Light"/>
              </a:rPr>
            </a:br>
            <a:r>
              <a:rPr lang="en-US" sz="4000">
                <a:cs typeface="Calibri Light"/>
              </a:rPr>
              <a:t>Week 6 Project Update: </a:t>
            </a:r>
            <a:br>
              <a:rPr lang="en-US" sz="4000">
                <a:cs typeface="Calibri Light"/>
              </a:rPr>
            </a:br>
            <a:r>
              <a:rPr lang="en-US" sz="4000">
                <a:cs typeface="Calibri Light"/>
              </a:rPr>
              <a:t>May 19th, 2023</a:t>
            </a:r>
            <a:br>
              <a:rPr lang="en-US" sz="4800"/>
            </a:br>
            <a:endParaRPr lang="en-US" sz="4800"/>
          </a:p>
        </p:txBody>
      </p:sp>
      <p:sp>
        <p:nvSpPr>
          <p:cNvPr id="3" name="Subtitle 2">
            <a:extLst>
              <a:ext uri="{FF2B5EF4-FFF2-40B4-BE49-F238E27FC236}">
                <a16:creationId xmlns:a16="http://schemas.microsoft.com/office/drawing/2014/main" id="{3AABE523-8ED7-A3D1-25AA-3B96E5B1C3D6}"/>
              </a:ext>
            </a:extLst>
          </p:cNvPr>
          <p:cNvSpPr>
            <a:spLocks noGrp="1"/>
          </p:cNvSpPr>
          <p:nvPr>
            <p:ph type="subTitle" idx="1"/>
          </p:nvPr>
        </p:nvSpPr>
        <p:spPr>
          <a:xfrm>
            <a:off x="477980" y="5074205"/>
            <a:ext cx="4023359" cy="1639461"/>
          </a:xfrm>
        </p:spPr>
        <p:txBody>
          <a:bodyPr vert="horz" lIns="91440" tIns="45720" rIns="91440" bIns="45720" rtlCol="0" anchor="t">
            <a:normAutofit/>
          </a:bodyPr>
          <a:lstStyle/>
          <a:p>
            <a:pPr algn="l"/>
            <a:r>
              <a:rPr lang="en-US" sz="2000"/>
              <a:t>Vinit Saah, Joey </a:t>
            </a:r>
            <a:r>
              <a:rPr lang="en-US" sz="2000" err="1"/>
              <a:t>Schnecker</a:t>
            </a:r>
            <a:r>
              <a:rPr lang="en-US" sz="2000"/>
              <a:t>, </a:t>
            </a:r>
            <a:endParaRPr lang="en-US"/>
          </a:p>
          <a:p>
            <a:pPr algn="l">
              <a:lnSpc>
                <a:spcPct val="100000"/>
              </a:lnSpc>
            </a:pPr>
            <a:r>
              <a:rPr lang="en-US" sz="2000"/>
              <a:t>Ryan Margraf, Hassan Ahmad</a:t>
            </a:r>
            <a:endParaRPr lang="en-US">
              <a:cs typeface="Calibri" panose="020F0502020204030204"/>
            </a:endParaRPr>
          </a:p>
          <a:p>
            <a:pPr algn="l"/>
            <a:endParaRPr lang="en-US" sz="2000">
              <a:cs typeface="Calibri"/>
            </a:endParaRPr>
          </a:p>
          <a:p>
            <a:pPr algn="l"/>
            <a:endParaRPr lang="en-US" sz="2000">
              <a:cs typeface="Calibri"/>
            </a:endParaRPr>
          </a:p>
          <a:p>
            <a:pPr algn="l"/>
            <a:endParaRPr lang="en-US" sz="2000">
              <a:cs typeface="Calibri"/>
            </a:endParaRPr>
          </a:p>
        </p:txBody>
      </p:sp>
      <p:pic>
        <p:nvPicPr>
          <p:cNvPr id="7" name="Picture 6" descr="A picture containing icon&#10;&#10;Description automatically generated">
            <a:extLst>
              <a:ext uri="{FF2B5EF4-FFF2-40B4-BE49-F238E27FC236}">
                <a16:creationId xmlns:a16="http://schemas.microsoft.com/office/drawing/2014/main" id="{4CEDD88B-1006-9B89-E760-9A7062FA2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95" y="253024"/>
            <a:ext cx="2980906" cy="660400"/>
          </a:xfrm>
          <a:prstGeom prst="rect">
            <a:avLst/>
          </a:prstGeom>
        </p:spPr>
      </p:pic>
      <p:sp>
        <p:nvSpPr>
          <p:cNvPr id="4" name="TextBox 1">
            <a:extLst>
              <a:ext uri="{FF2B5EF4-FFF2-40B4-BE49-F238E27FC236}">
                <a16:creationId xmlns:a16="http://schemas.microsoft.com/office/drawing/2014/main" id="{45921D30-A051-1316-1034-DA4F3FE71FDC}"/>
              </a:ext>
            </a:extLst>
          </p:cNvPr>
          <p:cNvSpPr txBox="1"/>
          <p:nvPr/>
        </p:nvSpPr>
        <p:spPr>
          <a:xfrm>
            <a:off x="960220" y="6075082"/>
            <a:ext cx="202701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ea typeface="+mn-lt"/>
                <a:cs typeface="+mn-lt"/>
              </a:rPr>
              <a:t>Project GitHub Link</a:t>
            </a:r>
            <a:endParaRPr lang="en-US"/>
          </a:p>
        </p:txBody>
      </p:sp>
      <p:sp>
        <p:nvSpPr>
          <p:cNvPr id="8" name="TextBox 1">
            <a:extLst>
              <a:ext uri="{FF2B5EF4-FFF2-40B4-BE49-F238E27FC236}">
                <a16:creationId xmlns:a16="http://schemas.microsoft.com/office/drawing/2014/main" id="{45921D30-A051-1316-1034-DA4F3FE71FDC}"/>
              </a:ext>
            </a:extLst>
          </p:cNvPr>
          <p:cNvSpPr txBox="1"/>
          <p:nvPr/>
        </p:nvSpPr>
        <p:spPr>
          <a:xfrm>
            <a:off x="232958" y="6441514"/>
            <a:ext cx="6079066"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hlinkClick r:id="rId4"/>
              </a:rPr>
              <a:t>https://github.com/joey-public/WES207CapstoneProject</a:t>
            </a:r>
            <a:endParaRPr lang="en-US" sz="1200">
              <a:cs typeface="Calibri"/>
            </a:endParaRPr>
          </a:p>
        </p:txBody>
      </p:sp>
    </p:spTree>
    <p:extLst>
      <p:ext uri="{BB962C8B-B14F-4D97-AF65-F5344CB8AC3E}">
        <p14:creationId xmlns:p14="http://schemas.microsoft.com/office/powerpoint/2010/main" val="18583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8F310ED-C929-995E-9E15-40A0899EFAA2}"/>
              </a:ext>
            </a:extLst>
          </p:cNvPr>
          <p:cNvGrpSpPr/>
          <p:nvPr/>
        </p:nvGrpSpPr>
        <p:grpSpPr>
          <a:xfrm>
            <a:off x="4777316" y="1283439"/>
            <a:ext cx="6780700" cy="4288793"/>
            <a:chOff x="4777316" y="1283439"/>
            <a:chExt cx="6780700" cy="4288793"/>
          </a:xfrm>
        </p:grpSpPr>
        <p:pic>
          <p:nvPicPr>
            <p:cNvPr id="4" name="Picture 3" descr="A screenshot of a computer program&#10;&#10;Description automatically generated with low confidence">
              <a:extLst>
                <a:ext uri="{FF2B5EF4-FFF2-40B4-BE49-F238E27FC236}">
                  <a16:creationId xmlns:a16="http://schemas.microsoft.com/office/drawing/2014/main" id="{6226C0F4-7AAD-0AA0-401B-7B77C655D7A2}"/>
                </a:ext>
              </a:extLst>
            </p:cNvPr>
            <p:cNvPicPr>
              <a:picLocks noChangeAspect="1"/>
            </p:cNvPicPr>
            <p:nvPr/>
          </p:nvPicPr>
          <p:blipFill>
            <a:blip r:embed="rId2"/>
            <a:stretch>
              <a:fillRect/>
            </a:stretch>
          </p:blipFill>
          <p:spPr>
            <a:xfrm>
              <a:off x="4777316" y="1283439"/>
              <a:ext cx="6780700" cy="4288793"/>
            </a:xfrm>
            <a:prstGeom prst="rect">
              <a:avLst/>
            </a:prstGeom>
          </p:spPr>
        </p:pic>
        <p:cxnSp>
          <p:nvCxnSpPr>
            <p:cNvPr id="7" name="Straight Connector 6">
              <a:extLst>
                <a:ext uri="{FF2B5EF4-FFF2-40B4-BE49-F238E27FC236}">
                  <a16:creationId xmlns:a16="http://schemas.microsoft.com/office/drawing/2014/main" id="{D95AD24B-408B-031C-F23A-1EA084642091}"/>
                </a:ext>
              </a:extLst>
            </p:cNvPr>
            <p:cNvCxnSpPr/>
            <p:nvPr/>
          </p:nvCxnSpPr>
          <p:spPr>
            <a:xfrm>
              <a:off x="5281863" y="2681453"/>
              <a:ext cx="5811253" cy="0"/>
            </a:xfrm>
            <a:prstGeom prst="line">
              <a:avLst/>
            </a:prstGeom>
            <a:ln w="41275"/>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31CD2F85-930C-83BD-A5C0-11A6AC50B06C}"/>
                </a:ext>
              </a:extLst>
            </p:cNvPr>
            <p:cNvCxnSpPr/>
            <p:nvPr/>
          </p:nvCxnSpPr>
          <p:spPr>
            <a:xfrm>
              <a:off x="5281863" y="4714412"/>
              <a:ext cx="5811253" cy="0"/>
            </a:xfrm>
            <a:prstGeom prst="line">
              <a:avLst/>
            </a:prstGeom>
            <a:ln w="41275"/>
          </p:spPr>
          <p:style>
            <a:lnRef idx="1">
              <a:schemeClr val="accent2"/>
            </a:lnRef>
            <a:fillRef idx="0">
              <a:schemeClr val="accent2"/>
            </a:fillRef>
            <a:effectRef idx="0">
              <a:schemeClr val="accent2"/>
            </a:effectRef>
            <a:fontRef idx="minor">
              <a:schemeClr val="tx1"/>
            </a:fontRef>
          </p:style>
        </p:cxnSp>
      </p:grpSp>
      <p:pic>
        <p:nvPicPr>
          <p:cNvPr id="13" name="Picture 12" descr="A grey square with white text&#10;&#10;Description automatically generated with low confidence">
            <a:extLst>
              <a:ext uri="{FF2B5EF4-FFF2-40B4-BE49-F238E27FC236}">
                <a16:creationId xmlns:a16="http://schemas.microsoft.com/office/drawing/2014/main" id="{78916562-CA6D-3D45-A947-0D79DA9774BC}"/>
              </a:ext>
            </a:extLst>
          </p:cNvPr>
          <p:cNvPicPr>
            <a:picLocks noChangeAspect="1"/>
          </p:cNvPicPr>
          <p:nvPr/>
        </p:nvPicPr>
        <p:blipFill>
          <a:blip r:embed="rId3"/>
          <a:stretch>
            <a:fillRect/>
          </a:stretch>
        </p:blipFill>
        <p:spPr>
          <a:xfrm>
            <a:off x="332316" y="900535"/>
            <a:ext cx="4445000" cy="5054600"/>
          </a:xfrm>
          <a:prstGeom prst="rect">
            <a:avLst/>
          </a:prstGeom>
        </p:spPr>
      </p:pic>
    </p:spTree>
    <p:extLst>
      <p:ext uri="{BB962C8B-B14F-4D97-AF65-F5344CB8AC3E}">
        <p14:creationId xmlns:p14="http://schemas.microsoft.com/office/powerpoint/2010/main" val="422061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0A72-1346-A7F3-25E4-F07A3273D1F3}"/>
              </a:ext>
            </a:extLst>
          </p:cNvPr>
          <p:cNvSpPr>
            <a:spLocks noGrp="1"/>
          </p:cNvSpPr>
          <p:nvPr>
            <p:ph type="title"/>
          </p:nvPr>
        </p:nvSpPr>
        <p:spPr/>
        <p:txBody>
          <a:bodyPr/>
          <a:lstStyle/>
          <a:p>
            <a:r>
              <a:rPr lang="en-US" dirty="0"/>
              <a:t>Design Decision Discussion</a:t>
            </a:r>
          </a:p>
        </p:txBody>
      </p:sp>
      <p:sp>
        <p:nvSpPr>
          <p:cNvPr id="3" name="Content Placeholder 2">
            <a:extLst>
              <a:ext uri="{FF2B5EF4-FFF2-40B4-BE49-F238E27FC236}">
                <a16:creationId xmlns:a16="http://schemas.microsoft.com/office/drawing/2014/main" id="{E2706FF1-C358-5D4B-4B5F-59A8A70E4095}"/>
              </a:ext>
            </a:extLst>
          </p:cNvPr>
          <p:cNvSpPr>
            <a:spLocks noGrp="1"/>
          </p:cNvSpPr>
          <p:nvPr>
            <p:ph idx="1"/>
          </p:nvPr>
        </p:nvSpPr>
        <p:spPr/>
        <p:txBody>
          <a:bodyPr vert="horz" lIns="91440" tIns="45720" rIns="91440" bIns="45720" rtlCol="0" anchor="t">
            <a:normAutofit/>
          </a:bodyPr>
          <a:lstStyle/>
          <a:p>
            <a:pPr algn="l">
              <a:buFont typeface="Arial" panose="020B0604020202020204" pitchFamily="34" charset="0"/>
              <a:buChar char="•"/>
            </a:pPr>
            <a:r>
              <a:rPr lang="en-US" b="0" i="0" dirty="0">
                <a:solidFill>
                  <a:srgbClr val="1D1C1D"/>
                </a:solidFill>
                <a:effectLst/>
                <a:latin typeface="Calibri"/>
                <a:cs typeface="Calibri"/>
              </a:rPr>
              <a:t>Lab testing</a:t>
            </a:r>
          </a:p>
          <a:p>
            <a:pPr lvl="1"/>
            <a:r>
              <a:rPr lang="en-US" b="0" i="0" dirty="0">
                <a:solidFill>
                  <a:srgbClr val="1D1C1D"/>
                </a:solidFill>
                <a:effectLst/>
                <a:latin typeface="Calibri"/>
                <a:cs typeface="Calibri"/>
              </a:rPr>
              <a:t>Existing</a:t>
            </a:r>
            <a:r>
              <a:rPr lang="en-US" dirty="0">
                <a:solidFill>
                  <a:srgbClr val="1D1C1D"/>
                </a:solidFill>
                <a:latin typeface="Calibri"/>
                <a:cs typeface="Calibri"/>
              </a:rPr>
              <a:t> GPSDOs</a:t>
            </a:r>
            <a:r>
              <a:rPr lang="en-US" b="0" i="0" dirty="0">
                <a:solidFill>
                  <a:srgbClr val="1D1C1D"/>
                </a:solidFill>
                <a:effectLst/>
                <a:latin typeface="Calibri"/>
                <a:cs typeface="Calibri"/>
              </a:rPr>
              <a:t> are not synced well. Fractional part 0.15/0.20</a:t>
            </a:r>
            <a:r>
              <a:rPr lang="en-US" dirty="0">
                <a:solidFill>
                  <a:srgbClr val="1D1C1D"/>
                </a:solidFill>
                <a:latin typeface="Calibri"/>
                <a:cs typeface="Calibri"/>
              </a:rPr>
              <a:t> seconds</a:t>
            </a:r>
            <a:endParaRPr lang="en-US" b="0" i="0" dirty="0">
              <a:solidFill>
                <a:srgbClr val="1D1C1D"/>
              </a:solidFill>
              <a:effectLst/>
              <a:latin typeface="Calibri"/>
              <a:cs typeface="Calibri"/>
            </a:endParaRPr>
          </a:p>
          <a:p>
            <a:pPr lvl="1"/>
            <a:r>
              <a:rPr lang="en-US" dirty="0">
                <a:solidFill>
                  <a:srgbClr val="1D1C1D"/>
                </a:solidFill>
                <a:latin typeface="Calibri"/>
                <a:cs typeface="Calibri"/>
              </a:rPr>
              <a:t>Course of action:</a:t>
            </a:r>
            <a:endParaRPr lang="en-US" dirty="0">
              <a:solidFill>
                <a:srgbClr val="000000"/>
              </a:solidFill>
              <a:latin typeface="Calibri"/>
              <a:cs typeface="Calibri"/>
            </a:endParaRPr>
          </a:p>
          <a:p>
            <a:pPr marL="914400" lvl="2" indent="0">
              <a:buNone/>
            </a:pPr>
            <a:r>
              <a:rPr lang="en-US" sz="2200" dirty="0">
                <a:solidFill>
                  <a:srgbClr val="1D1C1D"/>
                </a:solidFill>
                <a:latin typeface="Calibri"/>
                <a:cs typeface="Calibri"/>
              </a:rPr>
              <a:t>-&gt; GPS time synced stream start with PPS</a:t>
            </a:r>
            <a:endParaRPr lang="en-US" sz="2200" dirty="0">
              <a:latin typeface="Calibri"/>
              <a:cs typeface="Calibri"/>
            </a:endParaRPr>
          </a:p>
          <a:p>
            <a:endParaRPr lang="en-US" dirty="0">
              <a:solidFill>
                <a:srgbClr val="1D1C1D"/>
              </a:solidFill>
              <a:latin typeface="Calibri"/>
              <a:cs typeface="Calibri"/>
            </a:endParaRPr>
          </a:p>
          <a:p>
            <a:r>
              <a:rPr lang="en-US" b="0" i="0" dirty="0">
                <a:solidFill>
                  <a:srgbClr val="1D1C1D"/>
                </a:solidFill>
                <a:effectLst/>
                <a:latin typeface="Calibri"/>
                <a:cs typeface="Calibri"/>
              </a:rPr>
              <a:t>Collected raw samples using synced PPS receivers;</a:t>
            </a:r>
            <a:r>
              <a:rPr lang="en-US" dirty="0">
                <a:solidFill>
                  <a:srgbClr val="1D1C1D"/>
                </a:solidFill>
                <a:latin typeface="Calibri"/>
                <a:cs typeface="Calibri"/>
              </a:rPr>
              <a:t> Still very noisy. </a:t>
            </a:r>
            <a:endParaRPr lang="en-US" b="0" i="0" dirty="0">
              <a:solidFill>
                <a:srgbClr val="1D1C1D"/>
              </a:solidFill>
              <a:effectLst/>
              <a:latin typeface="Calibri"/>
              <a:cs typeface="Calibri"/>
            </a:endParaRPr>
          </a:p>
          <a:p>
            <a:pPr lvl="1"/>
            <a:r>
              <a:rPr lang="en-US" dirty="0">
                <a:solidFill>
                  <a:srgbClr val="1D1C1D"/>
                </a:solidFill>
                <a:cs typeface="Calibri"/>
              </a:rPr>
              <a:t>Course of action:</a:t>
            </a:r>
          </a:p>
          <a:p>
            <a:pPr marL="914400" lvl="2" indent="0">
              <a:buNone/>
            </a:pPr>
            <a:r>
              <a:rPr lang="en-US" dirty="0">
                <a:solidFill>
                  <a:srgbClr val="1D1C1D"/>
                </a:solidFill>
                <a:cs typeface="Calibri"/>
              </a:rPr>
              <a:t>-&gt; Use a filter to improve received signal waveform</a:t>
            </a:r>
          </a:p>
          <a:p>
            <a:endParaRPr lang="en-US">
              <a:cs typeface="Calibri" panose="020F0502020204030204"/>
            </a:endParaRPr>
          </a:p>
        </p:txBody>
      </p:sp>
    </p:spTree>
    <p:extLst>
      <p:ext uri="{BB962C8B-B14F-4D97-AF65-F5344CB8AC3E}">
        <p14:creationId xmlns:p14="http://schemas.microsoft.com/office/powerpoint/2010/main" val="383983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DE66-4766-1B58-D1EE-6A6D3C9C4EFC}"/>
              </a:ext>
            </a:extLst>
          </p:cNvPr>
          <p:cNvSpPr>
            <a:spLocks noGrp="1"/>
          </p:cNvSpPr>
          <p:nvPr>
            <p:ph type="title"/>
          </p:nvPr>
        </p:nvSpPr>
        <p:spPr/>
        <p:txBody>
          <a:bodyPr/>
          <a:lstStyle/>
          <a:p>
            <a:r>
              <a:rPr lang="en-US"/>
              <a:t>Agenda</a:t>
            </a:r>
          </a:p>
        </p:txBody>
      </p:sp>
      <p:graphicFrame>
        <p:nvGraphicFramePr>
          <p:cNvPr id="5" name="Content Placeholder 2">
            <a:extLst>
              <a:ext uri="{FF2B5EF4-FFF2-40B4-BE49-F238E27FC236}">
                <a16:creationId xmlns:a16="http://schemas.microsoft.com/office/drawing/2014/main" id="{E5533F73-6263-D654-F5DA-1F5A6CE1E94B}"/>
              </a:ext>
            </a:extLst>
          </p:cNvPr>
          <p:cNvGraphicFramePr>
            <a:graphicFrameLocks noGrp="1"/>
          </p:cNvGraphicFramePr>
          <p:nvPr>
            <p:ph idx="1"/>
            <p:extLst>
              <p:ext uri="{D42A27DB-BD31-4B8C-83A1-F6EECF244321}">
                <p14:modId xmlns:p14="http://schemas.microsoft.com/office/powerpoint/2010/main" val="20888688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73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screenshot, software, font&#10;&#10;Description automatically generated">
            <a:extLst>
              <a:ext uri="{FF2B5EF4-FFF2-40B4-BE49-F238E27FC236}">
                <a16:creationId xmlns:a16="http://schemas.microsoft.com/office/drawing/2014/main" id="{ACB55C2C-4856-C543-B0B6-800A430557F0}"/>
              </a:ext>
            </a:extLst>
          </p:cNvPr>
          <p:cNvPicPr>
            <a:picLocks noChangeAspect="1"/>
          </p:cNvPicPr>
          <p:nvPr/>
        </p:nvPicPr>
        <p:blipFill>
          <a:blip r:embed="rId2"/>
          <a:stretch>
            <a:fillRect/>
          </a:stretch>
        </p:blipFill>
        <p:spPr>
          <a:xfrm>
            <a:off x="1226628" y="964337"/>
            <a:ext cx="7772400" cy="5705535"/>
          </a:xfrm>
          <a:prstGeom prst="rect">
            <a:avLst/>
          </a:prstGeom>
        </p:spPr>
      </p:pic>
      <p:sp>
        <p:nvSpPr>
          <p:cNvPr id="7" name="TextBox 6">
            <a:extLst>
              <a:ext uri="{FF2B5EF4-FFF2-40B4-BE49-F238E27FC236}">
                <a16:creationId xmlns:a16="http://schemas.microsoft.com/office/drawing/2014/main" id="{F035A09C-681A-60A6-828F-95273B3DA9E6}"/>
              </a:ext>
            </a:extLst>
          </p:cNvPr>
          <p:cNvSpPr txBox="1"/>
          <p:nvPr/>
        </p:nvSpPr>
        <p:spPr>
          <a:xfrm>
            <a:off x="638355" y="379562"/>
            <a:ext cx="8948947" cy="584775"/>
          </a:xfrm>
          <a:prstGeom prst="rect">
            <a:avLst/>
          </a:prstGeom>
          <a:noFill/>
        </p:spPr>
        <p:txBody>
          <a:bodyPr wrap="square" rtlCol="0">
            <a:spAutoFit/>
          </a:bodyPr>
          <a:lstStyle/>
          <a:p>
            <a:r>
              <a:rPr lang="en-US" sz="3200">
                <a:latin typeface="+mj-lt"/>
              </a:rPr>
              <a:t>Overall JIRA updates</a:t>
            </a:r>
          </a:p>
        </p:txBody>
      </p:sp>
    </p:spTree>
    <p:extLst>
      <p:ext uri="{BB962C8B-B14F-4D97-AF65-F5344CB8AC3E}">
        <p14:creationId xmlns:p14="http://schemas.microsoft.com/office/powerpoint/2010/main" val="360013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9D79-ECB3-A57C-2BB4-ADB83CAC937B}"/>
              </a:ext>
            </a:extLst>
          </p:cNvPr>
          <p:cNvSpPr>
            <a:spLocks noGrp="1"/>
          </p:cNvSpPr>
          <p:nvPr>
            <p:ph type="title"/>
          </p:nvPr>
        </p:nvSpPr>
        <p:spPr/>
        <p:txBody>
          <a:bodyPr/>
          <a:lstStyle/>
          <a:p>
            <a:r>
              <a:rPr lang="en-US" kern="1200" dirty="0">
                <a:latin typeface="+mj-lt"/>
                <a:ea typeface="+mj-ea"/>
                <a:cs typeface="+mj-cs"/>
              </a:rPr>
              <a:t>Host </a:t>
            </a:r>
            <a:r>
              <a:rPr lang="en-US" dirty="0"/>
              <a:t>Controller</a:t>
            </a:r>
            <a:r>
              <a:rPr lang="en-US" kern="1200" dirty="0">
                <a:latin typeface="+mj-lt"/>
                <a:ea typeface="+mj-ea"/>
                <a:cs typeface="+mj-cs"/>
              </a:rPr>
              <a:t> – Host(DSP) </a:t>
            </a:r>
            <a:r>
              <a:rPr lang="en-US" dirty="0"/>
              <a:t>Interaction</a:t>
            </a:r>
            <a:br>
              <a:rPr lang="en-US" dirty="0"/>
            </a:br>
            <a:endParaRPr lang="en-US"/>
          </a:p>
        </p:txBody>
      </p:sp>
      <p:sp>
        <p:nvSpPr>
          <p:cNvPr id="3" name="Content Placeholder 2">
            <a:extLst>
              <a:ext uri="{FF2B5EF4-FFF2-40B4-BE49-F238E27FC236}">
                <a16:creationId xmlns:a16="http://schemas.microsoft.com/office/drawing/2014/main" id="{CD3D454F-7FB9-7B19-555B-CC971CFBBAB7}"/>
              </a:ext>
            </a:extLst>
          </p:cNvPr>
          <p:cNvSpPr>
            <a:spLocks noGrp="1"/>
          </p:cNvSpPr>
          <p:nvPr>
            <p:ph idx="1"/>
          </p:nvPr>
        </p:nvSpPr>
        <p:spPr>
          <a:xfrm>
            <a:off x="838200" y="1825625"/>
            <a:ext cx="10515600" cy="4667639"/>
          </a:xfrm>
        </p:spPr>
        <p:txBody>
          <a:bodyPr vert="horz" lIns="91440" tIns="45720" rIns="91440" bIns="45720" rtlCol="0" anchor="t">
            <a:normAutofit fontScale="77500" lnSpcReduction="20000"/>
          </a:bodyPr>
          <a:lstStyle/>
          <a:p>
            <a:r>
              <a:rPr lang="en-US" dirty="0"/>
              <a:t>Coding for MVP done. (Almost!)</a:t>
            </a:r>
            <a:endParaRPr lang="en-US" dirty="0">
              <a:cs typeface="Calibri"/>
            </a:endParaRPr>
          </a:p>
          <a:p>
            <a:r>
              <a:rPr lang="en-US" dirty="0"/>
              <a:t>HC Sending Sequential commands to config, sync, stream, send.</a:t>
            </a:r>
            <a:endParaRPr lang="en-US" dirty="0">
              <a:cs typeface="Calibri"/>
            </a:endParaRPr>
          </a:p>
          <a:p>
            <a:r>
              <a:rPr lang="en-US" dirty="0"/>
              <a:t>Host: Performs corresponding actions</a:t>
            </a:r>
            <a:endParaRPr lang="en-US" dirty="0">
              <a:cs typeface="Calibri"/>
            </a:endParaRPr>
          </a:p>
          <a:p>
            <a:r>
              <a:rPr lang="en-US" dirty="0"/>
              <a:t>Data collection by HC is currently asynchronous. Would change to sequential if issues.</a:t>
            </a:r>
            <a:endParaRPr lang="en-US" dirty="0">
              <a:cs typeface="Calibri"/>
            </a:endParaRPr>
          </a:p>
          <a:p>
            <a:r>
              <a:rPr lang="en-US" dirty="0"/>
              <a:t>Code integrated with:</a:t>
            </a:r>
            <a:endParaRPr lang="en-US" dirty="0">
              <a:cs typeface="Calibri"/>
            </a:endParaRPr>
          </a:p>
          <a:p>
            <a:pPr lvl="1">
              <a:buFontTx/>
              <a:buChar char="-"/>
            </a:pPr>
            <a:r>
              <a:rPr lang="en-US" sz="2600" dirty="0"/>
              <a:t>DSP Handler, </a:t>
            </a:r>
            <a:endParaRPr lang="en-US" sz="2600" dirty="0">
              <a:cs typeface="Calibri"/>
            </a:endParaRPr>
          </a:p>
          <a:p>
            <a:pPr lvl="1">
              <a:buFontTx/>
              <a:buChar char="-"/>
            </a:pPr>
            <a:r>
              <a:rPr lang="en-US" sz="2600" dirty="0"/>
              <a:t>Localization (On going)</a:t>
            </a:r>
            <a:endParaRPr lang="en-US" sz="2600" dirty="0">
              <a:cs typeface="Calibri"/>
            </a:endParaRPr>
          </a:p>
          <a:p>
            <a:pPr marL="0" indent="0">
              <a:buNone/>
            </a:pPr>
            <a:endParaRPr lang="en-US" dirty="0"/>
          </a:p>
          <a:p>
            <a:pPr marL="0" indent="0">
              <a:buNone/>
            </a:pPr>
            <a:r>
              <a:rPr lang="en-US" dirty="0"/>
              <a:t>Highlights: </a:t>
            </a:r>
            <a:endParaRPr lang="en-US" dirty="0">
              <a:cs typeface="Calibri" panose="020F0502020204030204"/>
            </a:endParaRPr>
          </a:p>
          <a:p>
            <a:r>
              <a:rPr lang="en-US" dirty="0"/>
              <a:t>Packet Utils helps create Packet Header, Packet Data, Packet control message</a:t>
            </a:r>
            <a:endParaRPr lang="en-US" dirty="0">
              <a:cs typeface="Calibri"/>
            </a:endParaRPr>
          </a:p>
          <a:p>
            <a:pPr lvl="1"/>
            <a:r>
              <a:rPr lang="en-US" dirty="0"/>
              <a:t>It has Parser to parse the function. </a:t>
            </a:r>
            <a:endParaRPr lang="en-US" dirty="0">
              <a:cs typeface="Calibri"/>
            </a:endParaRPr>
          </a:p>
          <a:p>
            <a:pPr marL="457200" lvl="1" indent="0">
              <a:buNone/>
            </a:pPr>
            <a:r>
              <a:rPr lang="en-US" sz="2800" dirty="0"/>
              <a:t>Testing :</a:t>
            </a:r>
            <a:endParaRPr lang="en-US" sz="2800" dirty="0">
              <a:cs typeface="Calibri"/>
            </a:endParaRPr>
          </a:p>
          <a:p>
            <a:pPr lvl="1"/>
            <a:r>
              <a:rPr lang="en-US" sz="2800" dirty="0"/>
              <a:t>Unit tested Packet creation and Parsing.</a:t>
            </a:r>
            <a:endParaRPr lang="en-US" sz="2800" dirty="0">
              <a:cs typeface="Calibri"/>
            </a:endParaRPr>
          </a:p>
          <a:p>
            <a:pPr lvl="1"/>
            <a:r>
              <a:rPr lang="en-US" sz="2800" dirty="0"/>
              <a:t>End to End testing starts today.</a:t>
            </a:r>
            <a:endParaRPr lang="en-US" sz="2800" dirty="0">
              <a:cs typeface="Calibri"/>
            </a:endParaRPr>
          </a:p>
        </p:txBody>
      </p:sp>
    </p:spTree>
    <p:extLst>
      <p:ext uri="{BB962C8B-B14F-4D97-AF65-F5344CB8AC3E}">
        <p14:creationId xmlns:p14="http://schemas.microsoft.com/office/powerpoint/2010/main" val="297551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0E85-62AC-BB03-CA5A-440D190C2092}"/>
              </a:ext>
            </a:extLst>
          </p:cNvPr>
          <p:cNvSpPr>
            <a:spLocks noGrp="1"/>
          </p:cNvSpPr>
          <p:nvPr>
            <p:ph type="title"/>
          </p:nvPr>
        </p:nvSpPr>
        <p:spPr>
          <a:xfrm>
            <a:off x="2533261" y="365125"/>
            <a:ext cx="8820539" cy="1325563"/>
          </a:xfrm>
        </p:spPr>
        <p:txBody>
          <a:bodyPr/>
          <a:lstStyle/>
          <a:p>
            <a:r>
              <a:rPr lang="en-US">
                <a:cs typeface="Calibri Light"/>
              </a:rPr>
              <a:t>DSP Updates</a:t>
            </a:r>
            <a:endParaRPr lang="en-US"/>
          </a:p>
        </p:txBody>
      </p:sp>
      <p:pic>
        <p:nvPicPr>
          <p:cNvPr id="7" name="Picture 7" descr="A picture containing graphical user interface&#10;&#10;Description automatically generated">
            <a:extLst>
              <a:ext uri="{FF2B5EF4-FFF2-40B4-BE49-F238E27FC236}">
                <a16:creationId xmlns:a16="http://schemas.microsoft.com/office/drawing/2014/main" id="{7D2E5944-8E32-075E-1503-AB62222C0275}"/>
              </a:ext>
            </a:extLst>
          </p:cNvPr>
          <p:cNvPicPr>
            <a:picLocks noGrp="1" noChangeAspect="1"/>
          </p:cNvPicPr>
          <p:nvPr>
            <p:ph idx="1"/>
          </p:nvPr>
        </p:nvPicPr>
        <p:blipFill>
          <a:blip r:embed="rId2"/>
          <a:stretch>
            <a:fillRect/>
          </a:stretch>
        </p:blipFill>
        <p:spPr>
          <a:xfrm>
            <a:off x="2612566" y="5202547"/>
            <a:ext cx="5287551" cy="488597"/>
          </a:xfrm>
        </p:spPr>
      </p:pic>
      <p:grpSp>
        <p:nvGrpSpPr>
          <p:cNvPr id="8" name="Group 7">
            <a:extLst>
              <a:ext uri="{FF2B5EF4-FFF2-40B4-BE49-F238E27FC236}">
                <a16:creationId xmlns:a16="http://schemas.microsoft.com/office/drawing/2014/main" id="{8F603891-B56B-F7C0-6879-09836D328F98}"/>
              </a:ext>
            </a:extLst>
          </p:cNvPr>
          <p:cNvGrpSpPr/>
          <p:nvPr/>
        </p:nvGrpSpPr>
        <p:grpSpPr>
          <a:xfrm>
            <a:off x="2613181" y="5966372"/>
            <a:ext cx="9223170" cy="564078"/>
            <a:chOff x="148441" y="5947557"/>
            <a:chExt cx="9658595" cy="623454"/>
          </a:xfrm>
        </p:grpSpPr>
        <p:sp>
          <p:nvSpPr>
            <p:cNvPr id="9" name="Rectangle 8">
              <a:extLst>
                <a:ext uri="{FF2B5EF4-FFF2-40B4-BE49-F238E27FC236}">
                  <a16:creationId xmlns:a16="http://schemas.microsoft.com/office/drawing/2014/main" id="{63B5157F-CFE0-DE2F-A3F2-1D200FE0C03E}"/>
                </a:ext>
              </a:extLst>
            </p:cNvPr>
            <p:cNvSpPr/>
            <p:nvPr/>
          </p:nvSpPr>
          <p:spPr>
            <a:xfrm>
              <a:off x="148441" y="5947557"/>
              <a:ext cx="811481" cy="623454"/>
            </a:xfrm>
            <a:prstGeom prst="rect">
              <a:avLst/>
            </a:prstGeom>
            <a:solidFill>
              <a:schemeClr val="accent1">
                <a:lumMod val="60000"/>
                <a:lumOff val="4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RX_ID</a:t>
              </a:r>
              <a:endParaRPr lang="en-US"/>
            </a:p>
          </p:txBody>
        </p:sp>
        <p:sp>
          <p:nvSpPr>
            <p:cNvPr id="10" name="Rectangle 9">
              <a:extLst>
                <a:ext uri="{FF2B5EF4-FFF2-40B4-BE49-F238E27FC236}">
                  <a16:creationId xmlns:a16="http://schemas.microsoft.com/office/drawing/2014/main" id="{09877EBC-69EE-25D5-1D1E-BC9B139140D6}"/>
                </a:ext>
              </a:extLst>
            </p:cNvPr>
            <p:cNvSpPr/>
            <p:nvPr/>
          </p:nvSpPr>
          <p:spPr>
            <a:xfrm>
              <a:off x="930233" y="5947557"/>
              <a:ext cx="1514104" cy="623454"/>
            </a:xfrm>
            <a:prstGeom prst="rect">
              <a:avLst/>
            </a:prstGeom>
            <a:solidFill>
              <a:schemeClr val="accent1">
                <a:lumMod val="60000"/>
                <a:lumOff val="4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RX_GPS_LOC</a:t>
              </a:r>
              <a:endParaRPr lang="en-US"/>
            </a:p>
          </p:txBody>
        </p:sp>
        <p:sp>
          <p:nvSpPr>
            <p:cNvPr id="11" name="Rectangle 10">
              <a:extLst>
                <a:ext uri="{FF2B5EF4-FFF2-40B4-BE49-F238E27FC236}">
                  <a16:creationId xmlns:a16="http://schemas.microsoft.com/office/drawing/2014/main" id="{5E6F002D-0EDA-067F-6362-D9A98C643E7E}"/>
                </a:ext>
              </a:extLst>
            </p:cNvPr>
            <p:cNvSpPr/>
            <p:nvPr/>
          </p:nvSpPr>
          <p:spPr>
            <a:xfrm>
              <a:off x="2444336" y="5947557"/>
              <a:ext cx="1514104" cy="623454"/>
            </a:xfrm>
            <a:prstGeom prst="rect">
              <a:avLst/>
            </a:prstGeom>
            <a:solidFill>
              <a:schemeClr val="accent1">
                <a:lumMod val="60000"/>
                <a:lumOff val="4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RX_TOA_EST</a:t>
              </a:r>
              <a:endParaRPr lang="en-US"/>
            </a:p>
          </p:txBody>
        </p:sp>
        <p:sp>
          <p:nvSpPr>
            <p:cNvPr id="12" name="Rectangle 11">
              <a:extLst>
                <a:ext uri="{FF2B5EF4-FFF2-40B4-BE49-F238E27FC236}">
                  <a16:creationId xmlns:a16="http://schemas.microsoft.com/office/drawing/2014/main" id="{B4A7FD90-DF55-602B-5406-A61CFAC41C3A}"/>
                </a:ext>
              </a:extLst>
            </p:cNvPr>
            <p:cNvSpPr/>
            <p:nvPr/>
          </p:nvSpPr>
          <p:spPr>
            <a:xfrm>
              <a:off x="3958439" y="5947557"/>
              <a:ext cx="5848597" cy="623454"/>
            </a:xfrm>
            <a:prstGeom prst="rect">
              <a:avLst/>
            </a:prstGeom>
            <a:solidFill>
              <a:schemeClr val="accent2">
                <a:lumMod val="60000"/>
                <a:lumOff val="4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err="1">
                  <a:cs typeface="Calibri"/>
                </a:rPr>
                <a:t>Raw_RX_Data_Stream</a:t>
              </a:r>
              <a:r>
                <a:rPr lang="en-US">
                  <a:cs typeface="Calibri"/>
                </a:rPr>
                <a:t> (Maybe?)</a:t>
              </a:r>
              <a:endParaRPr lang="en-US"/>
            </a:p>
          </p:txBody>
        </p:sp>
      </p:grpSp>
      <p:pic>
        <p:nvPicPr>
          <p:cNvPr id="13" name="Picture 13" descr="Diagram&#10;&#10;Description automatically generated">
            <a:extLst>
              <a:ext uri="{FF2B5EF4-FFF2-40B4-BE49-F238E27FC236}">
                <a16:creationId xmlns:a16="http://schemas.microsoft.com/office/drawing/2014/main" id="{40337BE9-12C6-2C73-1CD4-7A4BFA98683D}"/>
              </a:ext>
            </a:extLst>
          </p:cNvPr>
          <p:cNvPicPr>
            <a:picLocks noChangeAspect="1"/>
          </p:cNvPicPr>
          <p:nvPr/>
        </p:nvPicPr>
        <p:blipFill>
          <a:blip r:embed="rId3"/>
          <a:stretch>
            <a:fillRect/>
          </a:stretch>
        </p:blipFill>
        <p:spPr>
          <a:xfrm>
            <a:off x="868737" y="790357"/>
            <a:ext cx="1521519" cy="5751688"/>
          </a:xfrm>
          <a:prstGeom prst="rect">
            <a:avLst/>
          </a:prstGeom>
        </p:spPr>
      </p:pic>
      <p:cxnSp>
        <p:nvCxnSpPr>
          <p:cNvPr id="14" name="Straight Arrow Connector 13">
            <a:extLst>
              <a:ext uri="{FF2B5EF4-FFF2-40B4-BE49-F238E27FC236}">
                <a16:creationId xmlns:a16="http://schemas.microsoft.com/office/drawing/2014/main" id="{B3AE057B-A647-D172-7996-CBE341614E35}"/>
              </a:ext>
            </a:extLst>
          </p:cNvPr>
          <p:cNvCxnSpPr/>
          <p:nvPr/>
        </p:nvCxnSpPr>
        <p:spPr>
          <a:xfrm>
            <a:off x="1844736" y="4375135"/>
            <a:ext cx="923425" cy="946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E49242-4567-7B7A-BD20-1B0A56E6CB5E}"/>
              </a:ext>
            </a:extLst>
          </p:cNvPr>
          <p:cNvSpPr txBox="1"/>
          <p:nvPr/>
        </p:nvSpPr>
        <p:spPr>
          <a:xfrm>
            <a:off x="3343469" y="1765040"/>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36C9C1A4-3329-5764-862D-A4B0BCDEAFBF}"/>
              </a:ext>
            </a:extLst>
          </p:cNvPr>
          <p:cNvSpPr txBox="1"/>
          <p:nvPr/>
        </p:nvSpPr>
        <p:spPr>
          <a:xfrm>
            <a:off x="2853612" y="2044958"/>
            <a:ext cx="5652795" cy="23948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TextBox 14">
            <a:extLst>
              <a:ext uri="{FF2B5EF4-FFF2-40B4-BE49-F238E27FC236}">
                <a16:creationId xmlns:a16="http://schemas.microsoft.com/office/drawing/2014/main" id="{CB26829A-7A90-B4CA-156F-7F2B32FD96BF}"/>
              </a:ext>
            </a:extLst>
          </p:cNvPr>
          <p:cNvSpPr txBox="1"/>
          <p:nvPr/>
        </p:nvSpPr>
        <p:spPr>
          <a:xfrm>
            <a:off x="2534815" y="1625081"/>
            <a:ext cx="847545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Simplified Processing algorithm to remove requirement of streaming and processing at the same time. </a:t>
            </a:r>
          </a:p>
          <a:p>
            <a:pPr marL="285750" indent="-285750">
              <a:buFont typeface="Arial"/>
              <a:buChar char="•"/>
            </a:pPr>
            <a:r>
              <a:rPr lang="en-US" dirty="0">
                <a:cs typeface="Calibri" panose="020F0502020204030204"/>
              </a:rPr>
              <a:t>2 weeks ago, the plan was to have a processing thread and a streaming thread both running continuously. </a:t>
            </a:r>
          </a:p>
          <a:p>
            <a:pPr marL="285750" indent="-285750">
              <a:buFont typeface="Arial"/>
              <a:buChar char="•"/>
            </a:pPr>
            <a:r>
              <a:rPr lang="en-US" dirty="0">
                <a:cs typeface="Calibri" panose="020F0502020204030204"/>
              </a:rPr>
              <a:t>New design is single-threaded and collects 3 seconds of data at max sample rate (25 Mbps for N210s, and hopefully 61Mbps for B200s). Then the host processes this data to detect the first pulse and sends relevant data to the host controller for further calculations. </a:t>
            </a:r>
          </a:p>
          <a:p>
            <a:pPr marL="285750" indent="-285750">
              <a:buFont typeface="Arial"/>
              <a:buChar char="•"/>
            </a:pPr>
            <a:r>
              <a:rPr lang="en-US" dirty="0">
                <a:cs typeface="Calibri" panose="020F0502020204030204"/>
              </a:rPr>
              <a:t>Downside is we will only be able to provide a position estimate once every 10-20 seconds, but we think this should be ok for our application.</a:t>
            </a:r>
          </a:p>
          <a:p>
            <a:pPr marL="742950" lvl="1" indent="-285750">
              <a:buFont typeface="Arial"/>
              <a:buChar char="•"/>
            </a:pPr>
            <a:r>
              <a:rPr lang="en-US" dirty="0">
                <a:cs typeface="Calibri" panose="020F0502020204030204"/>
              </a:rPr>
              <a:t>If the lizard is moving, then we can't track it (real-time positioning not feasible)</a:t>
            </a:r>
          </a:p>
        </p:txBody>
      </p:sp>
      <p:cxnSp>
        <p:nvCxnSpPr>
          <p:cNvPr id="16" name="Straight Arrow Connector 15">
            <a:extLst>
              <a:ext uri="{FF2B5EF4-FFF2-40B4-BE49-F238E27FC236}">
                <a16:creationId xmlns:a16="http://schemas.microsoft.com/office/drawing/2014/main" id="{9566A457-3058-4001-CC36-CB115F90751E}"/>
              </a:ext>
            </a:extLst>
          </p:cNvPr>
          <p:cNvCxnSpPr>
            <a:cxnSpLocks/>
          </p:cNvCxnSpPr>
          <p:nvPr/>
        </p:nvCxnSpPr>
        <p:spPr>
          <a:xfrm>
            <a:off x="1774758" y="4756135"/>
            <a:ext cx="1184718" cy="1187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36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B309-6CFF-3A55-6DB1-3330EF857C9E}"/>
              </a:ext>
            </a:extLst>
          </p:cNvPr>
          <p:cNvSpPr>
            <a:spLocks noGrp="1"/>
          </p:cNvSpPr>
          <p:nvPr>
            <p:ph type="title"/>
          </p:nvPr>
        </p:nvSpPr>
        <p:spPr/>
        <p:txBody>
          <a:bodyPr/>
          <a:lstStyle/>
          <a:p>
            <a:r>
              <a:rPr lang="en-US">
                <a:cs typeface="Calibri Light"/>
              </a:rPr>
              <a:t>DSP Code Update</a:t>
            </a:r>
            <a:endParaRPr lang="en-US"/>
          </a:p>
        </p:txBody>
      </p:sp>
      <p:sp>
        <p:nvSpPr>
          <p:cNvPr id="9" name="TextBox 8">
            <a:extLst>
              <a:ext uri="{FF2B5EF4-FFF2-40B4-BE49-F238E27FC236}">
                <a16:creationId xmlns:a16="http://schemas.microsoft.com/office/drawing/2014/main" id="{5D186D32-A73A-3BD4-121D-1562F493726E}"/>
              </a:ext>
            </a:extLst>
          </p:cNvPr>
          <p:cNvSpPr txBox="1"/>
          <p:nvPr/>
        </p:nvSpPr>
        <p:spPr>
          <a:xfrm>
            <a:off x="602074" y="1552223"/>
            <a:ext cx="5832592"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Created and tested all streaming and </a:t>
            </a:r>
            <a:r>
              <a:rPr lang="en-US" dirty="0" err="1">
                <a:cs typeface="Calibri" panose="020F0502020204030204"/>
              </a:rPr>
              <a:t>dsp</a:t>
            </a:r>
            <a:r>
              <a:rPr lang="en-US" dirty="0">
                <a:cs typeface="Calibri" panose="020F0502020204030204"/>
              </a:rPr>
              <a:t> code in the </a:t>
            </a:r>
            <a:r>
              <a:rPr lang="en-US" dirty="0" err="1">
                <a:cs typeface="Calibri" panose="020F0502020204030204"/>
              </a:rPr>
              <a:t>dsp</a:t>
            </a:r>
            <a:r>
              <a:rPr lang="en-US" dirty="0">
                <a:cs typeface="Calibri" panose="020F0502020204030204"/>
              </a:rPr>
              <a:t>/</a:t>
            </a:r>
            <a:r>
              <a:rPr lang="en-US" dirty="0" err="1">
                <a:cs typeface="Calibri" panose="020F0502020204030204"/>
              </a:rPr>
              <a:t>src</a:t>
            </a:r>
            <a:r>
              <a:rPr lang="en-US" dirty="0">
                <a:cs typeface="Calibri" panose="020F0502020204030204"/>
              </a:rPr>
              <a:t> directory on </a:t>
            </a:r>
            <a:r>
              <a:rPr lang="en-US" dirty="0" err="1">
                <a:cs typeface="Calibri" panose="020F0502020204030204"/>
              </a:rPr>
              <a:t>github</a:t>
            </a:r>
            <a:endParaRPr lang="en-US" dirty="0">
              <a:cs typeface="Calibri" panose="020F0502020204030204"/>
            </a:endParaRPr>
          </a:p>
          <a:p>
            <a:pPr marL="285750" indent="-285750">
              <a:buFont typeface="Arial"/>
              <a:buChar char="•"/>
            </a:pPr>
            <a:r>
              <a:rPr lang="en-US" dirty="0">
                <a:cs typeface="Calibri" panose="020F0502020204030204"/>
              </a:rPr>
              <a:t>Broke the Code into several files</a:t>
            </a:r>
          </a:p>
          <a:p>
            <a:pPr marL="742950" lvl="1" indent="-285750">
              <a:buFont typeface="Arial"/>
              <a:buChar char="•"/>
            </a:pPr>
            <a:r>
              <a:rPr lang="en-US" i="1" dirty="0">
                <a:cs typeface="Calibri" panose="020F0502020204030204"/>
              </a:rPr>
              <a:t>UsrpInitFuncs.cpp</a:t>
            </a:r>
            <a:r>
              <a:rPr lang="en-US" dirty="0">
                <a:cs typeface="Calibri" panose="020F0502020204030204"/>
              </a:rPr>
              <a:t> -&gt; Holds functions for configuring the </a:t>
            </a:r>
            <a:r>
              <a:rPr lang="en-US" err="1">
                <a:cs typeface="Calibri" panose="020F0502020204030204"/>
              </a:rPr>
              <a:t>usrp</a:t>
            </a:r>
            <a:r>
              <a:rPr lang="en-US" dirty="0">
                <a:cs typeface="Calibri" panose="020F0502020204030204"/>
              </a:rPr>
              <a:t> object</a:t>
            </a:r>
          </a:p>
          <a:p>
            <a:pPr marL="742950" lvl="1" indent="-285750">
              <a:buFont typeface="Arial"/>
              <a:buChar char="•"/>
            </a:pPr>
            <a:r>
              <a:rPr lang="en-US" i="1" dirty="0">
                <a:cs typeface="Calibri" panose="020F0502020204030204"/>
              </a:rPr>
              <a:t>UsrpRxStreamFuncs.cpp </a:t>
            </a:r>
            <a:r>
              <a:rPr lang="en-US" dirty="0">
                <a:cs typeface="Calibri" panose="020F0502020204030204"/>
              </a:rPr>
              <a:t>-&gt; Holds functions for streaming the </a:t>
            </a:r>
            <a:r>
              <a:rPr lang="en-US" dirty="0" err="1">
                <a:cs typeface="Calibri" panose="020F0502020204030204"/>
              </a:rPr>
              <a:t>usrp</a:t>
            </a:r>
            <a:r>
              <a:rPr lang="en-US" dirty="0">
                <a:cs typeface="Calibri" panose="020F0502020204030204"/>
              </a:rPr>
              <a:t> data</a:t>
            </a:r>
          </a:p>
          <a:p>
            <a:pPr marL="742950" lvl="1" indent="-285750">
              <a:buFont typeface="Arial"/>
              <a:buChar char="•"/>
            </a:pPr>
            <a:r>
              <a:rPr lang="en-US" i="1" dirty="0">
                <a:cs typeface="Calibri" panose="020F0502020204030204"/>
              </a:rPr>
              <a:t>ProcessingFuncs.cpp </a:t>
            </a:r>
            <a:r>
              <a:rPr lang="en-US" dirty="0">
                <a:cs typeface="Calibri" panose="020F0502020204030204"/>
              </a:rPr>
              <a:t>-&gt; Holds functions for processing the streamed data</a:t>
            </a:r>
          </a:p>
          <a:p>
            <a:pPr marL="742950" lvl="1" indent="-285750">
              <a:buFont typeface="Arial"/>
              <a:buChar char="•"/>
            </a:pPr>
            <a:r>
              <a:rPr lang="en-US" i="1" dirty="0">
                <a:cs typeface="Calibri" panose="020F0502020204030204"/>
              </a:rPr>
              <a:t>UtilFuncs.cpp </a:t>
            </a:r>
            <a:r>
              <a:rPr lang="en-US" dirty="0">
                <a:cs typeface="Calibri" panose="020F0502020204030204"/>
              </a:rPr>
              <a:t>-&gt; Holds convenience  functions</a:t>
            </a:r>
          </a:p>
          <a:p>
            <a:pPr marL="742950" lvl="1" indent="-285750">
              <a:buFont typeface="Arial"/>
              <a:buChar char="•"/>
            </a:pPr>
            <a:r>
              <a:rPr lang="en-US" i="1" dirty="0">
                <a:cs typeface="Calibri" panose="020F0502020204030204"/>
              </a:rPr>
              <a:t>Tests.cpp </a:t>
            </a:r>
            <a:r>
              <a:rPr lang="en-US" dirty="0">
                <a:cs typeface="Calibri" panose="020F0502020204030204"/>
              </a:rPr>
              <a:t>-&gt; holds some unit test functions</a:t>
            </a:r>
          </a:p>
          <a:p>
            <a:pPr marL="742950" lvl="1" indent="-285750">
              <a:buFont typeface="Arial"/>
              <a:buChar char="•"/>
            </a:pPr>
            <a:r>
              <a:rPr lang="en-US" i="1" dirty="0">
                <a:cs typeface="Calibri" panose="020F0502020204030204"/>
              </a:rPr>
              <a:t>Main.cpp </a:t>
            </a:r>
            <a:r>
              <a:rPr lang="en-US" dirty="0">
                <a:cs typeface="Calibri" panose="020F0502020204030204"/>
              </a:rPr>
              <a:t>-&gt; For testing all the </a:t>
            </a:r>
            <a:r>
              <a:rPr lang="en-US" dirty="0" err="1">
                <a:cs typeface="Calibri" panose="020F0502020204030204"/>
              </a:rPr>
              <a:t>dsp</a:t>
            </a:r>
            <a:r>
              <a:rPr lang="en-US" dirty="0">
                <a:cs typeface="Calibri" panose="020F0502020204030204"/>
              </a:rPr>
              <a:t> code before integrating into main codebase. </a:t>
            </a:r>
          </a:p>
          <a:p>
            <a:pPr marL="285750" indent="-285750">
              <a:buFont typeface="Arial"/>
              <a:buChar char="•"/>
            </a:pPr>
            <a:r>
              <a:rPr lang="en-US" dirty="0">
                <a:cs typeface="Calibri" panose="020F0502020204030204"/>
              </a:rPr>
              <a:t>Created a new branch (working) on the </a:t>
            </a:r>
            <a:r>
              <a:rPr lang="en-US" dirty="0" err="1">
                <a:cs typeface="Calibri" panose="020F0502020204030204"/>
              </a:rPr>
              <a:t>github</a:t>
            </a:r>
            <a:r>
              <a:rPr lang="en-US" dirty="0">
                <a:cs typeface="Calibri" panose="020F0502020204030204"/>
              </a:rPr>
              <a:t> repo. </a:t>
            </a:r>
          </a:p>
          <a:p>
            <a:pPr marL="742950" lvl="1" indent="-285750">
              <a:buFont typeface="Arial"/>
              <a:buChar char="•"/>
            </a:pPr>
            <a:r>
              <a:rPr lang="en-US" dirty="0">
                <a:cs typeface="Calibri" panose="020F0502020204030204"/>
              </a:rPr>
              <a:t>This branch merges the </a:t>
            </a:r>
            <a:r>
              <a:rPr lang="en-US" dirty="0" err="1">
                <a:cs typeface="Calibri" panose="020F0502020204030204"/>
              </a:rPr>
              <a:t>dsp</a:t>
            </a:r>
            <a:r>
              <a:rPr lang="en-US" dirty="0">
                <a:cs typeface="Calibri" panose="020F0502020204030204"/>
              </a:rPr>
              <a:t> code into the main/host and main/host controller as appropriate. </a:t>
            </a:r>
          </a:p>
          <a:p>
            <a:pPr marL="742950" lvl="1" indent="-285750">
              <a:buFont typeface="Arial"/>
              <a:buChar char="•"/>
            </a:pPr>
            <a:r>
              <a:rPr lang="en-US" dirty="0">
                <a:cs typeface="Calibri" panose="020F0502020204030204"/>
              </a:rPr>
              <a:t>Working branch will be merged into main for our MVP testing.</a:t>
            </a:r>
            <a:br>
              <a:rPr lang="en-US" dirty="0">
                <a:cs typeface="Calibri" panose="020F0502020204030204"/>
              </a:rPr>
            </a:br>
            <a:endParaRPr lang="en-US">
              <a:cs typeface="Calibri" panose="020F0502020204030204"/>
            </a:endParaRPr>
          </a:p>
          <a:p>
            <a:pPr marL="742950" lvl="1" indent="-285750">
              <a:buFont typeface="Arial"/>
              <a:buChar char="•"/>
            </a:pPr>
            <a:endParaRPr lang="en-US">
              <a:cs typeface="Calibri" panose="020F0502020204030204"/>
            </a:endParaRPr>
          </a:p>
          <a:p>
            <a:pPr marL="742950" lvl="1" indent="-285750">
              <a:buFont typeface="Arial"/>
              <a:buChar char="•"/>
            </a:pPr>
            <a:endParaRPr lang="en-US">
              <a:cs typeface="Calibri" panose="020F0502020204030204"/>
            </a:endParaRPr>
          </a:p>
        </p:txBody>
      </p:sp>
      <p:pic>
        <p:nvPicPr>
          <p:cNvPr id="12" name="Picture 12" descr="Text&#10;&#10;Description automatically generated">
            <a:extLst>
              <a:ext uri="{FF2B5EF4-FFF2-40B4-BE49-F238E27FC236}">
                <a16:creationId xmlns:a16="http://schemas.microsoft.com/office/drawing/2014/main" id="{B32F44F2-B832-FCCA-79D1-E0CF0F3ACBEF}"/>
              </a:ext>
            </a:extLst>
          </p:cNvPr>
          <p:cNvPicPr>
            <a:picLocks noGrp="1" noChangeAspect="1"/>
          </p:cNvPicPr>
          <p:nvPr>
            <p:ph idx="1"/>
          </p:nvPr>
        </p:nvPicPr>
        <p:blipFill>
          <a:blip r:embed="rId2"/>
          <a:stretch>
            <a:fillRect/>
          </a:stretch>
        </p:blipFill>
        <p:spPr>
          <a:xfrm>
            <a:off x="10107175" y="1420966"/>
            <a:ext cx="1982122" cy="2452534"/>
          </a:xfrm>
        </p:spPr>
      </p:pic>
      <p:pic>
        <p:nvPicPr>
          <p:cNvPr id="13" name="Picture 13" descr="Text&#10;&#10;Description automatically generated">
            <a:extLst>
              <a:ext uri="{FF2B5EF4-FFF2-40B4-BE49-F238E27FC236}">
                <a16:creationId xmlns:a16="http://schemas.microsoft.com/office/drawing/2014/main" id="{753EB8E5-DA00-3CAF-DF92-C322E59342A6}"/>
              </a:ext>
            </a:extLst>
          </p:cNvPr>
          <p:cNvPicPr>
            <a:picLocks noChangeAspect="1"/>
          </p:cNvPicPr>
          <p:nvPr/>
        </p:nvPicPr>
        <p:blipFill>
          <a:blip r:embed="rId3"/>
          <a:stretch>
            <a:fillRect/>
          </a:stretch>
        </p:blipFill>
        <p:spPr>
          <a:xfrm>
            <a:off x="6521214" y="1499284"/>
            <a:ext cx="2747904" cy="1639798"/>
          </a:xfrm>
          <a:prstGeom prst="rect">
            <a:avLst/>
          </a:prstGeom>
        </p:spPr>
      </p:pic>
      <p:pic>
        <p:nvPicPr>
          <p:cNvPr id="14" name="Picture 14" descr="Timeline&#10;&#10;Description automatically generated">
            <a:extLst>
              <a:ext uri="{FF2B5EF4-FFF2-40B4-BE49-F238E27FC236}">
                <a16:creationId xmlns:a16="http://schemas.microsoft.com/office/drawing/2014/main" id="{CC064BF9-8C6E-5FB4-4B3E-97941E1880F3}"/>
              </a:ext>
            </a:extLst>
          </p:cNvPr>
          <p:cNvPicPr>
            <a:picLocks noChangeAspect="1"/>
          </p:cNvPicPr>
          <p:nvPr/>
        </p:nvPicPr>
        <p:blipFill>
          <a:blip r:embed="rId4"/>
          <a:stretch>
            <a:fillRect/>
          </a:stretch>
        </p:blipFill>
        <p:spPr>
          <a:xfrm>
            <a:off x="6525919" y="4984126"/>
            <a:ext cx="5452533" cy="1762784"/>
          </a:xfrm>
          <a:prstGeom prst="rect">
            <a:avLst/>
          </a:prstGeom>
        </p:spPr>
      </p:pic>
      <p:pic>
        <p:nvPicPr>
          <p:cNvPr id="15" name="Picture 15" descr="Text&#10;&#10;Description automatically generated">
            <a:extLst>
              <a:ext uri="{FF2B5EF4-FFF2-40B4-BE49-F238E27FC236}">
                <a16:creationId xmlns:a16="http://schemas.microsoft.com/office/drawing/2014/main" id="{2C2F8110-EC1C-EB8C-8206-110D8A7DBE83}"/>
              </a:ext>
            </a:extLst>
          </p:cNvPr>
          <p:cNvPicPr>
            <a:picLocks noChangeAspect="1"/>
          </p:cNvPicPr>
          <p:nvPr/>
        </p:nvPicPr>
        <p:blipFill>
          <a:blip r:embed="rId5"/>
          <a:stretch>
            <a:fillRect/>
          </a:stretch>
        </p:blipFill>
        <p:spPr>
          <a:xfrm>
            <a:off x="6521215" y="3233969"/>
            <a:ext cx="3483428" cy="1671580"/>
          </a:xfrm>
          <a:prstGeom prst="rect">
            <a:avLst/>
          </a:prstGeom>
        </p:spPr>
      </p:pic>
      <p:pic>
        <p:nvPicPr>
          <p:cNvPr id="16" name="Picture 16" descr="Text&#10;&#10;Description automatically generated">
            <a:extLst>
              <a:ext uri="{FF2B5EF4-FFF2-40B4-BE49-F238E27FC236}">
                <a16:creationId xmlns:a16="http://schemas.microsoft.com/office/drawing/2014/main" id="{1CF54B6D-4612-3E37-2DEA-8807D2891F75}"/>
              </a:ext>
            </a:extLst>
          </p:cNvPr>
          <p:cNvPicPr>
            <a:picLocks noChangeAspect="1"/>
          </p:cNvPicPr>
          <p:nvPr/>
        </p:nvPicPr>
        <p:blipFill>
          <a:blip r:embed="rId6"/>
          <a:stretch>
            <a:fillRect/>
          </a:stretch>
        </p:blipFill>
        <p:spPr>
          <a:xfrm>
            <a:off x="6521214" y="439020"/>
            <a:ext cx="3156857" cy="990729"/>
          </a:xfrm>
          <a:prstGeom prst="rect">
            <a:avLst/>
          </a:prstGeom>
        </p:spPr>
      </p:pic>
    </p:spTree>
    <p:extLst>
      <p:ext uri="{BB962C8B-B14F-4D97-AF65-F5344CB8AC3E}">
        <p14:creationId xmlns:p14="http://schemas.microsoft.com/office/powerpoint/2010/main" val="418290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CAA4-3E30-EA6E-6343-7A63F6C8EF3C}"/>
              </a:ext>
            </a:extLst>
          </p:cNvPr>
          <p:cNvSpPr>
            <a:spLocks noGrp="1"/>
          </p:cNvSpPr>
          <p:nvPr>
            <p:ph type="title"/>
          </p:nvPr>
        </p:nvSpPr>
        <p:spPr/>
        <p:txBody>
          <a:bodyPr/>
          <a:lstStyle/>
          <a:p>
            <a:r>
              <a:rPr lang="en-US">
                <a:cs typeface="Calibri Light"/>
              </a:rPr>
              <a:t>DSP Synchronization Issue</a:t>
            </a:r>
            <a:endParaRPr lang="en-US"/>
          </a:p>
        </p:txBody>
      </p:sp>
      <p:pic>
        <p:nvPicPr>
          <p:cNvPr id="4" name="Picture 4" descr="A picture containing grass, kite, outdoor, person&#10;&#10;Description automatically generated">
            <a:extLst>
              <a:ext uri="{FF2B5EF4-FFF2-40B4-BE49-F238E27FC236}">
                <a16:creationId xmlns:a16="http://schemas.microsoft.com/office/drawing/2014/main" id="{4D8B999F-B1D7-B96B-E163-A8CD5C14E792}"/>
              </a:ext>
            </a:extLst>
          </p:cNvPr>
          <p:cNvPicPr>
            <a:picLocks noGrp="1" noChangeAspect="1"/>
          </p:cNvPicPr>
          <p:nvPr>
            <p:ph idx="1"/>
          </p:nvPr>
        </p:nvPicPr>
        <p:blipFill>
          <a:blip r:embed="rId2"/>
          <a:stretch>
            <a:fillRect/>
          </a:stretch>
        </p:blipFill>
        <p:spPr>
          <a:xfrm>
            <a:off x="413999" y="2004366"/>
            <a:ext cx="3273632" cy="4351338"/>
          </a:xfrm>
        </p:spPr>
      </p:pic>
      <p:pic>
        <p:nvPicPr>
          <p:cNvPr id="5" name="Picture 5" descr="A picture containing grass, outdoor, sky&#10;&#10;Description automatically generated">
            <a:extLst>
              <a:ext uri="{FF2B5EF4-FFF2-40B4-BE49-F238E27FC236}">
                <a16:creationId xmlns:a16="http://schemas.microsoft.com/office/drawing/2014/main" id="{D75F6BCC-040A-3DA5-46C0-6442D7127D57}"/>
              </a:ext>
            </a:extLst>
          </p:cNvPr>
          <p:cNvPicPr>
            <a:picLocks noChangeAspect="1"/>
          </p:cNvPicPr>
          <p:nvPr/>
        </p:nvPicPr>
        <p:blipFill>
          <a:blip r:embed="rId3"/>
          <a:stretch>
            <a:fillRect/>
          </a:stretch>
        </p:blipFill>
        <p:spPr>
          <a:xfrm>
            <a:off x="9032993" y="469294"/>
            <a:ext cx="2743200" cy="3586373"/>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559FB3BB-F731-E019-C708-A2A687238D0F}"/>
              </a:ext>
            </a:extLst>
          </p:cNvPr>
          <p:cNvPicPr>
            <a:picLocks noChangeAspect="1"/>
          </p:cNvPicPr>
          <p:nvPr/>
        </p:nvPicPr>
        <p:blipFill>
          <a:blip r:embed="rId4"/>
          <a:stretch>
            <a:fillRect/>
          </a:stretch>
        </p:blipFill>
        <p:spPr>
          <a:xfrm>
            <a:off x="4651875" y="4863900"/>
            <a:ext cx="3401719" cy="1569620"/>
          </a:xfrm>
          <a:prstGeom prst="rect">
            <a:avLst/>
          </a:prstGeom>
        </p:spPr>
      </p:pic>
      <p:sp>
        <p:nvSpPr>
          <p:cNvPr id="7" name="TextBox 6">
            <a:extLst>
              <a:ext uri="{FF2B5EF4-FFF2-40B4-BE49-F238E27FC236}">
                <a16:creationId xmlns:a16="http://schemas.microsoft.com/office/drawing/2014/main" id="{CA68D5E7-6CB0-57A5-A17E-0C9F3FF55DFD}"/>
              </a:ext>
            </a:extLst>
          </p:cNvPr>
          <p:cNvSpPr txBox="1"/>
          <p:nvPr/>
        </p:nvSpPr>
        <p:spPr>
          <a:xfrm>
            <a:off x="4167481" y="1665111"/>
            <a:ext cx="39981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panose="020F0502020204030204"/>
              </a:rPr>
              <a:t>We tried a full system test on Monday (05-15-23) but had mixed results</a:t>
            </a:r>
          </a:p>
          <a:p>
            <a:pPr marL="285750" indent="-285750">
              <a:buFont typeface="Arial"/>
              <a:buChar char="•"/>
            </a:pPr>
            <a:r>
              <a:rPr lang="en-US">
                <a:cs typeface="Calibri" panose="020F0502020204030204"/>
              </a:rPr>
              <a:t>Even though the receivers were right next to each other we still saw large difference in the time of arrival on the data we collected. </a:t>
            </a:r>
          </a:p>
          <a:p>
            <a:pPr marL="285750" indent="-285750">
              <a:buFont typeface="Arial"/>
              <a:buChar char="•"/>
            </a:pPr>
            <a:r>
              <a:rPr lang="en-US">
                <a:cs typeface="Calibri" panose="020F0502020204030204"/>
              </a:rPr>
              <a:t>We also noticed the data was noisy, so adding an FIR filter into the processing flow may be necessary. </a:t>
            </a:r>
          </a:p>
          <a:p>
            <a:pPr marL="285750" indent="-285750">
              <a:buFont typeface="Arial"/>
              <a:buChar char="•"/>
            </a:pPr>
            <a:r>
              <a:rPr lang="en-US">
                <a:cs typeface="Calibri" panose="020F0502020204030204"/>
              </a:rPr>
              <a:t>Created </a:t>
            </a:r>
            <a:r>
              <a:rPr lang="en-US" err="1">
                <a:cs typeface="Calibri" panose="020F0502020204030204"/>
              </a:rPr>
              <a:t>github</a:t>
            </a:r>
            <a:r>
              <a:rPr lang="en-US">
                <a:cs typeface="Calibri" panose="020F0502020204030204"/>
              </a:rPr>
              <a:t> issues for these two problems. </a:t>
            </a:r>
          </a:p>
          <a:p>
            <a:pPr marL="285750" indent="-285750">
              <a:buFont typeface="Arial"/>
              <a:buChar char="•"/>
            </a:pPr>
            <a:endParaRPr lang="en-US">
              <a:cs typeface="Calibri" panose="020F0502020204030204"/>
            </a:endParaRPr>
          </a:p>
        </p:txBody>
      </p:sp>
      <p:pic>
        <p:nvPicPr>
          <p:cNvPr id="3" name="Picture 7" descr="Graphical user interface, text, application&#10;&#10;Description automatically generated">
            <a:extLst>
              <a:ext uri="{FF2B5EF4-FFF2-40B4-BE49-F238E27FC236}">
                <a16:creationId xmlns:a16="http://schemas.microsoft.com/office/drawing/2014/main" id="{361A8D89-26DA-7068-583A-AFB9E7BEA14E}"/>
              </a:ext>
            </a:extLst>
          </p:cNvPr>
          <p:cNvPicPr>
            <a:picLocks noChangeAspect="1"/>
          </p:cNvPicPr>
          <p:nvPr/>
        </p:nvPicPr>
        <p:blipFill>
          <a:blip r:embed="rId5"/>
          <a:stretch>
            <a:fillRect/>
          </a:stretch>
        </p:blipFill>
        <p:spPr>
          <a:xfrm>
            <a:off x="8555512" y="4863356"/>
            <a:ext cx="3270014" cy="1411221"/>
          </a:xfrm>
          <a:prstGeom prst="rect">
            <a:avLst/>
          </a:prstGeom>
        </p:spPr>
      </p:pic>
    </p:spTree>
    <p:extLst>
      <p:ext uri="{BB962C8B-B14F-4D97-AF65-F5344CB8AC3E}">
        <p14:creationId xmlns:p14="http://schemas.microsoft.com/office/powerpoint/2010/main" val="364386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4AFC-A143-5916-9C56-E58FCC7649DC}"/>
              </a:ext>
            </a:extLst>
          </p:cNvPr>
          <p:cNvSpPr>
            <a:spLocks noGrp="1"/>
          </p:cNvSpPr>
          <p:nvPr>
            <p:ph type="title"/>
          </p:nvPr>
        </p:nvSpPr>
        <p:spPr/>
        <p:txBody>
          <a:bodyPr/>
          <a:lstStyle/>
          <a:p>
            <a:r>
              <a:rPr lang="en-US">
                <a:cs typeface="Calibri Light"/>
              </a:rPr>
              <a:t>GPS Synchronization</a:t>
            </a:r>
            <a:endParaRPr lang="en-US"/>
          </a:p>
        </p:txBody>
      </p:sp>
      <p:sp>
        <p:nvSpPr>
          <p:cNvPr id="3" name="Content Placeholder 2">
            <a:extLst>
              <a:ext uri="{FF2B5EF4-FFF2-40B4-BE49-F238E27FC236}">
                <a16:creationId xmlns:a16="http://schemas.microsoft.com/office/drawing/2014/main" id="{32BB4102-CC2C-5781-FDF6-A4ACCE08C2FB}"/>
              </a:ext>
            </a:extLst>
          </p:cNvPr>
          <p:cNvSpPr>
            <a:spLocks noGrp="1"/>
          </p:cNvSpPr>
          <p:nvPr>
            <p:ph idx="1"/>
          </p:nvPr>
        </p:nvSpPr>
        <p:spPr>
          <a:xfrm>
            <a:off x="849573" y="1370700"/>
            <a:ext cx="10515600" cy="4351338"/>
          </a:xfrm>
        </p:spPr>
        <p:txBody>
          <a:bodyPr vert="horz" lIns="91440" tIns="45720" rIns="91440" bIns="45720" rtlCol="0" anchor="t">
            <a:normAutofit/>
          </a:bodyPr>
          <a:lstStyle/>
          <a:p>
            <a:r>
              <a:rPr lang="en-US">
                <a:cs typeface="Calibri"/>
              </a:rPr>
              <a:t>We performed testing on Monday (05-18-23) to test our PPS synchronization. </a:t>
            </a:r>
          </a:p>
          <a:p>
            <a:r>
              <a:rPr lang="en-US">
                <a:cs typeface="Calibri"/>
              </a:rPr>
              <a:t>We setup 2 receivers next to each other and measured signals from the transmitter from 10-50 meters. </a:t>
            </a:r>
          </a:p>
          <a:p>
            <a:r>
              <a:rPr lang="en-US">
                <a:cs typeface="Calibri"/>
              </a:rPr>
              <a:t>Time synchronization was off by approximately 0.15s</a:t>
            </a:r>
          </a:p>
        </p:txBody>
      </p:sp>
      <p:pic>
        <p:nvPicPr>
          <p:cNvPr id="4" name="Picture 4" descr="Chart, bar chart&#10;&#10;Description automatically generated">
            <a:extLst>
              <a:ext uri="{FF2B5EF4-FFF2-40B4-BE49-F238E27FC236}">
                <a16:creationId xmlns:a16="http://schemas.microsoft.com/office/drawing/2014/main" id="{C321AC7B-91B8-446B-0132-F75C370C9BA5}"/>
              </a:ext>
            </a:extLst>
          </p:cNvPr>
          <p:cNvPicPr>
            <a:picLocks noChangeAspect="1"/>
          </p:cNvPicPr>
          <p:nvPr/>
        </p:nvPicPr>
        <p:blipFill>
          <a:blip r:embed="rId2"/>
          <a:stretch>
            <a:fillRect/>
          </a:stretch>
        </p:blipFill>
        <p:spPr>
          <a:xfrm>
            <a:off x="1881118" y="3719585"/>
            <a:ext cx="3891885" cy="2899010"/>
          </a:xfrm>
          <a:prstGeom prst="rect">
            <a:avLst/>
          </a:prstGeom>
        </p:spPr>
      </p:pic>
      <p:pic>
        <p:nvPicPr>
          <p:cNvPr id="5" name="Picture 5" descr="Chart, bar chart&#10;&#10;Description automatically generated">
            <a:extLst>
              <a:ext uri="{FF2B5EF4-FFF2-40B4-BE49-F238E27FC236}">
                <a16:creationId xmlns:a16="http://schemas.microsoft.com/office/drawing/2014/main" id="{24A2A34A-5C9F-7FA1-CB2B-71C57FA95801}"/>
              </a:ext>
            </a:extLst>
          </p:cNvPr>
          <p:cNvPicPr>
            <a:picLocks noChangeAspect="1"/>
          </p:cNvPicPr>
          <p:nvPr/>
        </p:nvPicPr>
        <p:blipFill>
          <a:blip r:embed="rId3"/>
          <a:stretch>
            <a:fillRect/>
          </a:stretch>
        </p:blipFill>
        <p:spPr>
          <a:xfrm>
            <a:off x="5906910" y="3714267"/>
            <a:ext cx="3891886" cy="2910385"/>
          </a:xfrm>
          <a:prstGeom prst="rect">
            <a:avLst/>
          </a:prstGeom>
        </p:spPr>
      </p:pic>
    </p:spTree>
    <p:extLst>
      <p:ext uri="{BB962C8B-B14F-4D97-AF65-F5344CB8AC3E}">
        <p14:creationId xmlns:p14="http://schemas.microsoft.com/office/powerpoint/2010/main" val="406957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A068-B952-F374-B50A-FBABA82011D9}"/>
              </a:ext>
            </a:extLst>
          </p:cNvPr>
          <p:cNvSpPr>
            <a:spLocks noGrp="1"/>
          </p:cNvSpPr>
          <p:nvPr>
            <p:ph type="title"/>
          </p:nvPr>
        </p:nvSpPr>
        <p:spPr/>
        <p:txBody>
          <a:bodyPr/>
          <a:lstStyle/>
          <a:p>
            <a:r>
              <a:rPr lang="en-US" dirty="0"/>
              <a:t>At-Risk Items</a:t>
            </a:r>
          </a:p>
        </p:txBody>
      </p:sp>
      <p:sp>
        <p:nvSpPr>
          <p:cNvPr id="3" name="Content Placeholder 2">
            <a:extLst>
              <a:ext uri="{FF2B5EF4-FFF2-40B4-BE49-F238E27FC236}">
                <a16:creationId xmlns:a16="http://schemas.microsoft.com/office/drawing/2014/main" id="{689E3EC8-9FD0-CC7A-C5F9-FA0394503839}"/>
              </a:ext>
            </a:extLst>
          </p:cNvPr>
          <p:cNvSpPr>
            <a:spLocks noGrp="1"/>
          </p:cNvSpPr>
          <p:nvPr>
            <p:ph idx="1"/>
          </p:nvPr>
        </p:nvSpPr>
        <p:spPr/>
        <p:txBody>
          <a:bodyPr vert="horz" lIns="91440" tIns="45720" rIns="91440" bIns="45720" rtlCol="0" anchor="t">
            <a:normAutofit/>
          </a:bodyPr>
          <a:lstStyle/>
          <a:p>
            <a:pPr marL="0" indent="0">
              <a:buNone/>
            </a:pPr>
            <a:endParaRPr lang="en-US" sz="1800" dirty="0">
              <a:cs typeface="Calibri"/>
            </a:endParaRPr>
          </a:p>
          <a:p>
            <a:r>
              <a:rPr lang="en-US" sz="2200" dirty="0"/>
              <a:t>UI_1: Display the localized algorithm data as heat map or equivalent graphical representation</a:t>
            </a:r>
            <a:endParaRPr lang="en-US" sz="2200">
              <a:cs typeface="Calibri"/>
            </a:endParaRPr>
          </a:p>
          <a:p>
            <a:r>
              <a:rPr lang="en-US" sz="2200" b="0" i="0" u="none" strike="noStrike" dirty="0">
                <a:solidFill>
                  <a:srgbClr val="172B4D"/>
                </a:solidFill>
                <a:effectLst/>
              </a:rPr>
              <a:t>DSP_3: Use Angle of arrival to fine tune the received signal timestamp.</a:t>
            </a:r>
            <a:endParaRPr lang="en-US" sz="2200">
              <a:cs typeface="Calibri"/>
            </a:endParaRPr>
          </a:p>
          <a:p>
            <a:r>
              <a:rPr lang="en-US" sz="2200" dirty="0"/>
              <a:t>MVP: now targeted on Saturday, May 20, 2023.</a:t>
            </a:r>
            <a:endParaRPr lang="en-US" sz="2200" dirty="0">
              <a:cs typeface="Calibri"/>
            </a:endParaRPr>
          </a:p>
          <a:p>
            <a:pPr marL="0" indent="0">
              <a:buNone/>
            </a:pPr>
            <a:endParaRPr lang="en-US"/>
          </a:p>
        </p:txBody>
      </p:sp>
    </p:spTree>
    <p:extLst>
      <p:ext uri="{BB962C8B-B14F-4D97-AF65-F5344CB8AC3E}">
        <p14:creationId xmlns:p14="http://schemas.microsoft.com/office/powerpoint/2010/main" val="38702225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Lizard Localization  Week 6 Project Update:  May 19th, 2023 </vt:lpstr>
      <vt:lpstr>Agenda</vt:lpstr>
      <vt:lpstr>PowerPoint Presentation</vt:lpstr>
      <vt:lpstr>Host Controller – Host(DSP) Interaction </vt:lpstr>
      <vt:lpstr>DSP Updates</vt:lpstr>
      <vt:lpstr>DSP Code Update</vt:lpstr>
      <vt:lpstr>DSP Synchronization Issue</vt:lpstr>
      <vt:lpstr>GPS Synchronization</vt:lpstr>
      <vt:lpstr>At-Risk Items</vt:lpstr>
      <vt:lpstr>PowerPoint Presentation</vt:lpstr>
      <vt:lpstr>Design Decision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Vinit Saah</dc:creator>
  <cp:revision>94</cp:revision>
  <dcterms:created xsi:type="dcterms:W3CDTF">2023-05-19T02:00:33Z</dcterms:created>
  <dcterms:modified xsi:type="dcterms:W3CDTF">2023-05-19T15:32:52Z</dcterms:modified>
</cp:coreProperties>
</file>