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61" r:id="rId3"/>
    <p:sldId id="262" r:id="rId4"/>
    <p:sldId id="264" r:id="rId5"/>
    <p:sldId id="265" r:id="rId6"/>
    <p:sldId id="266" r:id="rId7"/>
    <p:sldId id="267" r:id="rId8"/>
    <p:sldId id="268" r:id="rId9"/>
    <p:sldId id="269" r:id="rId10"/>
    <p:sldId id="270" r:id="rId11"/>
    <p:sldId id="271" r:id="rId12"/>
    <p:sldId id="272" r:id="rId13"/>
    <p:sldId id="276" r:id="rId14"/>
    <p:sldId id="277" r:id="rId15"/>
    <p:sldId id="278" r:id="rId16"/>
    <p:sldId id="279" r:id="rId17"/>
    <p:sldId id="280" r:id="rId18"/>
    <p:sldId id="281" r:id="rId19"/>
    <p:sldId id="282" r:id="rId20"/>
    <p:sldId id="328" r:id="rId21"/>
    <p:sldId id="329" r:id="rId22"/>
    <p:sldId id="283" r:id="rId23"/>
    <p:sldId id="273" r:id="rId24"/>
    <p:sldId id="274" r:id="rId25"/>
    <p:sldId id="275" r:id="rId26"/>
    <p:sldId id="284" r:id="rId27"/>
    <p:sldId id="285" r:id="rId28"/>
    <p:sldId id="286" r:id="rId29"/>
    <p:sldId id="297" r:id="rId30"/>
    <p:sldId id="298" r:id="rId31"/>
    <p:sldId id="299" r:id="rId32"/>
    <p:sldId id="325" r:id="rId33"/>
    <p:sldId id="317" r:id="rId34"/>
    <p:sldId id="287" r:id="rId35"/>
    <p:sldId id="296" r:id="rId36"/>
    <p:sldId id="288" r:id="rId37"/>
    <p:sldId id="318" r:id="rId38"/>
    <p:sldId id="319" r:id="rId39"/>
    <p:sldId id="320" r:id="rId40"/>
    <p:sldId id="300" r:id="rId41"/>
    <p:sldId id="301" r:id="rId42"/>
    <p:sldId id="303" r:id="rId43"/>
    <p:sldId id="305" r:id="rId44"/>
    <p:sldId id="302" r:id="rId45"/>
    <p:sldId id="326" r:id="rId46"/>
    <p:sldId id="304" r:id="rId47"/>
    <p:sldId id="327" r:id="rId48"/>
    <p:sldId id="289" r:id="rId49"/>
    <p:sldId id="290" r:id="rId50"/>
    <p:sldId id="294" r:id="rId51"/>
    <p:sldId id="295" r:id="rId52"/>
    <p:sldId id="292" r:id="rId53"/>
    <p:sldId id="309" r:id="rId54"/>
    <p:sldId id="310" r:id="rId55"/>
    <p:sldId id="311" r:id="rId56"/>
    <p:sldId id="312" r:id="rId57"/>
    <p:sldId id="313" r:id="rId58"/>
    <p:sldId id="32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83948" autoAdjust="0"/>
  </p:normalViewPr>
  <p:slideViewPr>
    <p:cSldViewPr snapToGrid="0">
      <p:cViewPr varScale="1">
        <p:scale>
          <a:sx n="61" d="100"/>
          <a:sy n="61" d="100"/>
        </p:scale>
        <p:origin x="11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B2BCA-2AC0-4B6E-8DD8-A2CB01037837}" type="datetimeFigureOut">
              <a:rPr lang="en-SG" smtClean="0"/>
              <a:t>12/10/2017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651EF-ED98-4026-B217-8D6C6C287D1E}" type="slidenum">
              <a:rPr lang="en-SG" smtClean="0"/>
              <a:t>‹#›</a:t>
            </a:fld>
            <a:endParaRPr lang="en-SG"/>
          </a:p>
        </p:txBody>
      </p:sp>
    </p:spTree>
    <p:extLst>
      <p:ext uri="{BB962C8B-B14F-4D97-AF65-F5344CB8AC3E}">
        <p14:creationId xmlns:p14="http://schemas.microsoft.com/office/powerpoint/2010/main" val="2606790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ozilla.org/en-US/docs/Glossary/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developer.mozilla.org/en-US/docs/Glossary/Node/DOM" TargetMode="External"/><Relationship Id="rId5" Type="http://schemas.openxmlformats.org/officeDocument/2006/relationships/hyperlink" Target="https://developer.mozilla.org/en-US/docs/Glossary/DOM" TargetMode="External"/><Relationship Id="rId4" Type="http://schemas.openxmlformats.org/officeDocument/2006/relationships/hyperlink" Target="https://developer.mozilla.org/en-US/docs/Glossary/CS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SG" dirty="0"/>
              <a:t>All those boxes shown in the structure</a:t>
            </a:r>
            <a:r>
              <a:rPr lang="en-SG" baseline="0" dirty="0"/>
              <a:t> are the html elements. </a:t>
            </a:r>
          </a:p>
          <a:p>
            <a:pPr lvl="0">
              <a:spcBef>
                <a:spcPts val="0"/>
              </a:spcBef>
              <a:buNone/>
            </a:pPr>
            <a:endParaRPr lang="en-SG" baseline="0" dirty="0"/>
          </a:p>
          <a:p>
            <a:pPr lvl="0">
              <a:spcBef>
                <a:spcPts val="0"/>
              </a:spcBef>
              <a:buNone/>
            </a:pPr>
            <a:r>
              <a:rPr lang="en-SG" baseline="0" dirty="0"/>
              <a:t>So, what are html elements?</a:t>
            </a:r>
          </a:p>
          <a:p>
            <a:pPr lvl="0">
              <a:spcBef>
                <a:spcPts val="0"/>
              </a:spcBef>
              <a:buNone/>
            </a:pPr>
            <a:endParaRPr lang="en-SG" baseline="0" dirty="0"/>
          </a:p>
          <a:p>
            <a:pPr lvl="0">
              <a:spcBef>
                <a:spcPts val="0"/>
              </a:spcBef>
              <a:buNone/>
            </a:pPr>
            <a:r>
              <a:rPr lang="en-SG" baseline="0" dirty="0"/>
              <a:t>They are  what make up of html pages and determine the content. They are the building block so html pages. As you can see, they are represented by tag. And the ag usually consider of start &amp; end tag. </a:t>
            </a:r>
          </a:p>
          <a:p>
            <a:pPr lvl="0">
              <a:spcBef>
                <a:spcPts val="0"/>
              </a:spcBef>
              <a:buNone/>
            </a:pPr>
            <a:endParaRPr lang="en-SG" baseline="0" dirty="0"/>
          </a:p>
          <a:p>
            <a:r>
              <a:rPr lang="en-SG" sz="1200" b="1" i="0" kern="1200" dirty="0">
                <a:solidFill>
                  <a:schemeClr val="tx1"/>
                </a:solidFill>
                <a:effectLst/>
                <a:latin typeface="+mn-lt"/>
                <a:ea typeface="+mn-ea"/>
                <a:cs typeface="+mn-cs"/>
              </a:rPr>
              <a:t>The opening tag:</a:t>
            </a:r>
            <a:r>
              <a:rPr lang="en-SG" sz="1200" b="0" i="0" kern="1200" dirty="0">
                <a:solidFill>
                  <a:schemeClr val="tx1"/>
                </a:solidFill>
                <a:effectLst/>
                <a:latin typeface="+mn-lt"/>
                <a:ea typeface="+mn-ea"/>
                <a:cs typeface="+mn-cs"/>
              </a:rPr>
              <a:t> This consists of the name of the element (in this case, p), wrapped in opening and closing </a:t>
            </a:r>
            <a:r>
              <a:rPr lang="en-SG" sz="1200" b="1" i="0" kern="1200" dirty="0">
                <a:solidFill>
                  <a:schemeClr val="tx1"/>
                </a:solidFill>
                <a:effectLst/>
                <a:latin typeface="+mn-lt"/>
                <a:ea typeface="+mn-ea"/>
                <a:cs typeface="+mn-cs"/>
              </a:rPr>
              <a:t>angle brackets</a:t>
            </a:r>
            <a:r>
              <a:rPr lang="en-SG" sz="1200" b="0" i="0" kern="1200" dirty="0">
                <a:solidFill>
                  <a:schemeClr val="tx1"/>
                </a:solidFill>
                <a:effectLst/>
                <a:latin typeface="+mn-lt"/>
                <a:ea typeface="+mn-ea"/>
                <a:cs typeface="+mn-cs"/>
              </a:rPr>
              <a:t>. This states where the element begins, or starts to take effect — in this case where the start of the paragraph is.</a:t>
            </a:r>
          </a:p>
          <a:p>
            <a:r>
              <a:rPr lang="en-SG" sz="1200" b="1" i="0" kern="1200" dirty="0">
                <a:solidFill>
                  <a:schemeClr val="tx1"/>
                </a:solidFill>
                <a:effectLst/>
                <a:latin typeface="+mn-lt"/>
                <a:ea typeface="+mn-ea"/>
                <a:cs typeface="+mn-cs"/>
              </a:rPr>
              <a:t>The closing tag:</a:t>
            </a:r>
            <a:r>
              <a:rPr lang="en-SG" sz="1200" b="0" i="0" kern="1200" dirty="0">
                <a:solidFill>
                  <a:schemeClr val="tx1"/>
                </a:solidFill>
                <a:effectLst/>
                <a:latin typeface="+mn-lt"/>
                <a:ea typeface="+mn-ea"/>
                <a:cs typeface="+mn-cs"/>
              </a:rPr>
              <a:t> This is the same as the opening tag, except that it includes a forward slash before the element name. This states where the element ends — in this case where the end of the paragraph is. Failing to include a closing tag is a common beginner error, and can lead to strange results.</a:t>
            </a:r>
          </a:p>
          <a:p>
            <a:r>
              <a:rPr lang="en-SG" sz="1200" b="1" i="0" kern="1200" dirty="0">
                <a:solidFill>
                  <a:schemeClr val="tx1"/>
                </a:solidFill>
                <a:effectLst/>
                <a:latin typeface="+mn-lt"/>
                <a:ea typeface="+mn-ea"/>
                <a:cs typeface="+mn-cs"/>
              </a:rPr>
              <a:t>The content:</a:t>
            </a:r>
            <a:r>
              <a:rPr lang="en-SG" sz="1200" b="0" i="0" kern="1200" dirty="0">
                <a:solidFill>
                  <a:schemeClr val="tx1"/>
                </a:solidFill>
                <a:effectLst/>
                <a:latin typeface="+mn-lt"/>
                <a:ea typeface="+mn-ea"/>
                <a:cs typeface="+mn-cs"/>
              </a:rPr>
              <a:t> This is the content of the element, which in this case is just text.</a:t>
            </a:r>
          </a:p>
          <a:p>
            <a:r>
              <a:rPr lang="en-SG" sz="1200" b="1" i="0" kern="1200" dirty="0">
                <a:solidFill>
                  <a:schemeClr val="tx1"/>
                </a:solidFill>
                <a:effectLst/>
                <a:latin typeface="+mn-lt"/>
                <a:ea typeface="+mn-ea"/>
                <a:cs typeface="+mn-cs"/>
              </a:rPr>
              <a:t>The element:</a:t>
            </a:r>
            <a:r>
              <a:rPr lang="en-SG" sz="1200" b="0" i="0" kern="1200" dirty="0">
                <a:solidFill>
                  <a:schemeClr val="tx1"/>
                </a:solidFill>
                <a:effectLst/>
                <a:latin typeface="+mn-lt"/>
                <a:ea typeface="+mn-ea"/>
                <a:cs typeface="+mn-cs"/>
              </a:rPr>
              <a:t> The opening tag, plus the closing tag, plus the content, equals the element.</a:t>
            </a:r>
          </a:p>
          <a:p>
            <a:pPr lvl="0">
              <a:spcBef>
                <a:spcPts val="0"/>
              </a:spcBef>
              <a:buNone/>
            </a:pPr>
            <a:endParaRPr lang="en-SG" baseline="0" dirty="0"/>
          </a:p>
          <a:p>
            <a:pPr lvl="0">
              <a:spcBef>
                <a:spcPts val="0"/>
              </a:spcBef>
              <a:buNone/>
            </a:pPr>
            <a:endParaRPr lang="en-SG" baseline="0" dirty="0"/>
          </a:p>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4</a:t>
            </a:fld>
            <a:endParaRPr lang="en-SG"/>
          </a:p>
        </p:txBody>
      </p:sp>
    </p:spTree>
    <p:extLst>
      <p:ext uri="{BB962C8B-B14F-4D97-AF65-F5344CB8AC3E}">
        <p14:creationId xmlns:p14="http://schemas.microsoft.com/office/powerpoint/2010/main" val="3404337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WOW.js is used in addition to animated.css to includes more effects. It provides effects when scrolling down. </a:t>
            </a:r>
          </a:p>
        </p:txBody>
      </p:sp>
      <p:sp>
        <p:nvSpPr>
          <p:cNvPr id="4" name="Slide Number Placeholder 3"/>
          <p:cNvSpPr>
            <a:spLocks noGrp="1"/>
          </p:cNvSpPr>
          <p:nvPr>
            <p:ph type="sldNum" sz="quarter" idx="10"/>
          </p:nvPr>
        </p:nvSpPr>
        <p:spPr/>
        <p:txBody>
          <a:bodyPr/>
          <a:lstStyle/>
          <a:p>
            <a:fld id="{122651EF-ED98-4026-B217-8D6C6C287D1E}" type="slidenum">
              <a:rPr lang="en-SG" smtClean="0"/>
              <a:t>40</a:t>
            </a:fld>
            <a:endParaRPr lang="en-SG"/>
          </a:p>
        </p:txBody>
      </p:sp>
    </p:spTree>
    <p:extLst>
      <p:ext uri="{BB962C8B-B14F-4D97-AF65-F5344CB8AC3E}">
        <p14:creationId xmlns:p14="http://schemas.microsoft.com/office/powerpoint/2010/main" val="2770745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Animated.css link is on previous slides</a:t>
            </a:r>
          </a:p>
        </p:txBody>
      </p:sp>
      <p:sp>
        <p:nvSpPr>
          <p:cNvPr id="4" name="Slide Number Placeholder 3"/>
          <p:cNvSpPr>
            <a:spLocks noGrp="1"/>
          </p:cNvSpPr>
          <p:nvPr>
            <p:ph type="sldNum" sz="quarter" idx="10"/>
          </p:nvPr>
        </p:nvSpPr>
        <p:spPr/>
        <p:txBody>
          <a:bodyPr/>
          <a:lstStyle/>
          <a:p>
            <a:fld id="{122651EF-ED98-4026-B217-8D6C6C287D1E}" type="slidenum">
              <a:rPr lang="en-SG" smtClean="0"/>
              <a:t>42</a:t>
            </a:fld>
            <a:endParaRPr lang="en-SG"/>
          </a:p>
        </p:txBody>
      </p:sp>
    </p:spTree>
    <p:extLst>
      <p:ext uri="{BB962C8B-B14F-4D97-AF65-F5344CB8AC3E}">
        <p14:creationId xmlns:p14="http://schemas.microsoft.com/office/powerpoint/2010/main" val="3513647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22651EF-ED98-4026-B217-8D6C6C287D1E}" type="slidenum">
              <a:rPr lang="en-SG" smtClean="0"/>
              <a:t>44</a:t>
            </a:fld>
            <a:endParaRPr lang="en-SG"/>
          </a:p>
        </p:txBody>
      </p:sp>
    </p:spTree>
    <p:extLst>
      <p:ext uri="{BB962C8B-B14F-4D97-AF65-F5344CB8AC3E}">
        <p14:creationId xmlns:p14="http://schemas.microsoft.com/office/powerpoint/2010/main" val="28519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Documentation and more usage of smooth scroll can be found at https://github.com/galambalazs/smoothscroll-for-websites/wiki</a:t>
            </a:r>
          </a:p>
        </p:txBody>
      </p:sp>
      <p:sp>
        <p:nvSpPr>
          <p:cNvPr id="4" name="Slide Number Placeholder 3"/>
          <p:cNvSpPr>
            <a:spLocks noGrp="1"/>
          </p:cNvSpPr>
          <p:nvPr>
            <p:ph type="sldNum" sz="quarter" idx="10"/>
          </p:nvPr>
        </p:nvSpPr>
        <p:spPr/>
        <p:txBody>
          <a:bodyPr/>
          <a:lstStyle/>
          <a:p>
            <a:fld id="{122651EF-ED98-4026-B217-8D6C6C287D1E}" type="slidenum">
              <a:rPr lang="en-SG" smtClean="0"/>
              <a:t>45</a:t>
            </a:fld>
            <a:endParaRPr lang="en-SG"/>
          </a:p>
        </p:txBody>
      </p:sp>
    </p:spTree>
    <p:extLst>
      <p:ext uri="{BB962C8B-B14F-4D97-AF65-F5344CB8AC3E}">
        <p14:creationId xmlns:p14="http://schemas.microsoft.com/office/powerpoint/2010/main" val="241185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https://owlcarousel2.github.io/OwlCarousel2/index.html</a:t>
            </a:r>
          </a:p>
        </p:txBody>
      </p:sp>
      <p:sp>
        <p:nvSpPr>
          <p:cNvPr id="4" name="Slide Number Placeholder 3"/>
          <p:cNvSpPr>
            <a:spLocks noGrp="1"/>
          </p:cNvSpPr>
          <p:nvPr>
            <p:ph type="sldNum" sz="quarter" idx="10"/>
          </p:nvPr>
        </p:nvSpPr>
        <p:spPr/>
        <p:txBody>
          <a:bodyPr/>
          <a:lstStyle/>
          <a:p>
            <a:fld id="{122651EF-ED98-4026-B217-8D6C6C287D1E}" type="slidenum">
              <a:rPr lang="en-SG" smtClean="0"/>
              <a:t>48</a:t>
            </a:fld>
            <a:endParaRPr lang="en-SG"/>
          </a:p>
        </p:txBody>
      </p:sp>
    </p:spTree>
    <p:extLst>
      <p:ext uri="{BB962C8B-B14F-4D97-AF65-F5344CB8AC3E}">
        <p14:creationId xmlns:p14="http://schemas.microsoft.com/office/powerpoint/2010/main" val="301780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Documentation link for CSS : https://getbootstrap.com/docs/3.3/css/</a:t>
            </a:r>
          </a:p>
        </p:txBody>
      </p:sp>
      <p:sp>
        <p:nvSpPr>
          <p:cNvPr id="4" name="Slide Number Placeholder 3"/>
          <p:cNvSpPr>
            <a:spLocks noGrp="1"/>
          </p:cNvSpPr>
          <p:nvPr>
            <p:ph type="sldNum" sz="quarter" idx="10"/>
          </p:nvPr>
        </p:nvSpPr>
        <p:spPr/>
        <p:txBody>
          <a:bodyPr/>
          <a:lstStyle/>
          <a:p>
            <a:fld id="{AE6C499E-42D0-4A07-BC17-3E1621001A44}" type="slidenum">
              <a:rPr lang="en-SG" smtClean="0"/>
              <a:t>10</a:t>
            </a:fld>
            <a:endParaRPr lang="en-SG"/>
          </a:p>
        </p:txBody>
      </p:sp>
    </p:spTree>
    <p:extLst>
      <p:ext uri="{BB962C8B-B14F-4D97-AF65-F5344CB8AC3E}">
        <p14:creationId xmlns:p14="http://schemas.microsoft.com/office/powerpoint/2010/main" val="4052049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HTML is been process in a top-down approach. When it read the link tag, it will read in a top down and apply the style as it process the style sheet. Hence if two different style sheet make changing the style of the same element. The last link tag, will rewrite the previous style sheet. You could see HTML process thing step by step, hence the latest step applied will be shown to the end-user. </a:t>
            </a:r>
          </a:p>
          <a:p>
            <a:endParaRPr lang="en-SG" dirty="0"/>
          </a:p>
          <a:p>
            <a:r>
              <a:rPr lang="en-SG" dirty="0"/>
              <a:t>Order of rules within the style sheet won’t affect, as the HTML is the determine factor of which rule will be applied first. </a:t>
            </a:r>
          </a:p>
        </p:txBody>
      </p:sp>
      <p:sp>
        <p:nvSpPr>
          <p:cNvPr id="4" name="Slide Number Placeholder 3"/>
          <p:cNvSpPr>
            <a:spLocks noGrp="1"/>
          </p:cNvSpPr>
          <p:nvPr>
            <p:ph type="sldNum" sz="quarter" idx="10"/>
          </p:nvPr>
        </p:nvSpPr>
        <p:spPr/>
        <p:txBody>
          <a:bodyPr/>
          <a:lstStyle/>
          <a:p>
            <a:fld id="{AE6C499E-42D0-4A07-BC17-3E1621001A44}" type="slidenum">
              <a:rPr lang="en-SG" smtClean="0"/>
              <a:t>17</a:t>
            </a:fld>
            <a:endParaRPr lang="en-SG"/>
          </a:p>
        </p:txBody>
      </p:sp>
    </p:spTree>
    <p:extLst>
      <p:ext uri="{BB962C8B-B14F-4D97-AF65-F5344CB8AC3E}">
        <p14:creationId xmlns:p14="http://schemas.microsoft.com/office/powerpoint/2010/main" val="254631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Why does JS are placed in the body instead of the head segment?</a:t>
            </a:r>
          </a:p>
          <a:p>
            <a:r>
              <a:rPr lang="en-SG" dirty="0"/>
              <a:t>1. To Speed up the loading time of the pages, when HTML DOM are loaded. It will load the head segment first before loading the body. The white blank pages we see when we visit any browser, that the loading time for the head resources. </a:t>
            </a:r>
          </a:p>
          <a:p>
            <a:endParaRPr lang="en-SG" dirty="0"/>
          </a:p>
          <a:p>
            <a:endParaRPr lang="en-SG" dirty="0"/>
          </a:p>
          <a:p>
            <a:r>
              <a:rPr lang="en-SG" dirty="0"/>
              <a:t>Why does JS Script tend to be place at the bottom of the pages?</a:t>
            </a:r>
          </a:p>
          <a:p>
            <a:r>
              <a:rPr lang="en-SG" dirty="0"/>
              <a:t>1. HTML is execute in a top-down order approach. That includes the </a:t>
            </a:r>
            <a:r>
              <a:rPr lang="en-SG" dirty="0" err="1"/>
              <a:t>js</a:t>
            </a:r>
            <a:r>
              <a:rPr lang="en-SG" dirty="0"/>
              <a:t> scripts.</a:t>
            </a:r>
          </a:p>
          <a:p>
            <a:r>
              <a:rPr lang="en-SG" dirty="0"/>
              <a:t>2. If the script is place above the element (id=A) and </a:t>
            </a:r>
            <a:r>
              <a:rPr lang="en-SG" dirty="0" err="1"/>
              <a:t>calles</a:t>
            </a:r>
            <a:r>
              <a:rPr lang="en-SG" dirty="0"/>
              <a:t> the element(id=A) within the script then it will not work. Cause when it </a:t>
            </a:r>
            <a:r>
              <a:rPr lang="en-SG" dirty="0" err="1"/>
              <a:t>execte</a:t>
            </a:r>
            <a:r>
              <a:rPr lang="en-SG" dirty="0"/>
              <a:t> the script, it could not find the element (id=A). </a:t>
            </a:r>
          </a:p>
        </p:txBody>
      </p:sp>
      <p:sp>
        <p:nvSpPr>
          <p:cNvPr id="4" name="Slide Number Placeholder 3"/>
          <p:cNvSpPr>
            <a:spLocks noGrp="1"/>
          </p:cNvSpPr>
          <p:nvPr>
            <p:ph type="sldNum" sz="quarter" idx="10"/>
          </p:nvPr>
        </p:nvSpPr>
        <p:spPr/>
        <p:txBody>
          <a:bodyPr/>
          <a:lstStyle/>
          <a:p>
            <a:fld id="{122651EF-ED98-4026-B217-8D6C6C287D1E}" type="slidenum">
              <a:rPr lang="en-SG" smtClean="0"/>
              <a:t>25</a:t>
            </a:fld>
            <a:endParaRPr lang="en-SG"/>
          </a:p>
        </p:txBody>
      </p:sp>
    </p:spTree>
    <p:extLst>
      <p:ext uri="{BB962C8B-B14F-4D97-AF65-F5344CB8AC3E}">
        <p14:creationId xmlns:p14="http://schemas.microsoft.com/office/powerpoint/2010/main" val="34060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kern="1200" dirty="0">
                <a:solidFill>
                  <a:schemeClr val="tx1"/>
                </a:solidFill>
                <a:effectLst/>
                <a:latin typeface="+mn-lt"/>
                <a:ea typeface="+mn-ea"/>
                <a:cs typeface="+mn-cs"/>
              </a:rPr>
              <a:t>Do you wonder why we do not have type="text/</a:t>
            </a:r>
            <a:r>
              <a:rPr lang="en-SG" sz="1200" b="1" i="0" kern="1200" dirty="0" err="1">
                <a:solidFill>
                  <a:schemeClr val="tx1"/>
                </a:solidFill>
                <a:effectLst/>
                <a:latin typeface="+mn-lt"/>
                <a:ea typeface="+mn-ea"/>
                <a:cs typeface="+mn-cs"/>
              </a:rPr>
              <a:t>javascript</a:t>
            </a:r>
            <a:r>
              <a:rPr lang="en-SG" sz="1200" b="1" i="0" kern="1200" dirty="0">
                <a:solidFill>
                  <a:schemeClr val="tx1"/>
                </a:solidFill>
                <a:effectLst/>
                <a:latin typeface="+mn-lt"/>
                <a:ea typeface="+mn-ea"/>
                <a:cs typeface="+mn-cs"/>
              </a:rPr>
              <a:t>" inside the &lt;script&gt; tag?</a:t>
            </a:r>
            <a:br>
              <a:rPr lang="en-SG" dirty="0"/>
            </a:br>
            <a:br>
              <a:rPr lang="en-SG" dirty="0"/>
            </a:br>
            <a:r>
              <a:rPr lang="en-SG" sz="1200" b="0" i="0" kern="1200" dirty="0">
                <a:solidFill>
                  <a:schemeClr val="tx1"/>
                </a:solidFill>
                <a:effectLst/>
                <a:latin typeface="+mn-lt"/>
                <a:ea typeface="+mn-ea"/>
                <a:cs typeface="+mn-cs"/>
              </a:rPr>
              <a:t>This is not required in HTML5. JavaScript is the default scripting language in HTML5 and in all modern browsers!</a:t>
            </a:r>
            <a:endParaRPr lang="en-SG" dirty="0"/>
          </a:p>
        </p:txBody>
      </p:sp>
      <p:sp>
        <p:nvSpPr>
          <p:cNvPr id="4" name="Slide Number Placeholder 3"/>
          <p:cNvSpPr>
            <a:spLocks noGrp="1"/>
          </p:cNvSpPr>
          <p:nvPr>
            <p:ph type="sldNum" sz="quarter" idx="10"/>
          </p:nvPr>
        </p:nvSpPr>
        <p:spPr/>
        <p:txBody>
          <a:bodyPr/>
          <a:lstStyle/>
          <a:p>
            <a:fld id="{122651EF-ED98-4026-B217-8D6C6C287D1E}" type="slidenum">
              <a:rPr lang="en-SG" smtClean="0"/>
              <a:t>26</a:t>
            </a:fld>
            <a:endParaRPr lang="en-SG"/>
          </a:p>
        </p:txBody>
      </p:sp>
    </p:spTree>
    <p:extLst>
      <p:ext uri="{BB962C8B-B14F-4D97-AF65-F5344CB8AC3E}">
        <p14:creationId xmlns:p14="http://schemas.microsoft.com/office/powerpoint/2010/main" val="1159795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Arrays are a collection of JavaScript data values</a:t>
            </a:r>
          </a:p>
          <a:p>
            <a:r>
              <a:rPr lang="en-SG" dirty="0" err="1"/>
              <a:t>myArray</a:t>
            </a:r>
            <a:r>
              <a:rPr lang="en-SG" dirty="0"/>
              <a:t>[3] gives "Wee" as output</a:t>
            </a:r>
          </a:p>
          <a:p>
            <a:r>
              <a:rPr lang="en-SG" dirty="0" err="1"/>
              <a:t>myArray.length</a:t>
            </a:r>
            <a:r>
              <a:rPr lang="en-SG" dirty="0"/>
              <a:t> gives 5</a:t>
            </a:r>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Objects are a set of key : value pairs declared inside curly ({ }) braces</a:t>
            </a:r>
          </a:p>
          <a:p>
            <a:pPr fontAlgn="base"/>
            <a:r>
              <a:rPr lang="en-SG" sz="1200" kern="1200" dirty="0" err="1">
                <a:solidFill>
                  <a:schemeClr val="tx1"/>
                </a:solidFill>
                <a:effectLst/>
                <a:latin typeface="+mn-lt"/>
                <a:ea typeface="+mn-ea"/>
                <a:cs typeface="+mn-cs"/>
              </a:rPr>
              <a:t>aStudent</a:t>
            </a:r>
            <a:r>
              <a:rPr lang="en-SG" sz="1200" kern="1200" dirty="0">
                <a:solidFill>
                  <a:schemeClr val="tx1"/>
                </a:solidFill>
                <a:effectLst/>
                <a:latin typeface="+mn-lt"/>
                <a:ea typeface="+mn-ea"/>
                <a:cs typeface="+mn-cs"/>
              </a:rPr>
              <a:t>["name"] or sStudent.name outputs "Ryan"</a:t>
            </a:r>
          </a:p>
          <a:p>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dirty="0"/>
              <a:t> Objects are also called as </a:t>
            </a:r>
            <a:r>
              <a:rPr lang="en-SG" dirty="0" err="1"/>
              <a:t>dictonary</a:t>
            </a:r>
            <a:r>
              <a:rPr lang="en-SG" dirty="0"/>
              <a:t>. It works like how a normal languages </a:t>
            </a:r>
            <a:r>
              <a:rPr lang="en-SG" dirty="0" err="1"/>
              <a:t>dictonary</a:t>
            </a:r>
            <a:r>
              <a:rPr lang="en-SG" dirty="0"/>
              <a:t>, in which the key is the words and the value meaning of the words. </a:t>
            </a:r>
          </a:p>
        </p:txBody>
      </p:sp>
      <p:sp>
        <p:nvSpPr>
          <p:cNvPr id="4" name="Slide Number Placeholder 3"/>
          <p:cNvSpPr>
            <a:spLocks noGrp="1"/>
          </p:cNvSpPr>
          <p:nvPr>
            <p:ph type="sldNum" sz="quarter" idx="10"/>
          </p:nvPr>
        </p:nvSpPr>
        <p:spPr/>
        <p:txBody>
          <a:bodyPr/>
          <a:lstStyle/>
          <a:p>
            <a:fld id="{122651EF-ED98-4026-B217-8D6C6C287D1E}" type="slidenum">
              <a:rPr lang="en-SG" smtClean="0"/>
              <a:t>28</a:t>
            </a:fld>
            <a:endParaRPr lang="en-SG"/>
          </a:p>
        </p:txBody>
      </p:sp>
    </p:spTree>
    <p:extLst>
      <p:ext uri="{BB962C8B-B14F-4D97-AF65-F5344CB8AC3E}">
        <p14:creationId xmlns:p14="http://schemas.microsoft.com/office/powerpoint/2010/main" val="47787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DOM = </a:t>
            </a:r>
            <a:r>
              <a:rPr lang="en-SG" sz="1200" b="0" i="0" kern="1200" dirty="0">
                <a:solidFill>
                  <a:schemeClr val="tx1"/>
                </a:solidFill>
                <a:effectLst/>
                <a:latin typeface="+mn-lt"/>
                <a:ea typeface="+mn-ea"/>
                <a:cs typeface="+mn-cs"/>
              </a:rPr>
              <a:t>Document Object Model</a:t>
            </a:r>
          </a:p>
          <a:p>
            <a:endParaRPr lang="en-SG" dirty="0"/>
          </a:p>
        </p:txBody>
      </p:sp>
      <p:sp>
        <p:nvSpPr>
          <p:cNvPr id="4" name="Slide Number Placeholder 3"/>
          <p:cNvSpPr>
            <a:spLocks noGrp="1"/>
          </p:cNvSpPr>
          <p:nvPr>
            <p:ph type="sldNum" sz="quarter" idx="10"/>
          </p:nvPr>
        </p:nvSpPr>
        <p:spPr/>
        <p:txBody>
          <a:bodyPr/>
          <a:lstStyle/>
          <a:p>
            <a:fld id="{122651EF-ED98-4026-B217-8D6C6C287D1E}" type="slidenum">
              <a:rPr lang="en-SG" smtClean="0"/>
              <a:t>29</a:t>
            </a:fld>
            <a:endParaRPr lang="en-SG"/>
          </a:p>
        </p:txBody>
      </p:sp>
    </p:spTree>
    <p:extLst>
      <p:ext uri="{BB962C8B-B14F-4D97-AF65-F5344CB8AC3E}">
        <p14:creationId xmlns:p14="http://schemas.microsoft.com/office/powerpoint/2010/main" val="3107380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The browser converts </a:t>
            </a:r>
            <a:r>
              <a:rPr lang="en-SG" sz="1200" b="0" i="0" u="none" strike="noStrike" kern="1200" dirty="0">
                <a:solidFill>
                  <a:schemeClr val="tx1"/>
                </a:solidFill>
                <a:effectLst/>
                <a:latin typeface="+mn-lt"/>
                <a:ea typeface="+mn-ea"/>
                <a:cs typeface="+mn-cs"/>
                <a:hlinkClick r:id="rId3" tooltip="HTML: HTML (HyperText Markup Language) is a descriptive language that specifies webpage structure."/>
              </a:rPr>
              <a:t>HTML</a:t>
            </a:r>
            <a:r>
              <a:rPr lang="en-SG" sz="1200" b="0" i="0" kern="1200" dirty="0">
                <a:solidFill>
                  <a:schemeClr val="tx1"/>
                </a:solidFill>
                <a:effectLst/>
                <a:latin typeface="+mn-lt"/>
                <a:ea typeface="+mn-ea"/>
                <a:cs typeface="+mn-cs"/>
              </a:rPr>
              <a:t> and </a:t>
            </a:r>
            <a:r>
              <a:rPr lang="en-SG" sz="1200" b="0" i="0" u="none" strike="noStrike" kern="1200" dirty="0">
                <a:solidFill>
                  <a:schemeClr val="tx1"/>
                </a:solidFill>
                <a:effectLst/>
                <a:latin typeface="+mn-lt"/>
                <a:ea typeface="+mn-ea"/>
                <a:cs typeface="+mn-cs"/>
                <a:hlinkClick r:id="rId4" tooltip="CSS: CSS (Cascading Style Sheets) is a declarative language that controls how webpages look in the browser."/>
              </a:rPr>
              <a:t>CSS</a:t>
            </a:r>
            <a:r>
              <a:rPr lang="en-SG" sz="1200" b="0" i="0" kern="1200" dirty="0">
                <a:solidFill>
                  <a:schemeClr val="tx1"/>
                </a:solidFill>
                <a:effectLst/>
                <a:latin typeface="+mn-lt"/>
                <a:ea typeface="+mn-ea"/>
                <a:cs typeface="+mn-cs"/>
              </a:rPr>
              <a:t> into the </a:t>
            </a:r>
            <a:r>
              <a:rPr lang="en-SG" sz="1200" b="0" i="0" u="none" strike="noStrike" kern="1200" dirty="0">
                <a:solidFill>
                  <a:schemeClr val="tx1"/>
                </a:solidFill>
                <a:effectLst/>
                <a:latin typeface="+mn-lt"/>
                <a:ea typeface="+mn-ea"/>
                <a:cs typeface="+mn-cs"/>
                <a:hlinkClick r:id="rId5" tooltip="DOM: The DOM (Document Object Model) is an API that represents and interacts with any HTML or XML document. The DOM is a document model loaded in the browser and representing the document as a node tree, where each node represents part of the document (e.g. an element, text string, or comment)."/>
              </a:rPr>
              <a:t>DOM</a:t>
            </a:r>
            <a:r>
              <a:rPr lang="en-SG" sz="1200" b="0" i="0" kern="1200" dirty="0">
                <a:solidFill>
                  <a:schemeClr val="tx1"/>
                </a:solidFill>
                <a:effectLst/>
                <a:latin typeface="+mn-lt"/>
                <a:ea typeface="+mn-ea"/>
                <a:cs typeface="+mn-cs"/>
              </a:rPr>
              <a:t> (</a:t>
            </a:r>
            <a:r>
              <a:rPr lang="en-SG" sz="1200" b="0" i="1" kern="1200" dirty="0">
                <a:solidFill>
                  <a:schemeClr val="tx1"/>
                </a:solidFill>
                <a:effectLst/>
                <a:latin typeface="+mn-lt"/>
                <a:ea typeface="+mn-ea"/>
                <a:cs typeface="+mn-cs"/>
              </a:rPr>
              <a:t>Document Object Model</a:t>
            </a:r>
            <a:r>
              <a:rPr lang="en-SG" sz="1200" b="0" i="0" kern="1200" dirty="0">
                <a:solidFill>
                  <a:schemeClr val="tx1"/>
                </a:solidFill>
                <a:effectLst/>
                <a:latin typeface="+mn-lt"/>
                <a:ea typeface="+mn-ea"/>
                <a:cs typeface="+mn-cs"/>
              </a:rPr>
              <a:t>). The DOM represents the document in the computer's memory. It combines the document's content with its style.</a:t>
            </a: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The browser displays the contents of the DOM.</a:t>
            </a:r>
          </a:p>
          <a:p>
            <a:pPr lvl="0">
              <a:spcBef>
                <a:spcPts val="0"/>
              </a:spcBef>
              <a:buNone/>
            </a:pPr>
            <a:endParaRPr lang="en-SG" sz="1200" dirty="0">
              <a:solidFill>
                <a:schemeClr val="tx1"/>
              </a:solidFill>
              <a:latin typeface="Ubuntu" panose="020B0504030602030204" pitchFamily="34" charset="0"/>
            </a:endParaRPr>
          </a:p>
          <a:p>
            <a:pPr lvl="0">
              <a:spcBef>
                <a:spcPts val="0"/>
              </a:spcBef>
              <a:buNone/>
            </a:pPr>
            <a:endParaRPr lang="en-SG" sz="1200" dirty="0">
              <a:solidFill>
                <a:schemeClr val="tx1"/>
              </a:solidFill>
              <a:latin typeface="Ubuntu" panose="020B0504030602030204" pitchFamily="34" charset="0"/>
            </a:endParaRPr>
          </a:p>
          <a:p>
            <a:pPr lvl="0">
              <a:spcBef>
                <a:spcPts val="0"/>
              </a:spcBef>
              <a:buNone/>
            </a:pPr>
            <a:r>
              <a:rPr lang="en-SG" sz="1200" dirty="0">
                <a:solidFill>
                  <a:schemeClr val="tx1"/>
                </a:solidFill>
                <a:latin typeface="Ubuntu" panose="020B0504030602030204" pitchFamily="34" charset="0"/>
              </a:rPr>
              <a:t>DOM (Document Object Model)</a:t>
            </a:r>
          </a:p>
          <a:p>
            <a:pPr lvl="0">
              <a:spcBef>
                <a:spcPts val="0"/>
              </a:spcBef>
              <a:buNone/>
            </a:pPr>
            <a:endParaRPr lang="en-SG" sz="1200" dirty="0">
              <a:solidFill>
                <a:schemeClr val="tx1"/>
              </a:solidFill>
              <a:latin typeface="Ubuntu" panose="020B0504030602030204" pitchFamily="34" charset="0"/>
            </a:endParaRPr>
          </a:p>
          <a:p>
            <a:r>
              <a:rPr lang="en-SG" sz="1200" b="0" i="0" kern="1200" dirty="0">
                <a:solidFill>
                  <a:schemeClr val="tx1"/>
                </a:solidFill>
                <a:effectLst/>
                <a:latin typeface="+mn-lt"/>
                <a:ea typeface="+mn-ea"/>
                <a:cs typeface="+mn-cs"/>
              </a:rPr>
              <a:t>A DOM has a tree-like structure. Each element, attribute and piece of text in the </a:t>
            </a:r>
            <a:r>
              <a:rPr lang="en-SG" sz="1200" b="0" i="0" kern="1200" dirty="0" err="1">
                <a:solidFill>
                  <a:schemeClr val="tx1"/>
                </a:solidFill>
                <a:effectLst/>
                <a:latin typeface="+mn-lt"/>
                <a:ea typeface="+mn-ea"/>
                <a:cs typeface="+mn-cs"/>
              </a:rPr>
              <a:t>markup</a:t>
            </a:r>
            <a:r>
              <a:rPr lang="en-SG" sz="1200" b="0" i="0" kern="1200" dirty="0">
                <a:solidFill>
                  <a:schemeClr val="tx1"/>
                </a:solidFill>
                <a:effectLst/>
                <a:latin typeface="+mn-lt"/>
                <a:ea typeface="+mn-ea"/>
                <a:cs typeface="+mn-cs"/>
              </a:rPr>
              <a:t> language becomes a </a:t>
            </a:r>
            <a:r>
              <a:rPr lang="en-SG" sz="1200" b="0" i="0" u="none" strike="noStrike" kern="1200" dirty="0">
                <a:solidFill>
                  <a:schemeClr val="tx1"/>
                </a:solidFill>
                <a:effectLst/>
                <a:latin typeface="+mn-lt"/>
                <a:ea typeface="+mn-ea"/>
                <a:cs typeface="+mn-cs"/>
                <a:hlinkClick r:id="rId6" tooltip="DOM node: Technical review completed. Editorial review completed."/>
              </a:rPr>
              <a:t>DOM node</a:t>
            </a:r>
            <a:r>
              <a:rPr lang="en-SG" sz="1200" b="0" i="0" kern="1200" dirty="0">
                <a:solidFill>
                  <a:schemeClr val="tx1"/>
                </a:solidFill>
                <a:effectLst/>
                <a:latin typeface="+mn-lt"/>
                <a:ea typeface="+mn-ea"/>
                <a:cs typeface="+mn-cs"/>
              </a:rPr>
              <a:t> in the tree structure. The nodes are defined by their relationship to other DOM nodes. Some elements are parents of child nodes, and child nodes have siblings.</a:t>
            </a:r>
          </a:p>
          <a:p>
            <a:r>
              <a:rPr lang="en-SG" sz="1200" b="0" i="0" kern="1200" dirty="0">
                <a:solidFill>
                  <a:schemeClr val="tx1"/>
                </a:solidFill>
                <a:effectLst/>
                <a:latin typeface="+mn-lt"/>
                <a:ea typeface="+mn-ea"/>
                <a:cs typeface="+mn-cs"/>
              </a:rPr>
              <a:t>Understanding the DOM helps you design, debug and maintain your CSS because the DOM is where your CSS and the document's content meet up.</a:t>
            </a:r>
          </a:p>
        </p:txBody>
      </p:sp>
      <p:sp>
        <p:nvSpPr>
          <p:cNvPr id="4" name="Slide Number Placeholder 3"/>
          <p:cNvSpPr>
            <a:spLocks noGrp="1"/>
          </p:cNvSpPr>
          <p:nvPr>
            <p:ph type="sldNum" sz="quarter" idx="10"/>
          </p:nvPr>
        </p:nvSpPr>
        <p:spPr/>
        <p:txBody>
          <a:bodyPr/>
          <a:lstStyle/>
          <a:p>
            <a:fld id="{122651EF-ED98-4026-B217-8D6C6C287D1E}" type="slidenum">
              <a:rPr lang="en-SG" smtClean="0"/>
              <a:t>30</a:t>
            </a:fld>
            <a:endParaRPr lang="en-SG"/>
          </a:p>
        </p:txBody>
      </p:sp>
    </p:spTree>
    <p:extLst>
      <p:ext uri="{BB962C8B-B14F-4D97-AF65-F5344CB8AC3E}">
        <p14:creationId xmlns:p14="http://schemas.microsoft.com/office/powerpoint/2010/main" val="2471255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32</a:t>
            </a:fld>
            <a:endParaRPr lang="en-SG"/>
          </a:p>
        </p:txBody>
      </p:sp>
    </p:spTree>
    <p:extLst>
      <p:ext uri="{BB962C8B-B14F-4D97-AF65-F5344CB8AC3E}">
        <p14:creationId xmlns:p14="http://schemas.microsoft.com/office/powerpoint/2010/main" val="155686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C0F0-2656-489D-BB22-ECBFBC1072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C66FC73-3A2A-4F58-B016-74657780CD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9918DBA-E357-4A77-B87C-84F2954D9297}"/>
              </a:ext>
            </a:extLst>
          </p:cNvPr>
          <p:cNvSpPr>
            <a:spLocks noGrp="1"/>
          </p:cNvSpPr>
          <p:nvPr>
            <p:ph type="dt" sz="half" idx="10"/>
          </p:nvPr>
        </p:nvSpPr>
        <p:spPr/>
        <p:txBody>
          <a:bodyPr/>
          <a:lstStyle/>
          <a:p>
            <a:fld id="{C8B2F0A3-481B-4FB2-9497-2CBA76C69029}" type="datetimeFigureOut">
              <a:rPr lang="en-SG" smtClean="0"/>
              <a:t>12/10/2017</a:t>
            </a:fld>
            <a:endParaRPr lang="en-SG"/>
          </a:p>
        </p:txBody>
      </p:sp>
      <p:sp>
        <p:nvSpPr>
          <p:cNvPr id="5" name="Footer Placeholder 4">
            <a:extLst>
              <a:ext uri="{FF2B5EF4-FFF2-40B4-BE49-F238E27FC236}">
                <a16:creationId xmlns:a16="http://schemas.microsoft.com/office/drawing/2014/main" id="{33D82AA1-9E69-49D3-9012-C656AD02B30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9B73C9D-8A44-4F9F-8FBF-4DE096A82970}"/>
              </a:ext>
            </a:extLst>
          </p:cNvPr>
          <p:cNvSpPr>
            <a:spLocks noGrp="1"/>
          </p:cNvSpPr>
          <p:nvPr>
            <p:ph type="sldNum" sz="quarter" idx="12"/>
          </p:nvPr>
        </p:nvSpPr>
        <p:spPr/>
        <p:txBody>
          <a:bodyPr/>
          <a:lstStyle/>
          <a:p>
            <a:fld id="{9D7CF403-F8DF-42F1-BEFF-02BAA2EBCE97}" type="slidenum">
              <a:rPr lang="en-SG" smtClean="0"/>
              <a:t>‹#›</a:t>
            </a:fld>
            <a:endParaRPr lang="en-SG"/>
          </a:p>
        </p:txBody>
      </p:sp>
    </p:spTree>
    <p:extLst>
      <p:ext uri="{BB962C8B-B14F-4D97-AF65-F5344CB8AC3E}">
        <p14:creationId xmlns:p14="http://schemas.microsoft.com/office/powerpoint/2010/main" val="23466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F51C-EC2A-4880-84B4-EA7F2E72E1A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993145E-77A1-4DC6-8D99-0A41CDEBD1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D47A7BD-0D0B-4EAB-97BF-AC027BD96105}"/>
              </a:ext>
            </a:extLst>
          </p:cNvPr>
          <p:cNvSpPr>
            <a:spLocks noGrp="1"/>
          </p:cNvSpPr>
          <p:nvPr>
            <p:ph type="dt" sz="half" idx="10"/>
          </p:nvPr>
        </p:nvSpPr>
        <p:spPr/>
        <p:txBody>
          <a:bodyPr/>
          <a:lstStyle/>
          <a:p>
            <a:fld id="{C8B2F0A3-481B-4FB2-9497-2CBA76C69029}" type="datetimeFigureOut">
              <a:rPr lang="en-SG" smtClean="0"/>
              <a:t>12/10/2017</a:t>
            </a:fld>
            <a:endParaRPr lang="en-SG"/>
          </a:p>
        </p:txBody>
      </p:sp>
      <p:sp>
        <p:nvSpPr>
          <p:cNvPr id="5" name="Footer Placeholder 4">
            <a:extLst>
              <a:ext uri="{FF2B5EF4-FFF2-40B4-BE49-F238E27FC236}">
                <a16:creationId xmlns:a16="http://schemas.microsoft.com/office/drawing/2014/main" id="{D5A822B8-8C19-4B2D-9B3B-2FCF8D7054B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79B00A7-304A-4FBE-BE91-AC2316AB88C2}"/>
              </a:ext>
            </a:extLst>
          </p:cNvPr>
          <p:cNvSpPr>
            <a:spLocks noGrp="1"/>
          </p:cNvSpPr>
          <p:nvPr>
            <p:ph type="sldNum" sz="quarter" idx="12"/>
          </p:nvPr>
        </p:nvSpPr>
        <p:spPr/>
        <p:txBody>
          <a:bodyPr/>
          <a:lstStyle/>
          <a:p>
            <a:fld id="{9D7CF403-F8DF-42F1-BEFF-02BAA2EBCE97}" type="slidenum">
              <a:rPr lang="en-SG" smtClean="0"/>
              <a:t>‹#›</a:t>
            </a:fld>
            <a:endParaRPr lang="en-SG"/>
          </a:p>
        </p:txBody>
      </p:sp>
    </p:spTree>
    <p:extLst>
      <p:ext uri="{BB962C8B-B14F-4D97-AF65-F5344CB8AC3E}">
        <p14:creationId xmlns:p14="http://schemas.microsoft.com/office/powerpoint/2010/main" val="99416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156177-1B1F-446D-9705-64CB971385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C5B65D9-2168-4A20-8BB3-B914EE12F2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64D7FF3-DD1E-4E58-BF48-BAB7F11B531D}"/>
              </a:ext>
            </a:extLst>
          </p:cNvPr>
          <p:cNvSpPr>
            <a:spLocks noGrp="1"/>
          </p:cNvSpPr>
          <p:nvPr>
            <p:ph type="dt" sz="half" idx="10"/>
          </p:nvPr>
        </p:nvSpPr>
        <p:spPr/>
        <p:txBody>
          <a:bodyPr/>
          <a:lstStyle/>
          <a:p>
            <a:fld id="{C8B2F0A3-481B-4FB2-9497-2CBA76C69029}" type="datetimeFigureOut">
              <a:rPr lang="en-SG" smtClean="0"/>
              <a:t>12/10/2017</a:t>
            </a:fld>
            <a:endParaRPr lang="en-SG"/>
          </a:p>
        </p:txBody>
      </p:sp>
      <p:sp>
        <p:nvSpPr>
          <p:cNvPr id="5" name="Footer Placeholder 4">
            <a:extLst>
              <a:ext uri="{FF2B5EF4-FFF2-40B4-BE49-F238E27FC236}">
                <a16:creationId xmlns:a16="http://schemas.microsoft.com/office/drawing/2014/main" id="{C0CF6F88-9F37-4BCF-9724-F111045829D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A0F0B25-BE28-462E-8DF3-BD4155B4280C}"/>
              </a:ext>
            </a:extLst>
          </p:cNvPr>
          <p:cNvSpPr>
            <a:spLocks noGrp="1"/>
          </p:cNvSpPr>
          <p:nvPr>
            <p:ph type="sldNum" sz="quarter" idx="12"/>
          </p:nvPr>
        </p:nvSpPr>
        <p:spPr/>
        <p:txBody>
          <a:bodyPr/>
          <a:lstStyle/>
          <a:p>
            <a:fld id="{9D7CF403-F8DF-42F1-BEFF-02BAA2EBCE97}" type="slidenum">
              <a:rPr lang="en-SG" smtClean="0"/>
              <a:t>‹#›</a:t>
            </a:fld>
            <a:endParaRPr lang="en-SG"/>
          </a:p>
        </p:txBody>
      </p:sp>
    </p:spTree>
    <p:extLst>
      <p:ext uri="{BB962C8B-B14F-4D97-AF65-F5344CB8AC3E}">
        <p14:creationId xmlns:p14="http://schemas.microsoft.com/office/powerpoint/2010/main" val="31959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712E-FD92-4103-B7FB-343530B72CB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10F6859-FBBB-4F0E-99CD-1789031344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8F22FCB-5358-4868-A78E-C47CCDF79239}"/>
              </a:ext>
            </a:extLst>
          </p:cNvPr>
          <p:cNvSpPr>
            <a:spLocks noGrp="1"/>
          </p:cNvSpPr>
          <p:nvPr>
            <p:ph type="dt" sz="half" idx="10"/>
          </p:nvPr>
        </p:nvSpPr>
        <p:spPr/>
        <p:txBody>
          <a:bodyPr/>
          <a:lstStyle/>
          <a:p>
            <a:fld id="{C8B2F0A3-481B-4FB2-9497-2CBA76C69029}" type="datetimeFigureOut">
              <a:rPr lang="en-SG" smtClean="0"/>
              <a:t>12/10/2017</a:t>
            </a:fld>
            <a:endParaRPr lang="en-SG"/>
          </a:p>
        </p:txBody>
      </p:sp>
      <p:sp>
        <p:nvSpPr>
          <p:cNvPr id="5" name="Footer Placeholder 4">
            <a:extLst>
              <a:ext uri="{FF2B5EF4-FFF2-40B4-BE49-F238E27FC236}">
                <a16:creationId xmlns:a16="http://schemas.microsoft.com/office/drawing/2014/main" id="{D7D2A910-DEE7-4892-9F82-66D7172EB6A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6CC4C0-7A17-4076-8099-1E8E9238D919}"/>
              </a:ext>
            </a:extLst>
          </p:cNvPr>
          <p:cNvSpPr>
            <a:spLocks noGrp="1"/>
          </p:cNvSpPr>
          <p:nvPr>
            <p:ph type="sldNum" sz="quarter" idx="12"/>
          </p:nvPr>
        </p:nvSpPr>
        <p:spPr/>
        <p:txBody>
          <a:bodyPr/>
          <a:lstStyle/>
          <a:p>
            <a:fld id="{9D7CF403-F8DF-42F1-BEFF-02BAA2EBCE97}" type="slidenum">
              <a:rPr lang="en-SG" smtClean="0"/>
              <a:t>‹#›</a:t>
            </a:fld>
            <a:endParaRPr lang="en-SG"/>
          </a:p>
        </p:txBody>
      </p:sp>
    </p:spTree>
    <p:extLst>
      <p:ext uri="{BB962C8B-B14F-4D97-AF65-F5344CB8AC3E}">
        <p14:creationId xmlns:p14="http://schemas.microsoft.com/office/powerpoint/2010/main" val="526745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BB42-D76B-4B5C-A405-E2F095A2D0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80AD23E-63B9-4070-B92F-92EB78747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08A35C-76C8-4557-A8C2-93F1AFFD27B7}"/>
              </a:ext>
            </a:extLst>
          </p:cNvPr>
          <p:cNvSpPr>
            <a:spLocks noGrp="1"/>
          </p:cNvSpPr>
          <p:nvPr>
            <p:ph type="dt" sz="half" idx="10"/>
          </p:nvPr>
        </p:nvSpPr>
        <p:spPr/>
        <p:txBody>
          <a:bodyPr/>
          <a:lstStyle/>
          <a:p>
            <a:fld id="{C8B2F0A3-481B-4FB2-9497-2CBA76C69029}" type="datetimeFigureOut">
              <a:rPr lang="en-SG" smtClean="0"/>
              <a:t>12/10/2017</a:t>
            </a:fld>
            <a:endParaRPr lang="en-SG"/>
          </a:p>
        </p:txBody>
      </p:sp>
      <p:sp>
        <p:nvSpPr>
          <p:cNvPr id="5" name="Footer Placeholder 4">
            <a:extLst>
              <a:ext uri="{FF2B5EF4-FFF2-40B4-BE49-F238E27FC236}">
                <a16:creationId xmlns:a16="http://schemas.microsoft.com/office/drawing/2014/main" id="{1B09564F-5CE9-4D9D-8330-F83CF926F1D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BFB56BB-838F-4C5D-99E5-0742DFC75B4A}"/>
              </a:ext>
            </a:extLst>
          </p:cNvPr>
          <p:cNvSpPr>
            <a:spLocks noGrp="1"/>
          </p:cNvSpPr>
          <p:nvPr>
            <p:ph type="sldNum" sz="quarter" idx="12"/>
          </p:nvPr>
        </p:nvSpPr>
        <p:spPr/>
        <p:txBody>
          <a:bodyPr/>
          <a:lstStyle/>
          <a:p>
            <a:fld id="{9D7CF403-F8DF-42F1-BEFF-02BAA2EBCE97}" type="slidenum">
              <a:rPr lang="en-SG" smtClean="0"/>
              <a:t>‹#›</a:t>
            </a:fld>
            <a:endParaRPr lang="en-SG"/>
          </a:p>
        </p:txBody>
      </p:sp>
    </p:spTree>
    <p:extLst>
      <p:ext uri="{BB962C8B-B14F-4D97-AF65-F5344CB8AC3E}">
        <p14:creationId xmlns:p14="http://schemas.microsoft.com/office/powerpoint/2010/main" val="199680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0CB-3BDD-46E5-B54A-AEB0758B5DE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6D9A0E3-EF18-466C-A347-7D28A26D60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1249757-6D97-413C-AA8F-545CF500E0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03BB4B8-C6AA-4499-8F48-1904ABA84354}"/>
              </a:ext>
            </a:extLst>
          </p:cNvPr>
          <p:cNvSpPr>
            <a:spLocks noGrp="1"/>
          </p:cNvSpPr>
          <p:nvPr>
            <p:ph type="dt" sz="half" idx="10"/>
          </p:nvPr>
        </p:nvSpPr>
        <p:spPr/>
        <p:txBody>
          <a:bodyPr/>
          <a:lstStyle/>
          <a:p>
            <a:fld id="{C8B2F0A3-481B-4FB2-9497-2CBA76C69029}" type="datetimeFigureOut">
              <a:rPr lang="en-SG" smtClean="0"/>
              <a:t>12/10/2017</a:t>
            </a:fld>
            <a:endParaRPr lang="en-SG"/>
          </a:p>
        </p:txBody>
      </p:sp>
      <p:sp>
        <p:nvSpPr>
          <p:cNvPr id="6" name="Footer Placeholder 5">
            <a:extLst>
              <a:ext uri="{FF2B5EF4-FFF2-40B4-BE49-F238E27FC236}">
                <a16:creationId xmlns:a16="http://schemas.microsoft.com/office/drawing/2014/main" id="{7C1B0E58-B615-41C9-A980-844AB015A7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99AC157-4BE5-4E72-B7F3-BF283B9A8EAC}"/>
              </a:ext>
            </a:extLst>
          </p:cNvPr>
          <p:cNvSpPr>
            <a:spLocks noGrp="1"/>
          </p:cNvSpPr>
          <p:nvPr>
            <p:ph type="sldNum" sz="quarter" idx="12"/>
          </p:nvPr>
        </p:nvSpPr>
        <p:spPr/>
        <p:txBody>
          <a:bodyPr/>
          <a:lstStyle/>
          <a:p>
            <a:fld id="{9D7CF403-F8DF-42F1-BEFF-02BAA2EBCE97}" type="slidenum">
              <a:rPr lang="en-SG" smtClean="0"/>
              <a:t>‹#›</a:t>
            </a:fld>
            <a:endParaRPr lang="en-SG"/>
          </a:p>
        </p:txBody>
      </p:sp>
    </p:spTree>
    <p:extLst>
      <p:ext uri="{BB962C8B-B14F-4D97-AF65-F5344CB8AC3E}">
        <p14:creationId xmlns:p14="http://schemas.microsoft.com/office/powerpoint/2010/main" val="270982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CC0F-0D29-4C59-AF33-E8EC9E26B5B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69A55BE-A0FB-4440-A37B-459D3766C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74B186-6748-4B19-841D-D430823718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364EFA8-38AD-41B2-92C0-18BFFB38E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CEB516-466A-456A-886E-BDA31F9E92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7F51CD8-26B4-4B4A-9D35-CD67DAFBDEE9}"/>
              </a:ext>
            </a:extLst>
          </p:cNvPr>
          <p:cNvSpPr>
            <a:spLocks noGrp="1"/>
          </p:cNvSpPr>
          <p:nvPr>
            <p:ph type="dt" sz="half" idx="10"/>
          </p:nvPr>
        </p:nvSpPr>
        <p:spPr/>
        <p:txBody>
          <a:bodyPr/>
          <a:lstStyle/>
          <a:p>
            <a:fld id="{C8B2F0A3-481B-4FB2-9497-2CBA76C69029}" type="datetimeFigureOut">
              <a:rPr lang="en-SG" smtClean="0"/>
              <a:t>12/10/2017</a:t>
            </a:fld>
            <a:endParaRPr lang="en-SG"/>
          </a:p>
        </p:txBody>
      </p:sp>
      <p:sp>
        <p:nvSpPr>
          <p:cNvPr id="8" name="Footer Placeholder 7">
            <a:extLst>
              <a:ext uri="{FF2B5EF4-FFF2-40B4-BE49-F238E27FC236}">
                <a16:creationId xmlns:a16="http://schemas.microsoft.com/office/drawing/2014/main" id="{6AAA46FD-7E1D-4832-852A-EF37AD0FCC6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D697044-4ECD-42FE-AA13-8B03F78E427D}"/>
              </a:ext>
            </a:extLst>
          </p:cNvPr>
          <p:cNvSpPr>
            <a:spLocks noGrp="1"/>
          </p:cNvSpPr>
          <p:nvPr>
            <p:ph type="sldNum" sz="quarter" idx="12"/>
          </p:nvPr>
        </p:nvSpPr>
        <p:spPr/>
        <p:txBody>
          <a:bodyPr/>
          <a:lstStyle/>
          <a:p>
            <a:fld id="{9D7CF403-F8DF-42F1-BEFF-02BAA2EBCE97}" type="slidenum">
              <a:rPr lang="en-SG" smtClean="0"/>
              <a:t>‹#›</a:t>
            </a:fld>
            <a:endParaRPr lang="en-SG"/>
          </a:p>
        </p:txBody>
      </p:sp>
    </p:spTree>
    <p:extLst>
      <p:ext uri="{BB962C8B-B14F-4D97-AF65-F5344CB8AC3E}">
        <p14:creationId xmlns:p14="http://schemas.microsoft.com/office/powerpoint/2010/main" val="182739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AC3C-91AC-4180-8C0E-13DEF25632F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3948893-181A-4A58-8E47-82BE90C174FD}"/>
              </a:ext>
            </a:extLst>
          </p:cNvPr>
          <p:cNvSpPr>
            <a:spLocks noGrp="1"/>
          </p:cNvSpPr>
          <p:nvPr>
            <p:ph type="dt" sz="half" idx="10"/>
          </p:nvPr>
        </p:nvSpPr>
        <p:spPr/>
        <p:txBody>
          <a:bodyPr/>
          <a:lstStyle/>
          <a:p>
            <a:fld id="{C8B2F0A3-481B-4FB2-9497-2CBA76C69029}" type="datetimeFigureOut">
              <a:rPr lang="en-SG" smtClean="0"/>
              <a:t>12/10/2017</a:t>
            </a:fld>
            <a:endParaRPr lang="en-SG"/>
          </a:p>
        </p:txBody>
      </p:sp>
      <p:sp>
        <p:nvSpPr>
          <p:cNvPr id="4" name="Footer Placeholder 3">
            <a:extLst>
              <a:ext uri="{FF2B5EF4-FFF2-40B4-BE49-F238E27FC236}">
                <a16:creationId xmlns:a16="http://schemas.microsoft.com/office/drawing/2014/main" id="{CF464D7B-0856-4270-A190-C9447528006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5FD5385-08D8-43AF-8AD4-F370CE14BDC1}"/>
              </a:ext>
            </a:extLst>
          </p:cNvPr>
          <p:cNvSpPr>
            <a:spLocks noGrp="1"/>
          </p:cNvSpPr>
          <p:nvPr>
            <p:ph type="sldNum" sz="quarter" idx="12"/>
          </p:nvPr>
        </p:nvSpPr>
        <p:spPr/>
        <p:txBody>
          <a:bodyPr/>
          <a:lstStyle/>
          <a:p>
            <a:fld id="{9D7CF403-F8DF-42F1-BEFF-02BAA2EBCE97}" type="slidenum">
              <a:rPr lang="en-SG" smtClean="0"/>
              <a:t>‹#›</a:t>
            </a:fld>
            <a:endParaRPr lang="en-SG"/>
          </a:p>
        </p:txBody>
      </p:sp>
    </p:spTree>
    <p:extLst>
      <p:ext uri="{BB962C8B-B14F-4D97-AF65-F5344CB8AC3E}">
        <p14:creationId xmlns:p14="http://schemas.microsoft.com/office/powerpoint/2010/main" val="75828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56BC37-5BB3-4F93-9EB6-F8C3CF11094D}"/>
              </a:ext>
            </a:extLst>
          </p:cNvPr>
          <p:cNvSpPr>
            <a:spLocks noGrp="1"/>
          </p:cNvSpPr>
          <p:nvPr>
            <p:ph type="dt" sz="half" idx="10"/>
          </p:nvPr>
        </p:nvSpPr>
        <p:spPr/>
        <p:txBody>
          <a:bodyPr/>
          <a:lstStyle/>
          <a:p>
            <a:fld id="{C8B2F0A3-481B-4FB2-9497-2CBA76C69029}" type="datetimeFigureOut">
              <a:rPr lang="en-SG" smtClean="0"/>
              <a:t>12/10/2017</a:t>
            </a:fld>
            <a:endParaRPr lang="en-SG"/>
          </a:p>
        </p:txBody>
      </p:sp>
      <p:sp>
        <p:nvSpPr>
          <p:cNvPr id="3" name="Footer Placeholder 2">
            <a:extLst>
              <a:ext uri="{FF2B5EF4-FFF2-40B4-BE49-F238E27FC236}">
                <a16:creationId xmlns:a16="http://schemas.microsoft.com/office/drawing/2014/main" id="{7B404B39-C2FA-494B-8FA9-8B3EDB7108D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3B1ABB5-E315-4CB6-AF05-F022072489DF}"/>
              </a:ext>
            </a:extLst>
          </p:cNvPr>
          <p:cNvSpPr>
            <a:spLocks noGrp="1"/>
          </p:cNvSpPr>
          <p:nvPr>
            <p:ph type="sldNum" sz="quarter" idx="12"/>
          </p:nvPr>
        </p:nvSpPr>
        <p:spPr/>
        <p:txBody>
          <a:bodyPr/>
          <a:lstStyle/>
          <a:p>
            <a:fld id="{9D7CF403-F8DF-42F1-BEFF-02BAA2EBCE97}" type="slidenum">
              <a:rPr lang="en-SG" smtClean="0"/>
              <a:t>‹#›</a:t>
            </a:fld>
            <a:endParaRPr lang="en-SG"/>
          </a:p>
        </p:txBody>
      </p:sp>
    </p:spTree>
    <p:extLst>
      <p:ext uri="{BB962C8B-B14F-4D97-AF65-F5344CB8AC3E}">
        <p14:creationId xmlns:p14="http://schemas.microsoft.com/office/powerpoint/2010/main" val="419427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C8EA-6BD0-47EC-A0E4-6DABA194A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9DCB3AB-0CFD-4EDC-B344-148687C8B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6BC35BD-8302-4F94-9E45-9C30C137A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7136FB-896B-4D5F-98BB-E587C07BCA63}"/>
              </a:ext>
            </a:extLst>
          </p:cNvPr>
          <p:cNvSpPr>
            <a:spLocks noGrp="1"/>
          </p:cNvSpPr>
          <p:nvPr>
            <p:ph type="dt" sz="half" idx="10"/>
          </p:nvPr>
        </p:nvSpPr>
        <p:spPr/>
        <p:txBody>
          <a:bodyPr/>
          <a:lstStyle/>
          <a:p>
            <a:fld id="{C8B2F0A3-481B-4FB2-9497-2CBA76C69029}" type="datetimeFigureOut">
              <a:rPr lang="en-SG" smtClean="0"/>
              <a:t>12/10/2017</a:t>
            </a:fld>
            <a:endParaRPr lang="en-SG"/>
          </a:p>
        </p:txBody>
      </p:sp>
      <p:sp>
        <p:nvSpPr>
          <p:cNvPr id="6" name="Footer Placeholder 5">
            <a:extLst>
              <a:ext uri="{FF2B5EF4-FFF2-40B4-BE49-F238E27FC236}">
                <a16:creationId xmlns:a16="http://schemas.microsoft.com/office/drawing/2014/main" id="{D876F284-DF57-4925-902D-55A6B43489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8F60C7E-0C89-437C-9049-514FE6E15E8E}"/>
              </a:ext>
            </a:extLst>
          </p:cNvPr>
          <p:cNvSpPr>
            <a:spLocks noGrp="1"/>
          </p:cNvSpPr>
          <p:nvPr>
            <p:ph type="sldNum" sz="quarter" idx="12"/>
          </p:nvPr>
        </p:nvSpPr>
        <p:spPr/>
        <p:txBody>
          <a:bodyPr/>
          <a:lstStyle/>
          <a:p>
            <a:fld id="{9D7CF403-F8DF-42F1-BEFF-02BAA2EBCE97}" type="slidenum">
              <a:rPr lang="en-SG" smtClean="0"/>
              <a:t>‹#›</a:t>
            </a:fld>
            <a:endParaRPr lang="en-SG"/>
          </a:p>
        </p:txBody>
      </p:sp>
    </p:spTree>
    <p:extLst>
      <p:ext uri="{BB962C8B-B14F-4D97-AF65-F5344CB8AC3E}">
        <p14:creationId xmlns:p14="http://schemas.microsoft.com/office/powerpoint/2010/main" val="94845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62C3-C91A-4540-98C6-3E345D184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849D0E1-E4B9-4611-9266-E906EE74E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486651-B067-40C6-82B1-274D252F1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E83D19-406A-4ADB-8ABA-DCE85C87A3EE}"/>
              </a:ext>
            </a:extLst>
          </p:cNvPr>
          <p:cNvSpPr>
            <a:spLocks noGrp="1"/>
          </p:cNvSpPr>
          <p:nvPr>
            <p:ph type="dt" sz="half" idx="10"/>
          </p:nvPr>
        </p:nvSpPr>
        <p:spPr/>
        <p:txBody>
          <a:bodyPr/>
          <a:lstStyle/>
          <a:p>
            <a:fld id="{C8B2F0A3-481B-4FB2-9497-2CBA76C69029}" type="datetimeFigureOut">
              <a:rPr lang="en-SG" smtClean="0"/>
              <a:t>12/10/2017</a:t>
            </a:fld>
            <a:endParaRPr lang="en-SG"/>
          </a:p>
        </p:txBody>
      </p:sp>
      <p:sp>
        <p:nvSpPr>
          <p:cNvPr id="6" name="Footer Placeholder 5">
            <a:extLst>
              <a:ext uri="{FF2B5EF4-FFF2-40B4-BE49-F238E27FC236}">
                <a16:creationId xmlns:a16="http://schemas.microsoft.com/office/drawing/2014/main" id="{D830D4E8-9726-4223-AC66-FA5CF065F80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EF3ADAD-1C3B-44A1-A0E1-64E842FBC86A}"/>
              </a:ext>
            </a:extLst>
          </p:cNvPr>
          <p:cNvSpPr>
            <a:spLocks noGrp="1"/>
          </p:cNvSpPr>
          <p:nvPr>
            <p:ph type="sldNum" sz="quarter" idx="12"/>
          </p:nvPr>
        </p:nvSpPr>
        <p:spPr/>
        <p:txBody>
          <a:bodyPr/>
          <a:lstStyle/>
          <a:p>
            <a:fld id="{9D7CF403-F8DF-42F1-BEFF-02BAA2EBCE97}" type="slidenum">
              <a:rPr lang="en-SG" smtClean="0"/>
              <a:t>‹#›</a:t>
            </a:fld>
            <a:endParaRPr lang="en-SG"/>
          </a:p>
        </p:txBody>
      </p:sp>
    </p:spTree>
    <p:extLst>
      <p:ext uri="{BB962C8B-B14F-4D97-AF65-F5344CB8AC3E}">
        <p14:creationId xmlns:p14="http://schemas.microsoft.com/office/powerpoint/2010/main" val="106643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54CA3-9530-4BEC-B98C-6D3CD4F3C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508A981-02F2-44C7-9C3E-5B838DC829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EBC98CF-E74E-4060-8513-8619B43A5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2F0A3-481B-4FB2-9497-2CBA76C69029}" type="datetimeFigureOut">
              <a:rPr lang="en-SG" smtClean="0"/>
              <a:t>12/10/2017</a:t>
            </a:fld>
            <a:endParaRPr lang="en-SG"/>
          </a:p>
        </p:txBody>
      </p:sp>
      <p:sp>
        <p:nvSpPr>
          <p:cNvPr id="5" name="Footer Placeholder 4">
            <a:extLst>
              <a:ext uri="{FF2B5EF4-FFF2-40B4-BE49-F238E27FC236}">
                <a16:creationId xmlns:a16="http://schemas.microsoft.com/office/drawing/2014/main" id="{B484BF9A-13E8-4797-A690-DE4FD3E04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FA82343-270A-43C3-B741-67F6F0446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CF403-F8DF-42F1-BEFF-02BAA2EBCE97}" type="slidenum">
              <a:rPr lang="en-SG" smtClean="0"/>
              <a:t>‹#›</a:t>
            </a:fld>
            <a:endParaRPr lang="en-SG"/>
          </a:p>
        </p:txBody>
      </p:sp>
    </p:spTree>
    <p:extLst>
      <p:ext uri="{BB962C8B-B14F-4D97-AF65-F5344CB8AC3E}">
        <p14:creationId xmlns:p14="http://schemas.microsoft.com/office/powerpoint/2010/main" val="140097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nItSSTwBvSU"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3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1298637-2CF0-4BB3-BC66-AA478CC18E1E}"/>
              </a:ext>
            </a:extLst>
          </p:cNvPr>
          <p:cNvSpPr>
            <a:spLocks noGrp="1"/>
          </p:cNvSpPr>
          <p:nvPr>
            <p:ph type="ctrTitle"/>
          </p:nvPr>
        </p:nvSpPr>
        <p:spPr>
          <a:xfrm>
            <a:off x="416168" y="1081516"/>
            <a:ext cx="5580186" cy="2387600"/>
          </a:xfrm>
        </p:spPr>
        <p:txBody>
          <a:bodyPr anchor="ctr">
            <a:normAutofit fontScale="90000"/>
          </a:bodyPr>
          <a:lstStyle/>
          <a:p>
            <a:pPr>
              <a:lnSpc>
                <a:spcPct val="100000"/>
              </a:lnSpc>
            </a:pPr>
            <a:r>
              <a:rPr lang="en-SG" dirty="0">
                <a:cs typeface="Adobe Gurmukhi" panose="01010101010101010101" pitchFamily="50" charset="0"/>
              </a:rPr>
              <a:t>Web Development</a:t>
            </a:r>
            <a:br>
              <a:rPr lang="en-SG" dirty="0">
                <a:cs typeface="Adobe Gurmukhi" panose="01010101010101010101" pitchFamily="50" charset="0"/>
              </a:rPr>
            </a:br>
            <a:r>
              <a:rPr lang="en-SG" dirty="0">
                <a:cs typeface="Adobe Gurmukhi" panose="01010101010101010101" pitchFamily="50" charset="0"/>
              </a:rPr>
              <a:t>Workshop</a:t>
            </a:r>
          </a:p>
        </p:txBody>
      </p:sp>
      <p:pic>
        <p:nvPicPr>
          <p:cNvPr id="10" name="Picture 9">
            <a:extLst>
              <a:ext uri="{FF2B5EF4-FFF2-40B4-BE49-F238E27FC236}">
                <a16:creationId xmlns:a16="http://schemas.microsoft.com/office/drawing/2014/main" id="{BC234A85-8E53-421A-AECE-B5F7B3702BC1}"/>
              </a:ext>
            </a:extLst>
          </p:cNvPr>
          <p:cNvPicPr>
            <a:picLocks noChangeAspect="1"/>
          </p:cNvPicPr>
          <p:nvPr/>
        </p:nvPicPr>
        <p:blipFill>
          <a:blip r:embed="rId2"/>
          <a:stretch>
            <a:fillRect/>
          </a:stretch>
        </p:blipFill>
        <p:spPr>
          <a:xfrm>
            <a:off x="6260123" y="1088476"/>
            <a:ext cx="5766915" cy="4991005"/>
          </a:xfrm>
          <a:prstGeom prst="rect">
            <a:avLst/>
          </a:prstGeom>
        </p:spPr>
      </p:pic>
      <p:pic>
        <p:nvPicPr>
          <p:cNvPr id="11" name="Picture 10">
            <a:extLst>
              <a:ext uri="{FF2B5EF4-FFF2-40B4-BE49-F238E27FC236}">
                <a16:creationId xmlns:a16="http://schemas.microsoft.com/office/drawing/2014/main" id="{49C92E5E-4E82-4A92-9DD7-452ACEC99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507" y="3687974"/>
            <a:ext cx="2391507" cy="2391507"/>
          </a:xfrm>
          <a:prstGeom prst="rect">
            <a:avLst/>
          </a:prstGeom>
        </p:spPr>
      </p:pic>
    </p:spTree>
    <p:extLst>
      <p:ext uri="{BB962C8B-B14F-4D97-AF65-F5344CB8AC3E}">
        <p14:creationId xmlns:p14="http://schemas.microsoft.com/office/powerpoint/2010/main" val="3353059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How to use Bootstrap</a:t>
            </a:r>
          </a:p>
        </p:txBody>
      </p:sp>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a:solidFill>
            <a:schemeClr val="accent6">
              <a:lumMod val="20000"/>
              <a:lumOff val="80000"/>
            </a:schemeClr>
          </a:solidFill>
        </p:spPr>
        <p:txBody>
          <a:bodyPr anchor="ctr"/>
          <a:lstStyle/>
          <a:p>
            <a:r>
              <a:rPr lang="en-SG" dirty="0"/>
              <a:t>Using the class attribute of HTML tags</a:t>
            </a:r>
          </a:p>
          <a:p>
            <a:endParaRPr lang="en-SG" dirty="0"/>
          </a:p>
          <a:p>
            <a:pPr marL="514350" indent="-514350">
              <a:buFont typeface="+mj-lt"/>
              <a:buAutoNum type="arabicPeriod"/>
            </a:pPr>
            <a:r>
              <a:rPr lang="en-SG" dirty="0"/>
              <a:t>Lookup their documentation for class name to use</a:t>
            </a:r>
          </a:p>
          <a:p>
            <a:pPr marL="514350" indent="-514350">
              <a:buFont typeface="+mj-lt"/>
              <a:buAutoNum type="arabicPeriod"/>
            </a:pPr>
            <a:endParaRPr lang="en-SG" dirty="0"/>
          </a:p>
          <a:p>
            <a:pPr marL="514350" indent="-514350">
              <a:buFont typeface="+mj-lt"/>
              <a:buAutoNum type="arabicPeriod"/>
            </a:pPr>
            <a:r>
              <a:rPr lang="en-SG" dirty="0"/>
              <a:t>Apply it to your html attributes</a:t>
            </a:r>
          </a:p>
          <a:p>
            <a:endParaRPr lang="en-SG" dirty="0"/>
          </a:p>
        </p:txBody>
      </p:sp>
    </p:spTree>
    <p:extLst>
      <p:ext uri="{BB962C8B-B14F-4D97-AF65-F5344CB8AC3E}">
        <p14:creationId xmlns:p14="http://schemas.microsoft.com/office/powerpoint/2010/main" val="305349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How to use Font-Awesome?</a:t>
            </a:r>
          </a:p>
        </p:txBody>
      </p:sp>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a:solidFill>
            <a:schemeClr val="accent6">
              <a:lumMod val="20000"/>
              <a:lumOff val="80000"/>
            </a:schemeClr>
          </a:solidFill>
        </p:spPr>
        <p:txBody>
          <a:bodyPr anchor="ctr"/>
          <a:lstStyle/>
          <a:p>
            <a:r>
              <a:rPr lang="en-SG" dirty="0"/>
              <a:t>Same procedure as Bootstrap</a:t>
            </a:r>
          </a:p>
          <a:p>
            <a:pPr marL="514350" indent="-514350">
              <a:lnSpc>
                <a:spcPct val="150000"/>
              </a:lnSpc>
              <a:buFont typeface="+mj-lt"/>
              <a:buAutoNum type="arabicPeriod"/>
            </a:pPr>
            <a:r>
              <a:rPr lang="en-SG" dirty="0"/>
              <a:t>Includes the link reference to the resources</a:t>
            </a:r>
            <a:br>
              <a:rPr lang="en-SG" dirty="0"/>
            </a:br>
            <a:r>
              <a:rPr lang="en-SG" sz="2000" i="1" dirty="0"/>
              <a:t>&lt;link </a:t>
            </a:r>
            <a:r>
              <a:rPr lang="en-SG" sz="2000" i="1" dirty="0" err="1"/>
              <a:t>rel</a:t>
            </a:r>
            <a:r>
              <a:rPr lang="en-SG" sz="2000" i="1" dirty="0"/>
              <a:t>="stylesheet" </a:t>
            </a:r>
            <a:r>
              <a:rPr lang="en-SG" sz="2000" i="1" dirty="0" err="1"/>
              <a:t>href</a:t>
            </a:r>
            <a:r>
              <a:rPr lang="en-SG" sz="2000" i="1" dirty="0"/>
              <a:t>="https://cdnjs.cloudflare.com/ajax/libs/font-awesome/4.7.0/</a:t>
            </a:r>
            <a:r>
              <a:rPr lang="en-SG" sz="2000" i="1" dirty="0" err="1"/>
              <a:t>css</a:t>
            </a:r>
            <a:r>
              <a:rPr lang="en-SG" sz="2000" i="1" dirty="0"/>
              <a:t>/font-awesome.min.css" /&gt;</a:t>
            </a:r>
          </a:p>
          <a:p>
            <a:pPr marL="514350" indent="-514350">
              <a:lnSpc>
                <a:spcPct val="150000"/>
              </a:lnSpc>
              <a:buFont typeface="+mj-lt"/>
              <a:buAutoNum type="arabicPeriod"/>
            </a:pPr>
            <a:r>
              <a:rPr lang="en-SG" dirty="0"/>
              <a:t>Find your desire icon on their website</a:t>
            </a:r>
            <a:br>
              <a:rPr lang="en-SG" dirty="0"/>
            </a:br>
            <a:r>
              <a:rPr lang="en-SG" sz="2000" i="1" dirty="0"/>
              <a:t>http://fontawesome.io/icons/</a:t>
            </a:r>
          </a:p>
          <a:p>
            <a:pPr marL="514350" indent="-514350">
              <a:lnSpc>
                <a:spcPct val="150000"/>
              </a:lnSpc>
              <a:buFont typeface="+mj-lt"/>
              <a:buAutoNum type="arabicPeriod"/>
            </a:pPr>
            <a:r>
              <a:rPr lang="en-SG" dirty="0"/>
              <a:t>Add to your HTML pages through class attributes</a:t>
            </a:r>
          </a:p>
        </p:txBody>
      </p:sp>
    </p:spTree>
    <p:extLst>
      <p:ext uri="{BB962C8B-B14F-4D97-AF65-F5344CB8AC3E}">
        <p14:creationId xmlns:p14="http://schemas.microsoft.com/office/powerpoint/2010/main" val="338391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Example of Font-Awesome Usage</a:t>
            </a:r>
          </a:p>
        </p:txBody>
      </p:sp>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a:solidFill>
            <a:schemeClr val="accent6">
              <a:lumMod val="20000"/>
              <a:lumOff val="80000"/>
            </a:schemeClr>
          </a:solidFill>
        </p:spPr>
        <p:txBody>
          <a:bodyPr anchor="ctr"/>
          <a:lstStyle/>
          <a:p>
            <a:r>
              <a:rPr lang="en-SG" dirty="0"/>
              <a:t>Adding Instagram icon </a:t>
            </a:r>
          </a:p>
          <a:p>
            <a:pPr marL="0" indent="0">
              <a:buNone/>
            </a:pPr>
            <a:r>
              <a:rPr lang="it-IT" dirty="0"/>
              <a:t>&lt;i class="fa fa-instagram" aria-hidden="true"&gt;&lt;/i&gt;</a:t>
            </a:r>
          </a:p>
          <a:p>
            <a:pPr marL="0" indent="0">
              <a:buNone/>
            </a:pPr>
            <a:endParaRPr lang="en-SG" dirty="0"/>
          </a:p>
          <a:p>
            <a:pPr marL="0" indent="0">
              <a:buNone/>
            </a:pPr>
            <a:endParaRPr lang="en-SG" dirty="0"/>
          </a:p>
          <a:p>
            <a:r>
              <a:rPr lang="en-SG" dirty="0"/>
              <a:t>Changing the size of the icon to 5x the size</a:t>
            </a:r>
          </a:p>
          <a:p>
            <a:pPr marL="0" indent="0">
              <a:buNone/>
            </a:pPr>
            <a:r>
              <a:rPr lang="it-IT" dirty="0"/>
              <a:t>&lt;i class="fa fa-instagram fa-5x" aria-hidden="true"&gt;&lt;/i&gt;</a:t>
            </a:r>
            <a:endParaRPr lang="en-SG" dirty="0"/>
          </a:p>
        </p:txBody>
      </p:sp>
    </p:spTree>
    <p:extLst>
      <p:ext uri="{BB962C8B-B14F-4D97-AF65-F5344CB8AC3E}">
        <p14:creationId xmlns:p14="http://schemas.microsoft.com/office/powerpoint/2010/main" val="404641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CSS</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t>Cascading Style Sheets</a:t>
            </a:r>
          </a:p>
        </p:txBody>
      </p:sp>
    </p:spTree>
    <p:extLst>
      <p:ext uri="{BB962C8B-B14F-4D97-AF65-F5344CB8AC3E}">
        <p14:creationId xmlns:p14="http://schemas.microsoft.com/office/powerpoint/2010/main" val="369011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CSS Syntax</a:t>
            </a:r>
          </a:p>
        </p:txBody>
      </p:sp>
      <p:sp>
        <p:nvSpPr>
          <p:cNvPr id="15" name="Rectangle 14">
            <a:extLst>
              <a:ext uri="{FF2B5EF4-FFF2-40B4-BE49-F238E27FC236}">
                <a16:creationId xmlns:a16="http://schemas.microsoft.com/office/drawing/2014/main" id="{1720575C-D6F5-4E3D-9192-4623EB73E3DF}"/>
              </a:ext>
            </a:extLst>
          </p:cNvPr>
          <p:cNvSpPr/>
          <p:nvPr/>
        </p:nvSpPr>
        <p:spPr>
          <a:xfrm>
            <a:off x="1890987" y="1422402"/>
            <a:ext cx="8410026" cy="4749191"/>
          </a:xfrm>
          <a:prstGeom prst="rect">
            <a:avLst/>
          </a:prstGeom>
          <a:solidFill>
            <a:srgbClr val="000000"/>
          </a:solidFill>
          <a:ln w="25400" cap="flat" cmpd="sng" algn="ctr">
            <a:solidFill>
              <a:srgbClr val="0277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4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27" name="Rectangle 26">
            <a:extLst>
              <a:ext uri="{FF2B5EF4-FFF2-40B4-BE49-F238E27FC236}">
                <a16:creationId xmlns:a16="http://schemas.microsoft.com/office/drawing/2014/main" id="{1CE92E87-817D-4069-8B9D-A20E76DB4EF7}"/>
              </a:ext>
            </a:extLst>
          </p:cNvPr>
          <p:cNvSpPr/>
          <p:nvPr/>
        </p:nvSpPr>
        <p:spPr>
          <a:xfrm>
            <a:off x="6499735" y="3603968"/>
            <a:ext cx="1550059" cy="894142"/>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FFFFFF"/>
              </a:solidFill>
              <a:effectLst/>
              <a:uLnTx/>
              <a:uFillTx/>
              <a:latin typeface="Roboto Slab" panose="020B0604020202020204" charset="0"/>
              <a:ea typeface="Roboto Slab" panose="020B0604020202020204" charset="0"/>
              <a:cs typeface="+mn-cs"/>
              <a:sym typeface="Arial"/>
            </a:endParaRPr>
          </a:p>
        </p:txBody>
      </p:sp>
      <p:sp>
        <p:nvSpPr>
          <p:cNvPr id="28" name="Rectangle 27">
            <a:extLst>
              <a:ext uri="{FF2B5EF4-FFF2-40B4-BE49-F238E27FC236}">
                <a16:creationId xmlns:a16="http://schemas.microsoft.com/office/drawing/2014/main" id="{F5D2EBF2-931F-47C7-B4E5-CCCD40694647}"/>
              </a:ext>
            </a:extLst>
          </p:cNvPr>
          <p:cNvSpPr/>
          <p:nvPr/>
        </p:nvSpPr>
        <p:spPr>
          <a:xfrm>
            <a:off x="3489611" y="3618931"/>
            <a:ext cx="2106399"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FFFFFF"/>
              </a:solidFill>
              <a:effectLst/>
              <a:uLnTx/>
              <a:uFillTx/>
              <a:latin typeface="Roboto Slab" panose="020B0604020202020204" charset="0"/>
              <a:ea typeface="Roboto Slab" panose="020B0604020202020204" charset="0"/>
              <a:cs typeface="+mn-cs"/>
              <a:sym typeface="Arial"/>
            </a:endParaRPr>
          </a:p>
        </p:txBody>
      </p:sp>
      <p:sp>
        <p:nvSpPr>
          <p:cNvPr id="29" name="Rectangle 28">
            <a:extLst>
              <a:ext uri="{FF2B5EF4-FFF2-40B4-BE49-F238E27FC236}">
                <a16:creationId xmlns:a16="http://schemas.microsoft.com/office/drawing/2014/main" id="{5C4A452D-13A5-41E8-B872-515D4385F5A8}"/>
              </a:ext>
            </a:extLst>
          </p:cNvPr>
          <p:cNvSpPr/>
          <p:nvPr/>
        </p:nvSpPr>
        <p:spPr>
          <a:xfrm>
            <a:off x="2153868" y="2239309"/>
            <a:ext cx="2227233"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FFFFFF"/>
              </a:solidFill>
              <a:effectLst/>
              <a:uLnTx/>
              <a:uFillTx/>
              <a:latin typeface="Roboto Slab" panose="020B0604020202020204" charset="0"/>
              <a:ea typeface="Roboto Slab" panose="020B0604020202020204" charset="0"/>
              <a:cs typeface="+mn-cs"/>
              <a:sym typeface="Arial"/>
            </a:endParaRPr>
          </a:p>
        </p:txBody>
      </p:sp>
      <p:sp>
        <p:nvSpPr>
          <p:cNvPr id="30" name="Rectangle 29">
            <a:extLst>
              <a:ext uri="{FF2B5EF4-FFF2-40B4-BE49-F238E27FC236}">
                <a16:creationId xmlns:a16="http://schemas.microsoft.com/office/drawing/2014/main" id="{748F066B-6EB0-493D-93D8-D1AD2459D97D}"/>
              </a:ext>
            </a:extLst>
          </p:cNvPr>
          <p:cNvSpPr/>
          <p:nvPr/>
        </p:nvSpPr>
        <p:spPr>
          <a:xfrm>
            <a:off x="2153868" y="2239309"/>
            <a:ext cx="2227233"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3600" b="0" i="0" u="none" strike="noStrike" kern="0" cap="none" spc="0" normalizeH="0" baseline="0" noProof="0" dirty="0">
                <a:ln>
                  <a:noFill/>
                </a:ln>
                <a:solidFill>
                  <a:srgbClr val="FFFFFF"/>
                </a:solidFill>
                <a:effectLst/>
                <a:uLnTx/>
                <a:uFillTx/>
                <a:latin typeface="Calibri (Body)"/>
                <a:ea typeface="Roboto Slab" panose="020B0604020202020204" charset="0"/>
                <a:sym typeface="Arial"/>
              </a:rPr>
              <a:t>Selector</a:t>
            </a:r>
          </a:p>
        </p:txBody>
      </p:sp>
      <p:sp>
        <p:nvSpPr>
          <p:cNvPr id="31" name="Rectangle 30">
            <a:extLst>
              <a:ext uri="{FF2B5EF4-FFF2-40B4-BE49-F238E27FC236}">
                <a16:creationId xmlns:a16="http://schemas.microsoft.com/office/drawing/2014/main" id="{4B3FE67A-DF82-4DF4-907B-81F9238EF200}"/>
              </a:ext>
            </a:extLst>
          </p:cNvPr>
          <p:cNvSpPr/>
          <p:nvPr/>
        </p:nvSpPr>
        <p:spPr>
          <a:xfrm>
            <a:off x="3490684" y="3603970"/>
            <a:ext cx="2106399"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3600" b="0" i="0" u="none" strike="noStrike" kern="0" cap="none" spc="0" normalizeH="0" baseline="0" noProof="0" dirty="0">
                <a:ln>
                  <a:noFill/>
                </a:ln>
                <a:solidFill>
                  <a:srgbClr val="FFFFFF"/>
                </a:solidFill>
                <a:effectLst/>
                <a:uLnTx/>
                <a:uFillTx/>
                <a:latin typeface="Calibri (Body)"/>
                <a:ea typeface="Roboto Slab" panose="020B0604020202020204" charset="0"/>
                <a:sym typeface="Arial"/>
              </a:rPr>
              <a:t>Property</a:t>
            </a:r>
          </a:p>
        </p:txBody>
      </p:sp>
      <p:sp>
        <p:nvSpPr>
          <p:cNvPr id="32" name="Rectangle 31">
            <a:extLst>
              <a:ext uri="{FF2B5EF4-FFF2-40B4-BE49-F238E27FC236}">
                <a16:creationId xmlns:a16="http://schemas.microsoft.com/office/drawing/2014/main" id="{06FC6D25-49C0-4C43-9C16-27D32463C565}"/>
              </a:ext>
            </a:extLst>
          </p:cNvPr>
          <p:cNvSpPr/>
          <p:nvPr/>
        </p:nvSpPr>
        <p:spPr>
          <a:xfrm>
            <a:off x="6499735" y="3603968"/>
            <a:ext cx="1550059" cy="894142"/>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3600" b="0" i="0" u="none" strike="noStrike" kern="0" cap="none" spc="0" normalizeH="0" baseline="0" noProof="0" dirty="0">
                <a:ln>
                  <a:noFill/>
                </a:ln>
                <a:solidFill>
                  <a:srgbClr val="FFFFFF"/>
                </a:solidFill>
                <a:effectLst/>
                <a:uLnTx/>
                <a:uFillTx/>
                <a:latin typeface="Calibri (Body)"/>
                <a:ea typeface="Roboto Slab" panose="020B0604020202020204" charset="0"/>
                <a:sym typeface="Arial"/>
              </a:rPr>
              <a:t>Value</a:t>
            </a:r>
          </a:p>
        </p:txBody>
      </p:sp>
      <p:sp>
        <p:nvSpPr>
          <p:cNvPr id="33" name="TextBox 32">
            <a:extLst>
              <a:ext uri="{FF2B5EF4-FFF2-40B4-BE49-F238E27FC236}">
                <a16:creationId xmlns:a16="http://schemas.microsoft.com/office/drawing/2014/main" id="{38D6CAD7-E552-4635-9554-43D79590F55C}"/>
              </a:ext>
            </a:extLst>
          </p:cNvPr>
          <p:cNvSpPr txBox="1"/>
          <p:nvPr/>
        </p:nvSpPr>
        <p:spPr>
          <a:xfrm>
            <a:off x="4543884" y="2239309"/>
            <a:ext cx="516162" cy="825563"/>
          </a:xfrm>
          <a:prstGeom prst="rect">
            <a:avLst/>
          </a:prstGeom>
          <a:noFill/>
        </p:spPr>
        <p:txBody>
          <a:bodyPr wrap="square" rtlCol="0">
            <a:spAutoFit/>
          </a:bodyPr>
          <a:lstStyle/>
          <a:p>
            <a:r>
              <a:rPr lang="en-SG" sz="4800" kern="0" dirty="0">
                <a:solidFill>
                  <a:srgbClr val="FFFFFF"/>
                </a:solidFill>
                <a:latin typeface="Roboto Slab" panose="020B0604020202020204" charset="0"/>
                <a:ea typeface="Roboto Slab" panose="020B0604020202020204" charset="0"/>
                <a:cs typeface="Arial"/>
                <a:sym typeface="Arial"/>
              </a:rPr>
              <a:t>{</a:t>
            </a:r>
          </a:p>
        </p:txBody>
      </p:sp>
      <p:sp>
        <p:nvSpPr>
          <p:cNvPr id="34" name="TextBox 33">
            <a:extLst>
              <a:ext uri="{FF2B5EF4-FFF2-40B4-BE49-F238E27FC236}">
                <a16:creationId xmlns:a16="http://schemas.microsoft.com/office/drawing/2014/main" id="{089BFA97-7996-494C-80C3-C8DF49ABAB3B}"/>
              </a:ext>
            </a:extLst>
          </p:cNvPr>
          <p:cNvSpPr txBox="1"/>
          <p:nvPr/>
        </p:nvSpPr>
        <p:spPr>
          <a:xfrm>
            <a:off x="2972005" y="4968631"/>
            <a:ext cx="739747" cy="825563"/>
          </a:xfrm>
          <a:prstGeom prst="rect">
            <a:avLst/>
          </a:prstGeom>
          <a:noFill/>
        </p:spPr>
        <p:txBody>
          <a:bodyPr wrap="square" rtlCol="0">
            <a:spAutoFit/>
          </a:bodyPr>
          <a:lstStyle/>
          <a:p>
            <a:r>
              <a:rPr lang="en-SG" sz="4800" kern="0" dirty="0">
                <a:solidFill>
                  <a:srgbClr val="FFFFFF"/>
                </a:solidFill>
                <a:latin typeface="Roboto Slab" panose="020B0604020202020204" charset="0"/>
                <a:ea typeface="Roboto Slab" panose="020B0604020202020204" charset="0"/>
                <a:cs typeface="Arial"/>
                <a:sym typeface="Arial"/>
              </a:rPr>
              <a:t>}</a:t>
            </a:r>
          </a:p>
        </p:txBody>
      </p:sp>
      <p:sp>
        <p:nvSpPr>
          <p:cNvPr id="35" name="TextBox 34">
            <a:extLst>
              <a:ext uri="{FF2B5EF4-FFF2-40B4-BE49-F238E27FC236}">
                <a16:creationId xmlns:a16="http://schemas.microsoft.com/office/drawing/2014/main" id="{33B7F434-6BBF-4917-93B0-E2E446192CBD}"/>
              </a:ext>
            </a:extLst>
          </p:cNvPr>
          <p:cNvSpPr txBox="1"/>
          <p:nvPr/>
        </p:nvSpPr>
        <p:spPr>
          <a:xfrm>
            <a:off x="5759988" y="3603970"/>
            <a:ext cx="739747" cy="825563"/>
          </a:xfrm>
          <a:prstGeom prst="rect">
            <a:avLst/>
          </a:prstGeom>
          <a:noFill/>
        </p:spPr>
        <p:txBody>
          <a:bodyPr wrap="square" rtlCol="0">
            <a:spAutoFit/>
          </a:bodyPr>
          <a:lstStyle/>
          <a:p>
            <a:pPr algn="ctr"/>
            <a:r>
              <a:rPr lang="en-SG" sz="4800" kern="0" dirty="0">
                <a:solidFill>
                  <a:srgbClr val="FFFFFF"/>
                </a:solidFill>
                <a:latin typeface="Roboto Slab" panose="020B0604020202020204" charset="0"/>
                <a:ea typeface="Roboto Slab" panose="020B0604020202020204" charset="0"/>
                <a:cs typeface="Arial"/>
                <a:sym typeface="Arial"/>
              </a:rPr>
              <a:t>:</a:t>
            </a:r>
          </a:p>
        </p:txBody>
      </p:sp>
      <p:sp>
        <p:nvSpPr>
          <p:cNvPr id="36" name="TextBox 35">
            <a:extLst>
              <a:ext uri="{FF2B5EF4-FFF2-40B4-BE49-F238E27FC236}">
                <a16:creationId xmlns:a16="http://schemas.microsoft.com/office/drawing/2014/main" id="{CBFFC565-074B-4C65-B93A-7ED9153C6EA3}"/>
              </a:ext>
            </a:extLst>
          </p:cNvPr>
          <p:cNvSpPr txBox="1"/>
          <p:nvPr/>
        </p:nvSpPr>
        <p:spPr>
          <a:xfrm>
            <a:off x="8362834" y="3603968"/>
            <a:ext cx="739747" cy="825563"/>
          </a:xfrm>
          <a:prstGeom prst="rect">
            <a:avLst/>
          </a:prstGeom>
          <a:noFill/>
        </p:spPr>
        <p:txBody>
          <a:bodyPr wrap="square" rtlCol="0">
            <a:spAutoFit/>
          </a:bodyPr>
          <a:lstStyle/>
          <a:p>
            <a:r>
              <a:rPr lang="en-SG" sz="4800" kern="0" dirty="0">
                <a:solidFill>
                  <a:srgbClr val="FFFFFF"/>
                </a:solidFill>
                <a:latin typeface="Roboto Slab" panose="020B0604020202020204" charset="0"/>
                <a:ea typeface="Roboto Slab" panose="020B0604020202020204" charset="0"/>
                <a:cs typeface="Arial"/>
                <a:sym typeface="Arial"/>
              </a:rPr>
              <a:t>;</a:t>
            </a:r>
          </a:p>
        </p:txBody>
      </p:sp>
    </p:spTree>
    <p:extLst>
      <p:ext uri="{BB962C8B-B14F-4D97-AF65-F5344CB8AC3E}">
        <p14:creationId xmlns:p14="http://schemas.microsoft.com/office/powerpoint/2010/main" val="92748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C8D7-9DA1-4410-B64B-B5410663AF00}"/>
              </a:ext>
            </a:extLst>
          </p:cNvPr>
          <p:cNvSpPr>
            <a:spLocks noGrp="1"/>
          </p:cNvSpPr>
          <p:nvPr>
            <p:ph type="title"/>
          </p:nvPr>
        </p:nvSpPr>
        <p:spPr/>
        <p:txBody>
          <a:bodyPr/>
          <a:lstStyle/>
          <a:p>
            <a:r>
              <a:rPr lang="en-SG" dirty="0"/>
              <a:t>CSS Selector</a:t>
            </a:r>
          </a:p>
        </p:txBody>
      </p:sp>
      <p:sp>
        <p:nvSpPr>
          <p:cNvPr id="3" name="Content Placeholder 2">
            <a:extLst>
              <a:ext uri="{FF2B5EF4-FFF2-40B4-BE49-F238E27FC236}">
                <a16:creationId xmlns:a16="http://schemas.microsoft.com/office/drawing/2014/main" id="{A3177709-881F-4B02-BB28-6F0CC6824BE1}"/>
              </a:ext>
            </a:extLst>
          </p:cNvPr>
          <p:cNvSpPr>
            <a:spLocks noGrp="1"/>
          </p:cNvSpPr>
          <p:nvPr>
            <p:ph idx="1"/>
          </p:nvPr>
        </p:nvSpPr>
        <p:spPr>
          <a:xfrm>
            <a:off x="838200" y="1825625"/>
            <a:ext cx="4015154" cy="4351338"/>
          </a:xfrm>
          <a:solidFill>
            <a:schemeClr val="accent6">
              <a:lumMod val="20000"/>
              <a:lumOff val="80000"/>
            </a:schemeClr>
          </a:solidFill>
        </p:spPr>
        <p:txBody>
          <a:bodyPr/>
          <a:lstStyle/>
          <a:p>
            <a:pPr>
              <a:lnSpc>
                <a:spcPct val="200000"/>
              </a:lnSpc>
            </a:pPr>
            <a:r>
              <a:rPr lang="en-SG" dirty="0"/>
              <a:t>ELEMENT Selector</a:t>
            </a:r>
          </a:p>
          <a:p>
            <a:pPr>
              <a:lnSpc>
                <a:spcPct val="200000"/>
              </a:lnSpc>
            </a:pPr>
            <a:r>
              <a:rPr lang="en-SG" dirty="0"/>
              <a:t>CLASS Selector</a:t>
            </a:r>
          </a:p>
          <a:p>
            <a:pPr>
              <a:lnSpc>
                <a:spcPct val="200000"/>
              </a:lnSpc>
            </a:pPr>
            <a:r>
              <a:rPr lang="en-SG" dirty="0"/>
              <a:t>ID Selector</a:t>
            </a:r>
          </a:p>
        </p:txBody>
      </p:sp>
      <p:sp>
        <p:nvSpPr>
          <p:cNvPr id="8" name="Rectangle 7">
            <a:extLst>
              <a:ext uri="{FF2B5EF4-FFF2-40B4-BE49-F238E27FC236}">
                <a16:creationId xmlns:a16="http://schemas.microsoft.com/office/drawing/2014/main" id="{6FB1731D-8C29-49AD-9964-FBCD8AE17F82}"/>
              </a:ext>
            </a:extLst>
          </p:cNvPr>
          <p:cNvSpPr/>
          <p:nvPr/>
        </p:nvSpPr>
        <p:spPr>
          <a:xfrm>
            <a:off x="5559668" y="4024403"/>
            <a:ext cx="5459367" cy="962586"/>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Determine by hash (#) symbol in CSS file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 red }     |    id= “</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a:t>
            </a:r>
          </a:p>
        </p:txBody>
      </p:sp>
      <p:sp>
        <p:nvSpPr>
          <p:cNvPr id="9" name="Rectangle 8">
            <a:extLst>
              <a:ext uri="{FF2B5EF4-FFF2-40B4-BE49-F238E27FC236}">
                <a16:creationId xmlns:a16="http://schemas.microsoft.com/office/drawing/2014/main" id="{AA273FE2-8F46-419F-B8A5-393D2F4DF689}"/>
              </a:ext>
            </a:extLst>
          </p:cNvPr>
          <p:cNvSpPr/>
          <p:nvPr/>
        </p:nvSpPr>
        <p:spPr>
          <a:xfrm>
            <a:off x="5559669" y="1825625"/>
            <a:ext cx="5459366" cy="948903"/>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sng" strike="noStrike" kern="0" cap="none" spc="0" normalizeH="0" baseline="0" noProof="0" dirty="0">
                <a:ln>
                  <a:noFill/>
                </a:ln>
                <a:solidFill>
                  <a:srgbClr val="00517C"/>
                </a:solidFill>
                <a:effectLst/>
                <a:uLnTx/>
                <a:uFillTx/>
                <a:ea typeface="Roboto"/>
                <a:cs typeface="Roboto"/>
                <a:sym typeface="Arial"/>
              </a:rPr>
              <a:t>Determine by HTML tag name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h1 ,  h2 ,  p ,  a ,  table  ,  </a:t>
            </a:r>
            <a:r>
              <a:rPr kumimoji="0" lang="en-SG" sz="2000" b="0" i="0" u="none" strike="noStrike" kern="0" cap="none" spc="0" normalizeH="0" baseline="0" noProof="0" dirty="0" err="1">
                <a:ln>
                  <a:noFill/>
                </a:ln>
                <a:solidFill>
                  <a:srgbClr val="00517C"/>
                </a:solidFill>
                <a:effectLst/>
                <a:uLnTx/>
                <a:uFillTx/>
                <a:ea typeface="Roboto"/>
                <a:cs typeface="Roboto"/>
                <a:sym typeface="Arial"/>
              </a:rPr>
              <a:t>img</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p>
        </p:txBody>
      </p:sp>
      <p:sp>
        <p:nvSpPr>
          <p:cNvPr id="10" name="Rectangle 9">
            <a:extLst>
              <a:ext uri="{FF2B5EF4-FFF2-40B4-BE49-F238E27FC236}">
                <a16:creationId xmlns:a16="http://schemas.microsoft.com/office/drawing/2014/main" id="{43A67538-95D3-470C-92DB-113C3B59E6A6}"/>
              </a:ext>
            </a:extLst>
          </p:cNvPr>
          <p:cNvSpPr/>
          <p:nvPr/>
        </p:nvSpPr>
        <p:spPr>
          <a:xfrm>
            <a:off x="5559668" y="2909465"/>
            <a:ext cx="5459367" cy="962586"/>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Determine by dot (.) symbol in CSS file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t>
            </a:r>
            <a:r>
              <a:rPr kumimoji="0" lang="en-SG" sz="2000" b="0" i="0" u="none" strike="noStrike" kern="0" cap="none" spc="0" normalizeH="0" baseline="0" noProof="0" dirty="0" err="1">
                <a:ln>
                  <a:noFill/>
                </a:ln>
                <a:solidFill>
                  <a:srgbClr val="00517C"/>
                </a:solidFill>
                <a:effectLst/>
                <a:uLnTx/>
                <a:uFillTx/>
                <a:ea typeface="Roboto"/>
                <a:cs typeface="Roboto"/>
                <a:sym typeface="Arial"/>
              </a:rPr>
              <a:t>blueText</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 blue }   |   class = “</a:t>
            </a:r>
            <a:r>
              <a:rPr kumimoji="0" lang="en-SG" sz="2000" b="0" i="0" u="none" strike="noStrike" kern="0" cap="none" spc="0" normalizeH="0" baseline="0" noProof="0" dirty="0" err="1">
                <a:ln>
                  <a:noFill/>
                </a:ln>
                <a:solidFill>
                  <a:srgbClr val="00517C"/>
                </a:solidFill>
                <a:effectLst/>
                <a:uLnTx/>
                <a:uFillTx/>
                <a:ea typeface="Roboto"/>
                <a:cs typeface="Roboto"/>
                <a:sym typeface="Arial"/>
              </a:rPr>
              <a:t>blueText</a:t>
            </a:r>
            <a:r>
              <a:rPr kumimoji="0" lang="en-SG" sz="2000" b="0" i="0" u="none" strike="noStrike" kern="0" cap="none" spc="0" normalizeH="0" baseline="0" noProof="0" dirty="0">
                <a:ln>
                  <a:noFill/>
                </a:ln>
                <a:solidFill>
                  <a:srgbClr val="00517C"/>
                </a:solidFill>
                <a:effectLst/>
                <a:uLnTx/>
                <a:uFillTx/>
                <a:ea typeface="Roboto"/>
                <a:cs typeface="Roboto"/>
                <a:sym typeface="Arial"/>
              </a:rPr>
              <a:t>”</a:t>
            </a:r>
          </a:p>
        </p:txBody>
      </p:sp>
      <p:sp>
        <p:nvSpPr>
          <p:cNvPr id="11" name="Rectangle 10">
            <a:extLst>
              <a:ext uri="{FF2B5EF4-FFF2-40B4-BE49-F238E27FC236}">
                <a16:creationId xmlns:a16="http://schemas.microsoft.com/office/drawing/2014/main" id="{84DD980C-1437-4941-BA7D-29B590B10E1F}"/>
              </a:ext>
            </a:extLst>
          </p:cNvPr>
          <p:cNvSpPr/>
          <p:nvPr/>
        </p:nvSpPr>
        <p:spPr>
          <a:xfrm>
            <a:off x="5559668" y="5139341"/>
            <a:ext cx="5459367" cy="650069"/>
          </a:xfrm>
          <a:prstGeom prst="rect">
            <a:avLst/>
          </a:prstGeom>
          <a:solidFill>
            <a:schemeClr val="accent5">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Mix Style :  </a:t>
            </a:r>
            <a:r>
              <a:rPr kumimoji="0" lang="en-SG" sz="2000" b="0" i="0" u="none" strike="noStrike" kern="0" cap="none" spc="0" normalizeH="0" baseline="0" noProof="0" dirty="0">
                <a:ln>
                  <a:noFill/>
                </a:ln>
                <a:solidFill>
                  <a:srgbClr val="FF0000"/>
                </a:solidFill>
                <a:effectLst/>
                <a:uLnTx/>
                <a:uFillTx/>
                <a:ea typeface="Roboto"/>
                <a:cs typeface="Roboto"/>
                <a:sym typeface="Arial"/>
              </a:rPr>
              <a:t>h1</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p>
        </p:txBody>
      </p:sp>
    </p:spTree>
    <p:extLst>
      <p:ext uri="{BB962C8B-B14F-4D97-AF65-F5344CB8AC3E}">
        <p14:creationId xmlns:p14="http://schemas.microsoft.com/office/powerpoint/2010/main" val="237983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BC6C-3480-4270-BFE8-AAE050532426}"/>
              </a:ext>
            </a:extLst>
          </p:cNvPr>
          <p:cNvSpPr>
            <a:spLocks noGrp="1"/>
          </p:cNvSpPr>
          <p:nvPr>
            <p:ph type="title"/>
          </p:nvPr>
        </p:nvSpPr>
        <p:spPr/>
        <p:txBody>
          <a:bodyPr/>
          <a:lstStyle/>
          <a:p>
            <a:r>
              <a:rPr lang="en-SG" dirty="0"/>
              <a:t>Different type of CSS Style &amp; their Priority</a:t>
            </a:r>
          </a:p>
        </p:txBody>
      </p:sp>
      <p:sp>
        <p:nvSpPr>
          <p:cNvPr id="3" name="Content Placeholder 2">
            <a:extLst>
              <a:ext uri="{FF2B5EF4-FFF2-40B4-BE49-F238E27FC236}">
                <a16:creationId xmlns:a16="http://schemas.microsoft.com/office/drawing/2014/main" id="{299E81BF-6376-4A74-8142-64BDD07F9B9A}"/>
              </a:ext>
            </a:extLst>
          </p:cNvPr>
          <p:cNvSpPr>
            <a:spLocks noGrp="1"/>
          </p:cNvSpPr>
          <p:nvPr>
            <p:ph idx="1"/>
          </p:nvPr>
        </p:nvSpPr>
        <p:spPr>
          <a:xfrm>
            <a:off x="838200" y="1825625"/>
            <a:ext cx="4788877" cy="4351338"/>
          </a:xfrm>
          <a:solidFill>
            <a:schemeClr val="accent6">
              <a:lumMod val="20000"/>
              <a:lumOff val="80000"/>
            </a:schemeClr>
          </a:solidFill>
        </p:spPr>
        <p:txBody>
          <a:bodyPr anchor="t"/>
          <a:lstStyle/>
          <a:p>
            <a:pPr>
              <a:lnSpc>
                <a:spcPct val="250000"/>
              </a:lnSpc>
            </a:pPr>
            <a:r>
              <a:rPr lang="en-SG" dirty="0"/>
              <a:t>Inline Element</a:t>
            </a:r>
          </a:p>
          <a:p>
            <a:pPr>
              <a:lnSpc>
                <a:spcPct val="250000"/>
              </a:lnSpc>
            </a:pPr>
            <a:r>
              <a:rPr lang="en-SG" dirty="0"/>
              <a:t>In Head Section of HTML</a:t>
            </a:r>
          </a:p>
          <a:p>
            <a:pPr>
              <a:lnSpc>
                <a:spcPct val="250000"/>
              </a:lnSpc>
            </a:pPr>
            <a:r>
              <a:rPr lang="en-SG" dirty="0"/>
              <a:t>External CSS File</a:t>
            </a:r>
          </a:p>
        </p:txBody>
      </p:sp>
      <p:sp>
        <p:nvSpPr>
          <p:cNvPr id="7" name="Rectangle 6">
            <a:extLst>
              <a:ext uri="{FF2B5EF4-FFF2-40B4-BE49-F238E27FC236}">
                <a16:creationId xmlns:a16="http://schemas.microsoft.com/office/drawing/2014/main" id="{46686C92-1FCF-4B15-BAD8-52C1E2CC1E80}"/>
              </a:ext>
            </a:extLst>
          </p:cNvPr>
          <p:cNvSpPr/>
          <p:nvPr/>
        </p:nvSpPr>
        <p:spPr>
          <a:xfrm>
            <a:off x="5916246" y="4536530"/>
            <a:ext cx="5918200" cy="969277"/>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&lt;link </a:t>
            </a:r>
            <a:r>
              <a:rPr kumimoji="0" lang="en-SG" sz="2400" b="0" i="0" u="none" strike="noStrike" kern="0" cap="none" spc="0" normalizeH="0" baseline="0" noProof="0" dirty="0" err="1">
                <a:ln>
                  <a:noFill/>
                </a:ln>
                <a:solidFill>
                  <a:srgbClr val="00517C"/>
                </a:solidFill>
                <a:effectLst/>
                <a:uLnTx/>
                <a:uFillTx/>
                <a:ea typeface="Roboto"/>
                <a:cs typeface="Roboto"/>
                <a:sym typeface="Arial"/>
              </a:rPr>
              <a:t>rel</a:t>
            </a:r>
            <a:r>
              <a:rPr kumimoji="0" lang="en-SG" sz="2400" b="0" i="0" u="none" strike="noStrike" kern="0" cap="none" spc="0" normalizeH="0" baseline="0" noProof="0" dirty="0">
                <a:ln>
                  <a:noFill/>
                </a:ln>
                <a:solidFill>
                  <a:srgbClr val="00517C"/>
                </a:solidFill>
                <a:effectLst/>
                <a:uLnTx/>
                <a:uFillTx/>
                <a:ea typeface="Roboto"/>
                <a:cs typeface="Roboto"/>
                <a:sym typeface="Arial"/>
              </a:rPr>
              <a:t>=“stylesheet”  </a:t>
            </a:r>
            <a:r>
              <a:rPr kumimoji="0" lang="en-SG" sz="2400" b="0" i="0" u="none" strike="noStrike" kern="0" cap="none" spc="0" normalizeH="0" baseline="0" noProof="0" dirty="0" err="1">
                <a:ln>
                  <a:noFill/>
                </a:ln>
                <a:solidFill>
                  <a:srgbClr val="00517C"/>
                </a:solidFill>
                <a:effectLst/>
                <a:uLnTx/>
                <a:uFillTx/>
                <a:ea typeface="Roboto"/>
                <a:cs typeface="Roboto"/>
                <a:sym typeface="Arial"/>
              </a:rPr>
              <a:t>href</a:t>
            </a:r>
            <a:r>
              <a:rPr kumimoji="0" lang="en-SG" sz="2400" b="0" i="0" u="none" strike="noStrike" kern="0" cap="none" spc="0" normalizeH="0" baseline="0" noProof="0" dirty="0">
                <a:ln>
                  <a:noFill/>
                </a:ln>
                <a:solidFill>
                  <a:srgbClr val="00517C"/>
                </a:solidFill>
                <a:effectLst/>
                <a:uLnTx/>
                <a:uFillTx/>
                <a:ea typeface="Roboto"/>
                <a:cs typeface="Roboto"/>
                <a:sym typeface="Arial"/>
              </a:rPr>
              <a:t>=“style.css” /&gt;</a:t>
            </a:r>
          </a:p>
        </p:txBody>
      </p:sp>
      <p:sp>
        <p:nvSpPr>
          <p:cNvPr id="8" name="Rectangle 7">
            <a:extLst>
              <a:ext uri="{FF2B5EF4-FFF2-40B4-BE49-F238E27FC236}">
                <a16:creationId xmlns:a16="http://schemas.microsoft.com/office/drawing/2014/main" id="{9A81B031-E21F-4E8F-9442-FE5C66CA8E2E}"/>
              </a:ext>
            </a:extLst>
          </p:cNvPr>
          <p:cNvSpPr/>
          <p:nvPr/>
        </p:nvSpPr>
        <p:spPr>
          <a:xfrm>
            <a:off x="5916245" y="2042795"/>
            <a:ext cx="5918201" cy="764721"/>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&lt;h1 style = “ </a:t>
            </a:r>
            <a:r>
              <a:rPr kumimoji="0" lang="en-SG" sz="24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400" b="0" i="0" u="none" strike="noStrike" kern="0" cap="none" spc="0" normalizeH="0" baseline="0" noProof="0" dirty="0">
                <a:ln>
                  <a:noFill/>
                </a:ln>
                <a:solidFill>
                  <a:srgbClr val="00517C"/>
                </a:solidFill>
                <a:effectLst/>
                <a:uLnTx/>
                <a:uFillTx/>
                <a:ea typeface="Roboto"/>
                <a:cs typeface="Roboto"/>
                <a:sym typeface="Arial"/>
              </a:rPr>
              <a:t> : red “&gt; HELLO &lt;/h1&gt;</a:t>
            </a:r>
          </a:p>
        </p:txBody>
      </p:sp>
      <p:sp>
        <p:nvSpPr>
          <p:cNvPr id="9" name="Rectangle 8">
            <a:extLst>
              <a:ext uri="{FF2B5EF4-FFF2-40B4-BE49-F238E27FC236}">
                <a16:creationId xmlns:a16="http://schemas.microsoft.com/office/drawing/2014/main" id="{C070FE6F-30DB-461E-AB7D-31602B8C697B}"/>
              </a:ext>
            </a:extLst>
          </p:cNvPr>
          <p:cNvSpPr/>
          <p:nvPr/>
        </p:nvSpPr>
        <p:spPr>
          <a:xfrm>
            <a:off x="5916246" y="3035815"/>
            <a:ext cx="5918200" cy="1272416"/>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&lt;style&gt;</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	h1 { </a:t>
            </a:r>
            <a:r>
              <a:rPr kumimoji="0" lang="en-SG" sz="24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400" b="0" i="0" u="none" strike="noStrike" kern="0" cap="none" spc="0" normalizeH="0" baseline="0" noProof="0" dirty="0">
                <a:ln>
                  <a:noFill/>
                </a:ln>
                <a:solidFill>
                  <a:srgbClr val="00517C"/>
                </a:solidFill>
                <a:effectLst/>
                <a:uLnTx/>
                <a:uFillTx/>
                <a:ea typeface="Roboto"/>
                <a:cs typeface="Roboto"/>
                <a:sym typeface="Arial"/>
              </a:rPr>
              <a:t> : red; }</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&lt;/style&gt;</a:t>
            </a:r>
          </a:p>
        </p:txBody>
      </p:sp>
    </p:spTree>
    <p:extLst>
      <p:ext uri="{BB962C8B-B14F-4D97-AF65-F5344CB8AC3E}">
        <p14:creationId xmlns:p14="http://schemas.microsoft.com/office/powerpoint/2010/main" val="323736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8975-542C-4079-96F4-3FC3E3BBFD5A}"/>
              </a:ext>
            </a:extLst>
          </p:cNvPr>
          <p:cNvSpPr>
            <a:spLocks noGrp="1"/>
          </p:cNvSpPr>
          <p:nvPr>
            <p:ph type="title"/>
          </p:nvPr>
        </p:nvSpPr>
        <p:spPr/>
        <p:txBody>
          <a:bodyPr/>
          <a:lstStyle/>
          <a:p>
            <a:r>
              <a:rPr lang="en-SG" dirty="0"/>
              <a:t>Ordering of CSS Style</a:t>
            </a:r>
          </a:p>
        </p:txBody>
      </p:sp>
      <p:sp>
        <p:nvSpPr>
          <p:cNvPr id="3" name="Content Placeholder 2">
            <a:extLst>
              <a:ext uri="{FF2B5EF4-FFF2-40B4-BE49-F238E27FC236}">
                <a16:creationId xmlns:a16="http://schemas.microsoft.com/office/drawing/2014/main" id="{DA18A724-F7CA-41AE-90ED-D94D906A5645}"/>
              </a:ext>
            </a:extLst>
          </p:cNvPr>
          <p:cNvSpPr>
            <a:spLocks noGrp="1"/>
          </p:cNvSpPr>
          <p:nvPr>
            <p:ph idx="1"/>
          </p:nvPr>
        </p:nvSpPr>
        <p:spPr/>
        <p:txBody>
          <a:bodyPr/>
          <a:lstStyle/>
          <a:p>
            <a:r>
              <a:rPr lang="en-SG" dirty="0"/>
              <a:t>Within style sheet, won’t affect</a:t>
            </a:r>
          </a:p>
          <a:p>
            <a:endParaRPr lang="en-SG" dirty="0"/>
          </a:p>
          <a:p>
            <a:r>
              <a:rPr lang="en-SG" dirty="0"/>
              <a:t>Order of including the style sheet matters</a:t>
            </a:r>
          </a:p>
          <a:p>
            <a:endParaRPr lang="en-SG" dirty="0"/>
          </a:p>
          <a:p>
            <a:r>
              <a:rPr lang="en-SG" dirty="0"/>
              <a:t>HTML will be read from top-down approach. **</a:t>
            </a:r>
          </a:p>
          <a:p>
            <a:endParaRPr lang="en-SG" dirty="0"/>
          </a:p>
          <a:p>
            <a:r>
              <a:rPr lang="en-SG" dirty="0"/>
              <a:t>Latest CSS include will overwrite previous style if conflicting</a:t>
            </a:r>
          </a:p>
        </p:txBody>
      </p:sp>
    </p:spTree>
    <p:extLst>
      <p:ext uri="{BB962C8B-B14F-4D97-AF65-F5344CB8AC3E}">
        <p14:creationId xmlns:p14="http://schemas.microsoft.com/office/powerpoint/2010/main" val="2591464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45EA-82F3-4A76-A333-F4406494BCAB}"/>
              </a:ext>
            </a:extLst>
          </p:cNvPr>
          <p:cNvSpPr>
            <a:spLocks noGrp="1"/>
          </p:cNvSpPr>
          <p:nvPr>
            <p:ph type="title"/>
          </p:nvPr>
        </p:nvSpPr>
        <p:spPr/>
        <p:txBody>
          <a:bodyPr/>
          <a:lstStyle/>
          <a:p>
            <a:r>
              <a:rPr lang="en-GB" dirty="0"/>
              <a:t>CSS Box Model</a:t>
            </a:r>
            <a:endParaRPr lang="en-SG" dirty="0"/>
          </a:p>
        </p:txBody>
      </p:sp>
      <p:pic>
        <p:nvPicPr>
          <p:cNvPr id="25" name="Picture 4" descr="&quot;Box model - webdeveloper tools&quot;">
            <a:extLst>
              <a:ext uri="{FF2B5EF4-FFF2-40B4-BE49-F238E27FC236}">
                <a16:creationId xmlns:a16="http://schemas.microsoft.com/office/drawing/2014/main" id="{6AC4108B-0EE8-43D2-9624-C5C339DFC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6" y="1690688"/>
            <a:ext cx="6018723" cy="475835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8F18327B-3FBC-4DFE-A53C-35FBC00860BA}"/>
              </a:ext>
            </a:extLst>
          </p:cNvPr>
          <p:cNvGrpSpPr/>
          <p:nvPr/>
        </p:nvGrpSpPr>
        <p:grpSpPr>
          <a:xfrm>
            <a:off x="455102" y="1739303"/>
            <a:ext cx="5413407" cy="4549296"/>
            <a:chOff x="590549" y="1377948"/>
            <a:chExt cx="3990976" cy="3458561"/>
          </a:xfrm>
        </p:grpSpPr>
        <p:sp>
          <p:nvSpPr>
            <p:cNvPr id="27" name="Rectangle 26">
              <a:extLst>
                <a:ext uri="{FF2B5EF4-FFF2-40B4-BE49-F238E27FC236}">
                  <a16:creationId xmlns:a16="http://schemas.microsoft.com/office/drawing/2014/main" id="{9E5A01A3-B4CC-440C-99B8-4B86ECCE1014}"/>
                </a:ext>
              </a:extLst>
            </p:cNvPr>
            <p:cNvSpPr/>
            <p:nvPr/>
          </p:nvSpPr>
          <p:spPr>
            <a:xfrm>
              <a:off x="590550" y="1377948"/>
              <a:ext cx="3990975" cy="1110019"/>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28" name="Rectangle 27">
              <a:extLst>
                <a:ext uri="{FF2B5EF4-FFF2-40B4-BE49-F238E27FC236}">
                  <a16:creationId xmlns:a16="http://schemas.microsoft.com/office/drawing/2014/main" id="{9A8C7A6D-89BB-4389-B628-9EF444DF2F22}"/>
                </a:ext>
              </a:extLst>
            </p:cNvPr>
            <p:cNvSpPr/>
            <p:nvPr/>
          </p:nvSpPr>
          <p:spPr>
            <a:xfrm>
              <a:off x="590550" y="3851237"/>
              <a:ext cx="3990975" cy="985272"/>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29" name="Rectangle 28">
              <a:extLst>
                <a:ext uri="{FF2B5EF4-FFF2-40B4-BE49-F238E27FC236}">
                  <a16:creationId xmlns:a16="http://schemas.microsoft.com/office/drawing/2014/main" id="{34970576-26CB-458E-B231-13EC2225D0CF}"/>
                </a:ext>
              </a:extLst>
            </p:cNvPr>
            <p:cNvSpPr/>
            <p:nvPr/>
          </p:nvSpPr>
          <p:spPr>
            <a:xfrm>
              <a:off x="590549" y="2395706"/>
              <a:ext cx="716597" cy="1450540"/>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0" name="Rectangle 29">
              <a:extLst>
                <a:ext uri="{FF2B5EF4-FFF2-40B4-BE49-F238E27FC236}">
                  <a16:creationId xmlns:a16="http://schemas.microsoft.com/office/drawing/2014/main" id="{8480D5EC-17A9-46C1-A898-8FA1C2C100EB}"/>
                </a:ext>
              </a:extLst>
            </p:cNvPr>
            <p:cNvSpPr/>
            <p:nvPr/>
          </p:nvSpPr>
          <p:spPr>
            <a:xfrm>
              <a:off x="3829609" y="2392123"/>
              <a:ext cx="751916" cy="1472483"/>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grpSp>
      <p:grpSp>
        <p:nvGrpSpPr>
          <p:cNvPr id="31" name="Group 30">
            <a:extLst>
              <a:ext uri="{FF2B5EF4-FFF2-40B4-BE49-F238E27FC236}">
                <a16:creationId xmlns:a16="http://schemas.microsoft.com/office/drawing/2014/main" id="{99AD1CDE-83ED-4192-96AF-D03D910398BC}"/>
              </a:ext>
            </a:extLst>
          </p:cNvPr>
          <p:cNvGrpSpPr/>
          <p:nvPr/>
        </p:nvGrpSpPr>
        <p:grpSpPr>
          <a:xfrm>
            <a:off x="500603" y="1812210"/>
            <a:ext cx="5249620" cy="4417501"/>
            <a:chOff x="590549" y="1377948"/>
            <a:chExt cx="3990976" cy="3358365"/>
          </a:xfrm>
        </p:grpSpPr>
        <p:sp>
          <p:nvSpPr>
            <p:cNvPr id="32" name="Rectangle 31">
              <a:extLst>
                <a:ext uri="{FF2B5EF4-FFF2-40B4-BE49-F238E27FC236}">
                  <a16:creationId xmlns:a16="http://schemas.microsoft.com/office/drawing/2014/main" id="{211251C1-27D7-4588-8CAF-0CB4C7CD0E18}"/>
                </a:ext>
              </a:extLst>
            </p:cNvPr>
            <p:cNvSpPr/>
            <p:nvPr/>
          </p:nvSpPr>
          <p:spPr>
            <a:xfrm>
              <a:off x="590550" y="1377948"/>
              <a:ext cx="3990975" cy="1470027"/>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3" name="Rectangle 32">
              <a:extLst>
                <a:ext uri="{FF2B5EF4-FFF2-40B4-BE49-F238E27FC236}">
                  <a16:creationId xmlns:a16="http://schemas.microsoft.com/office/drawing/2014/main" id="{A5AC2E89-4916-483C-97A4-FEF5BE53E6BC}"/>
                </a:ext>
              </a:extLst>
            </p:cNvPr>
            <p:cNvSpPr/>
            <p:nvPr/>
          </p:nvSpPr>
          <p:spPr>
            <a:xfrm>
              <a:off x="590550" y="3285773"/>
              <a:ext cx="3990975" cy="1450540"/>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4" name="Rectangle 33">
              <a:extLst>
                <a:ext uri="{FF2B5EF4-FFF2-40B4-BE49-F238E27FC236}">
                  <a16:creationId xmlns:a16="http://schemas.microsoft.com/office/drawing/2014/main" id="{D2D1FEF1-CA8B-4987-8D6E-B44A69550862}"/>
                </a:ext>
              </a:extLst>
            </p:cNvPr>
            <p:cNvSpPr/>
            <p:nvPr/>
          </p:nvSpPr>
          <p:spPr>
            <a:xfrm>
              <a:off x="590549" y="2452519"/>
              <a:ext cx="1076326" cy="1412088"/>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5" name="Rectangle 34">
              <a:extLst>
                <a:ext uri="{FF2B5EF4-FFF2-40B4-BE49-F238E27FC236}">
                  <a16:creationId xmlns:a16="http://schemas.microsoft.com/office/drawing/2014/main" id="{BFAC2B00-82AE-487C-9E37-97BE5F9EDF4D}"/>
                </a:ext>
              </a:extLst>
            </p:cNvPr>
            <p:cNvSpPr/>
            <p:nvPr/>
          </p:nvSpPr>
          <p:spPr>
            <a:xfrm>
              <a:off x="3571694" y="2498094"/>
              <a:ext cx="1009831" cy="1412088"/>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grpSp>
      <p:sp>
        <p:nvSpPr>
          <p:cNvPr id="36" name="Rectangle 35">
            <a:extLst>
              <a:ext uri="{FF2B5EF4-FFF2-40B4-BE49-F238E27FC236}">
                <a16:creationId xmlns:a16="http://schemas.microsoft.com/office/drawing/2014/main" id="{1C2170E7-8E6B-4C00-9C1E-A5A23BCA1B64}"/>
              </a:ext>
            </a:extLst>
          </p:cNvPr>
          <p:cNvSpPr/>
          <p:nvPr/>
        </p:nvSpPr>
        <p:spPr>
          <a:xfrm>
            <a:off x="6240252" y="1809746"/>
            <a:ext cx="5778949" cy="4440259"/>
          </a:xfrm>
          <a:prstGeom prst="rect">
            <a:avLst/>
          </a:prstGeom>
          <a:solidFill>
            <a:srgbClr val="8BC34A">
              <a:lumMod val="20000"/>
              <a:lumOff val="80000"/>
            </a:srgb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endParaRPr kumimoji="0" lang="en-SG" sz="2000" b="0" i="0" u="none" strike="noStrike" kern="0" cap="none" spc="0" normalizeH="0" baseline="0" noProof="0" dirty="0">
              <a:ln>
                <a:noFill/>
              </a:ln>
              <a:solidFill>
                <a:srgbClr val="00517C"/>
              </a:solidFill>
              <a:effectLst/>
              <a:uLnTx/>
              <a:uFillTx/>
              <a:ea typeface="Roboto"/>
              <a:cs typeface="Roboto"/>
              <a:sym typeface="Arial"/>
            </a:endParaRPr>
          </a:p>
        </p:txBody>
      </p:sp>
      <p:sp>
        <p:nvSpPr>
          <p:cNvPr id="37" name="Rectangle 36">
            <a:extLst>
              <a:ext uri="{FF2B5EF4-FFF2-40B4-BE49-F238E27FC236}">
                <a16:creationId xmlns:a16="http://schemas.microsoft.com/office/drawing/2014/main" id="{ECDD1A96-82E7-441E-B7EE-A040619E784D}"/>
              </a:ext>
            </a:extLst>
          </p:cNvPr>
          <p:cNvSpPr/>
          <p:nvPr/>
        </p:nvSpPr>
        <p:spPr>
          <a:xfrm>
            <a:off x="6253654" y="1809746"/>
            <a:ext cx="5778950" cy="896070"/>
          </a:xfrm>
          <a:prstGeom prst="rect">
            <a:avLst/>
          </a:prstGeom>
          <a:solidFill>
            <a:srgbClr val="8BB5C0"/>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Content</a:t>
            </a:r>
            <a:r>
              <a:rPr kumimoji="0" lang="en-SG" sz="2000" b="0" i="0" u="none" strike="noStrike" kern="0" cap="none" spc="0" normalizeH="0" baseline="0" noProof="0" dirty="0">
                <a:ln>
                  <a:noFill/>
                </a:ln>
                <a:solidFill>
                  <a:srgbClr val="000000"/>
                </a:solidFill>
                <a:effectLst/>
                <a:uLnTx/>
                <a:uFillTx/>
                <a:ea typeface="Roboto"/>
                <a:cs typeface="Roboto"/>
                <a:sym typeface="Arial"/>
              </a:rPr>
              <a:t> – The content of the box, where text and images appears</a:t>
            </a:r>
          </a:p>
        </p:txBody>
      </p:sp>
      <p:sp>
        <p:nvSpPr>
          <p:cNvPr id="38" name="Rectangle 37">
            <a:extLst>
              <a:ext uri="{FF2B5EF4-FFF2-40B4-BE49-F238E27FC236}">
                <a16:creationId xmlns:a16="http://schemas.microsoft.com/office/drawing/2014/main" id="{1B738ED9-6A43-4C4B-9AC9-6B04F0030CB5}"/>
              </a:ext>
            </a:extLst>
          </p:cNvPr>
          <p:cNvSpPr/>
          <p:nvPr/>
        </p:nvSpPr>
        <p:spPr>
          <a:xfrm>
            <a:off x="6240251" y="2776542"/>
            <a:ext cx="5792353" cy="1130424"/>
          </a:xfrm>
          <a:prstGeom prst="rect">
            <a:avLst/>
          </a:prstGeom>
          <a:solidFill>
            <a:srgbClr val="C2CE89"/>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Padding</a:t>
            </a:r>
            <a:r>
              <a:rPr kumimoji="0" lang="en-SG" sz="2000" b="0" i="0" u="none" strike="noStrike" kern="0" cap="none" spc="0" normalizeH="0" baseline="0" noProof="0" dirty="0">
                <a:ln>
                  <a:noFill/>
                </a:ln>
                <a:solidFill>
                  <a:srgbClr val="000000"/>
                </a:solidFill>
                <a:effectLst/>
                <a:uLnTx/>
                <a:uFillTx/>
                <a:ea typeface="Roboto"/>
                <a:cs typeface="Roboto"/>
                <a:sym typeface="Arial"/>
              </a:rPr>
              <a:t> – Clears an area around the content. The padding is affected by the background and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r>
              <a:rPr kumimoji="0" lang="en-SG" sz="2000" b="0" i="0" u="none" strike="noStrike" kern="0" cap="none" spc="0" normalizeH="0" baseline="0" noProof="0" dirty="0">
                <a:ln>
                  <a:noFill/>
                </a:ln>
                <a:solidFill>
                  <a:srgbClr val="000000"/>
                </a:solidFill>
                <a:effectLst/>
                <a:uLnTx/>
                <a:uFillTx/>
                <a:ea typeface="Roboto"/>
                <a:cs typeface="Roboto"/>
                <a:sym typeface="Arial"/>
              </a:rPr>
              <a:t> of the box</a:t>
            </a:r>
          </a:p>
        </p:txBody>
      </p:sp>
      <p:sp>
        <p:nvSpPr>
          <p:cNvPr id="39" name="Rectangle 38">
            <a:extLst>
              <a:ext uri="{FF2B5EF4-FFF2-40B4-BE49-F238E27FC236}">
                <a16:creationId xmlns:a16="http://schemas.microsoft.com/office/drawing/2014/main" id="{E0DF2B4C-EBF8-428E-8457-F4697B845C79}"/>
              </a:ext>
            </a:extLst>
          </p:cNvPr>
          <p:cNvSpPr/>
          <p:nvPr/>
        </p:nvSpPr>
        <p:spPr>
          <a:xfrm>
            <a:off x="6240254" y="4004535"/>
            <a:ext cx="5778947" cy="1115608"/>
          </a:xfrm>
          <a:prstGeom prst="rect">
            <a:avLst/>
          </a:prstGeom>
          <a:solidFill>
            <a:srgbClr val="FDDC9A"/>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Border</a:t>
            </a:r>
            <a:r>
              <a:rPr kumimoji="0" lang="en-SG" sz="2000" b="0" i="0" u="none" strike="noStrike" kern="0" cap="none" spc="0" normalizeH="0" baseline="0" noProof="0" dirty="0">
                <a:ln>
                  <a:noFill/>
                </a:ln>
                <a:solidFill>
                  <a:srgbClr val="000000"/>
                </a:solidFill>
                <a:effectLst/>
                <a:uLnTx/>
                <a:uFillTx/>
                <a:ea typeface="Roboto"/>
                <a:cs typeface="Roboto"/>
                <a:sym typeface="Arial"/>
              </a:rPr>
              <a:t> – A border that goes around the padding and content. The border is affected by the background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r>
              <a:rPr kumimoji="0" lang="en-SG" sz="2000" b="0" i="0" u="none" strike="noStrike" kern="0" cap="none" spc="0" normalizeH="0" baseline="0" noProof="0" dirty="0">
                <a:ln>
                  <a:noFill/>
                </a:ln>
                <a:solidFill>
                  <a:srgbClr val="000000"/>
                </a:solidFill>
                <a:effectLst/>
                <a:uLnTx/>
                <a:uFillTx/>
                <a:ea typeface="Roboto"/>
                <a:cs typeface="Roboto"/>
                <a:sym typeface="Arial"/>
              </a:rPr>
              <a:t> of the box.</a:t>
            </a:r>
          </a:p>
        </p:txBody>
      </p:sp>
      <p:sp>
        <p:nvSpPr>
          <p:cNvPr id="40" name="Rectangle 39">
            <a:extLst>
              <a:ext uri="{FF2B5EF4-FFF2-40B4-BE49-F238E27FC236}">
                <a16:creationId xmlns:a16="http://schemas.microsoft.com/office/drawing/2014/main" id="{8EC944D5-C9FD-4ACD-ABA5-CF24ACFFFFF5}"/>
              </a:ext>
            </a:extLst>
          </p:cNvPr>
          <p:cNvSpPr/>
          <p:nvPr/>
        </p:nvSpPr>
        <p:spPr>
          <a:xfrm>
            <a:off x="6240251" y="5190869"/>
            <a:ext cx="5778950" cy="1059136"/>
          </a:xfrm>
          <a:prstGeom prst="rect">
            <a:avLst/>
          </a:prstGeom>
          <a:solidFill>
            <a:srgbClr val="FACD9D"/>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Margin</a:t>
            </a:r>
            <a:r>
              <a:rPr kumimoji="0" lang="en-SG" sz="2000" b="0" i="0" u="none" strike="noStrike" kern="0" cap="none" spc="0" normalizeH="0" baseline="0" noProof="0" dirty="0">
                <a:ln>
                  <a:noFill/>
                </a:ln>
                <a:solidFill>
                  <a:srgbClr val="000000"/>
                </a:solidFill>
                <a:effectLst/>
                <a:uLnTx/>
                <a:uFillTx/>
                <a:ea typeface="Roboto"/>
                <a:cs typeface="Roboto"/>
                <a:sym typeface="Arial"/>
              </a:rPr>
              <a:t> – The empty area around the border. The margin is completely transparent, no background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endParaRPr kumimoji="0" lang="en-SG" sz="2000" b="0" i="0" u="none" strike="noStrike" kern="0" cap="none" spc="0" normalizeH="0" baseline="0" noProof="0" dirty="0">
              <a:ln>
                <a:noFill/>
              </a:ln>
              <a:solidFill>
                <a:srgbClr val="000000"/>
              </a:solidFill>
              <a:effectLst/>
              <a:uLnTx/>
              <a:uFillTx/>
              <a:ea typeface="Roboto"/>
              <a:cs typeface="Roboto"/>
              <a:sym typeface="Arial"/>
            </a:endParaRPr>
          </a:p>
        </p:txBody>
      </p:sp>
      <p:grpSp>
        <p:nvGrpSpPr>
          <p:cNvPr id="41" name="Group 40">
            <a:extLst>
              <a:ext uri="{FF2B5EF4-FFF2-40B4-BE49-F238E27FC236}">
                <a16:creationId xmlns:a16="http://schemas.microsoft.com/office/drawing/2014/main" id="{8102935A-6FA5-4EF0-9DA8-7AC31E09627E}"/>
              </a:ext>
            </a:extLst>
          </p:cNvPr>
          <p:cNvGrpSpPr/>
          <p:nvPr/>
        </p:nvGrpSpPr>
        <p:grpSpPr>
          <a:xfrm>
            <a:off x="386376" y="1690688"/>
            <a:ext cx="5363850" cy="4584556"/>
            <a:chOff x="581025" y="1377950"/>
            <a:chExt cx="4000500" cy="3358363"/>
          </a:xfrm>
        </p:grpSpPr>
        <p:sp>
          <p:nvSpPr>
            <p:cNvPr id="42" name="Rectangle 41">
              <a:extLst>
                <a:ext uri="{FF2B5EF4-FFF2-40B4-BE49-F238E27FC236}">
                  <a16:creationId xmlns:a16="http://schemas.microsoft.com/office/drawing/2014/main" id="{E2D31C6E-C1C7-4C74-BD70-4C48325C5B67}"/>
                </a:ext>
              </a:extLst>
            </p:cNvPr>
            <p:cNvSpPr/>
            <p:nvPr/>
          </p:nvSpPr>
          <p:spPr>
            <a:xfrm>
              <a:off x="590550" y="1377950"/>
              <a:ext cx="3990975" cy="64903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43" name="Rectangle 42">
              <a:extLst>
                <a:ext uri="{FF2B5EF4-FFF2-40B4-BE49-F238E27FC236}">
                  <a16:creationId xmlns:a16="http://schemas.microsoft.com/office/drawing/2014/main" id="{B8631C6C-7F9C-494C-AB02-EB419ED45085}"/>
                </a:ext>
              </a:extLst>
            </p:cNvPr>
            <p:cNvSpPr/>
            <p:nvPr/>
          </p:nvSpPr>
          <p:spPr>
            <a:xfrm>
              <a:off x="581025" y="4232313"/>
              <a:ext cx="4000498" cy="504000"/>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44" name="Rectangle 43">
              <a:extLst>
                <a:ext uri="{FF2B5EF4-FFF2-40B4-BE49-F238E27FC236}">
                  <a16:creationId xmlns:a16="http://schemas.microsoft.com/office/drawing/2014/main" id="{322C6821-F8D9-4F70-BE12-A1A156C6E39F}"/>
                </a:ext>
              </a:extLst>
            </p:cNvPr>
            <p:cNvSpPr/>
            <p:nvPr/>
          </p:nvSpPr>
          <p:spPr>
            <a:xfrm>
              <a:off x="590548" y="1845917"/>
              <a:ext cx="479769" cy="238639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45" name="Rectangle 44">
              <a:extLst>
                <a:ext uri="{FF2B5EF4-FFF2-40B4-BE49-F238E27FC236}">
                  <a16:creationId xmlns:a16="http://schemas.microsoft.com/office/drawing/2014/main" id="{49C9B53A-B516-4DEF-A597-20CBD0B4A314}"/>
                </a:ext>
              </a:extLst>
            </p:cNvPr>
            <p:cNvSpPr/>
            <p:nvPr/>
          </p:nvSpPr>
          <p:spPr>
            <a:xfrm>
              <a:off x="4231709" y="1845917"/>
              <a:ext cx="349815" cy="238639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grpSp>
    </p:spTree>
    <p:extLst>
      <p:ext uri="{BB962C8B-B14F-4D97-AF65-F5344CB8AC3E}">
        <p14:creationId xmlns:p14="http://schemas.microsoft.com/office/powerpoint/2010/main" val="9894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0" presetClass="exit" presetSubtype="0" fill="hold" nodeType="withEffect">
                                  <p:stCondLst>
                                    <p:cond delay="0"/>
                                  </p:stCondLst>
                                  <p:childTnLst>
                                    <p:animEffect transition="out" filter="fade">
                                      <p:cBhvr>
                                        <p:cTn id="8" dur="500"/>
                                        <p:tgtEl>
                                          <p:spTgt spid="31"/>
                                        </p:tgtEl>
                                      </p:cBhvr>
                                    </p:animEffect>
                                    <p:set>
                                      <p:cBhvr>
                                        <p:cTn id="9" dur="1" fill="hold">
                                          <p:stCondLst>
                                            <p:cond delay="499"/>
                                          </p:stCondLst>
                                        </p:cTn>
                                        <p:tgtEl>
                                          <p:spTgt spid="3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par>
                                <p:cTn id="15" presetID="10" presetClass="exit" presetSubtype="0" fill="hold" nodeType="withEffect">
                                  <p:stCondLst>
                                    <p:cond delay="0"/>
                                  </p:stCondLst>
                                  <p:childTnLst>
                                    <p:animEffect transition="out" filter="fade">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xit" presetSubtype="0" fill="hold"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155F-9F2B-43AC-99C6-DA25B934F36A}"/>
              </a:ext>
            </a:extLst>
          </p:cNvPr>
          <p:cNvSpPr>
            <a:spLocks noGrp="1"/>
          </p:cNvSpPr>
          <p:nvPr>
            <p:ph type="title"/>
          </p:nvPr>
        </p:nvSpPr>
        <p:spPr/>
        <p:txBody>
          <a:bodyPr/>
          <a:lstStyle/>
          <a:p>
            <a:r>
              <a:rPr lang="en-SG" dirty="0"/>
              <a:t>CSS CHEAT SHEET</a:t>
            </a:r>
          </a:p>
        </p:txBody>
      </p:sp>
      <p:sp>
        <p:nvSpPr>
          <p:cNvPr id="3" name="Content Placeholder 2">
            <a:extLst>
              <a:ext uri="{FF2B5EF4-FFF2-40B4-BE49-F238E27FC236}">
                <a16:creationId xmlns:a16="http://schemas.microsoft.com/office/drawing/2014/main" id="{D59C4E59-D66C-4FBF-B684-C48290B46061}"/>
              </a:ext>
            </a:extLst>
          </p:cNvPr>
          <p:cNvSpPr>
            <a:spLocks noGrp="1"/>
          </p:cNvSpPr>
          <p:nvPr>
            <p:ph idx="1"/>
          </p:nvPr>
        </p:nvSpPr>
        <p:spPr/>
        <p:txBody>
          <a:bodyPr/>
          <a:lstStyle/>
          <a:p>
            <a:r>
              <a:rPr lang="en-SG" dirty="0"/>
              <a:t>Full list of CSS Property &amp; Value -</a:t>
            </a:r>
            <a:br>
              <a:rPr lang="en-SG" dirty="0"/>
            </a:br>
            <a:r>
              <a:rPr lang="en-SG" dirty="0"/>
              <a:t>“CSS3-CheatSheet.PDF” [by makeawebsitehub.com]</a:t>
            </a:r>
          </a:p>
          <a:p>
            <a:endParaRPr lang="en-SG" dirty="0"/>
          </a:p>
        </p:txBody>
      </p:sp>
    </p:spTree>
    <p:extLst>
      <p:ext uri="{BB962C8B-B14F-4D97-AF65-F5344CB8AC3E}">
        <p14:creationId xmlns:p14="http://schemas.microsoft.com/office/powerpoint/2010/main" val="35982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9E22-D353-4DD3-8B1B-FCA7E86BFD5C}"/>
              </a:ext>
            </a:extLst>
          </p:cNvPr>
          <p:cNvSpPr>
            <a:spLocks noGrp="1"/>
          </p:cNvSpPr>
          <p:nvPr>
            <p:ph type="title"/>
          </p:nvPr>
        </p:nvSpPr>
        <p:spPr/>
        <p:txBody>
          <a:bodyPr/>
          <a:lstStyle/>
          <a:p>
            <a:r>
              <a:rPr lang="en-SG" dirty="0"/>
              <a:t>Content</a:t>
            </a:r>
          </a:p>
        </p:txBody>
      </p:sp>
      <p:sp>
        <p:nvSpPr>
          <p:cNvPr id="3" name="Content Placeholder 2">
            <a:extLst>
              <a:ext uri="{FF2B5EF4-FFF2-40B4-BE49-F238E27FC236}">
                <a16:creationId xmlns:a16="http://schemas.microsoft.com/office/drawing/2014/main" id="{DFF6AF62-CE2A-442A-AF46-439E562EF206}"/>
              </a:ext>
            </a:extLst>
          </p:cNvPr>
          <p:cNvSpPr>
            <a:spLocks noGrp="1"/>
          </p:cNvSpPr>
          <p:nvPr>
            <p:ph idx="1"/>
          </p:nvPr>
        </p:nvSpPr>
        <p:spPr>
          <a:xfrm>
            <a:off x="838200" y="1797489"/>
            <a:ext cx="10515600" cy="4351338"/>
          </a:xfrm>
          <a:solidFill>
            <a:schemeClr val="accent6">
              <a:lumMod val="20000"/>
              <a:lumOff val="80000"/>
            </a:schemeClr>
          </a:solidFill>
        </p:spPr>
        <p:txBody>
          <a:bodyPr anchor="ctr">
            <a:normAutofit fontScale="92500" lnSpcReduction="20000"/>
          </a:bodyPr>
          <a:lstStyle/>
          <a:p>
            <a:pPr>
              <a:lnSpc>
                <a:spcPct val="120000"/>
              </a:lnSpc>
            </a:pPr>
            <a:r>
              <a:rPr lang="en-SG" dirty="0">
                <a:ea typeface="Adobe Kaiti Std R" panose="02020400000000000000" pitchFamily="18" charset="-128"/>
              </a:rPr>
              <a:t>Recap on HTML, Bootstrap &amp; CSS</a:t>
            </a:r>
          </a:p>
          <a:p>
            <a:pPr>
              <a:lnSpc>
                <a:spcPct val="120000"/>
              </a:lnSpc>
            </a:pPr>
            <a:r>
              <a:rPr lang="en-SG" dirty="0">
                <a:ea typeface="Adobe Kaiti Std R" panose="02020400000000000000" pitchFamily="18" charset="-128"/>
              </a:rPr>
              <a:t>Hands-On Practise</a:t>
            </a:r>
          </a:p>
          <a:p>
            <a:pPr>
              <a:lnSpc>
                <a:spcPct val="120000"/>
              </a:lnSpc>
            </a:pPr>
            <a:r>
              <a:rPr lang="en-SG" dirty="0">
                <a:ea typeface="Adobe Kaiti Std R" panose="02020400000000000000" pitchFamily="18" charset="-128"/>
              </a:rPr>
              <a:t>JavaScript</a:t>
            </a:r>
          </a:p>
          <a:p>
            <a:pPr>
              <a:lnSpc>
                <a:spcPct val="120000"/>
              </a:lnSpc>
            </a:pPr>
            <a:r>
              <a:rPr lang="en-SG" dirty="0">
                <a:ea typeface="Adobe Kaiti Std R" panose="02020400000000000000" pitchFamily="18" charset="-128"/>
              </a:rPr>
              <a:t>JQuery</a:t>
            </a:r>
          </a:p>
          <a:p>
            <a:pPr>
              <a:lnSpc>
                <a:spcPct val="120000"/>
              </a:lnSpc>
            </a:pPr>
            <a:r>
              <a:rPr lang="en-SG" dirty="0">
                <a:ea typeface="Adobe Kaiti Std R" panose="02020400000000000000" pitchFamily="18" charset="-128"/>
              </a:rPr>
              <a:t>Plugins</a:t>
            </a:r>
          </a:p>
          <a:p>
            <a:pPr lvl="1">
              <a:lnSpc>
                <a:spcPct val="120000"/>
              </a:lnSpc>
            </a:pPr>
            <a:r>
              <a:rPr lang="en-SG" dirty="0">
                <a:ea typeface="Adobe Kaiti Std R" panose="02020400000000000000" pitchFamily="18" charset="-128"/>
              </a:rPr>
              <a:t>Animation Effects</a:t>
            </a:r>
          </a:p>
          <a:p>
            <a:pPr lvl="1">
              <a:lnSpc>
                <a:spcPct val="120000"/>
              </a:lnSpc>
            </a:pPr>
            <a:r>
              <a:rPr lang="en-SG" dirty="0">
                <a:ea typeface="Adobe Kaiti Std R" panose="02020400000000000000" pitchFamily="18" charset="-128"/>
              </a:rPr>
              <a:t>Smooth Scroll</a:t>
            </a:r>
          </a:p>
          <a:p>
            <a:pPr lvl="1">
              <a:lnSpc>
                <a:spcPct val="120000"/>
              </a:lnSpc>
            </a:pPr>
            <a:r>
              <a:rPr lang="en-SG" dirty="0">
                <a:ea typeface="Adobe Kaiti Std R" panose="02020400000000000000" pitchFamily="18" charset="-128"/>
              </a:rPr>
              <a:t>Bootstrap with JavaScript</a:t>
            </a:r>
          </a:p>
          <a:p>
            <a:pPr lvl="1">
              <a:lnSpc>
                <a:spcPct val="120000"/>
              </a:lnSpc>
            </a:pPr>
            <a:r>
              <a:rPr lang="en-SG" dirty="0">
                <a:ea typeface="Adobe Kaiti Std R" panose="02020400000000000000" pitchFamily="18" charset="-128"/>
              </a:rPr>
              <a:t>Owl Carousel Slider</a:t>
            </a:r>
          </a:p>
        </p:txBody>
      </p:sp>
    </p:spTree>
    <p:extLst>
      <p:ext uri="{BB962C8B-B14F-4D97-AF65-F5344CB8AC3E}">
        <p14:creationId xmlns:p14="http://schemas.microsoft.com/office/powerpoint/2010/main" val="255748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ea typeface="Adobe Kaiti Std R" panose="02020400000000000000" pitchFamily="18" charset="-128"/>
              </a:rPr>
              <a:t>Hands-On Practise</a:t>
            </a:r>
            <a:endParaRPr lang="en-SG" dirty="0"/>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solidFill>
                  <a:srgbClr val="C00000"/>
                </a:solidFill>
              </a:rPr>
              <a:t>Practise what you had learnt</a:t>
            </a:r>
          </a:p>
        </p:txBody>
      </p:sp>
    </p:spTree>
    <p:extLst>
      <p:ext uri="{BB962C8B-B14F-4D97-AF65-F5344CB8AC3E}">
        <p14:creationId xmlns:p14="http://schemas.microsoft.com/office/powerpoint/2010/main" val="1142286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1106-70C3-4F2E-8481-822A8A845968}"/>
              </a:ext>
            </a:extLst>
          </p:cNvPr>
          <p:cNvSpPr>
            <a:spLocks noGrp="1"/>
          </p:cNvSpPr>
          <p:nvPr>
            <p:ph type="title"/>
          </p:nvPr>
        </p:nvSpPr>
        <p:spPr>
          <a:xfrm>
            <a:off x="838200" y="365125"/>
            <a:ext cx="10515600" cy="1325563"/>
          </a:xfrm>
        </p:spPr>
        <p:txBody>
          <a:bodyPr/>
          <a:lstStyle/>
          <a:p>
            <a:r>
              <a:rPr lang="en-SG" dirty="0"/>
              <a:t>Complete the Pages</a:t>
            </a:r>
          </a:p>
        </p:txBody>
      </p:sp>
      <p:pic>
        <p:nvPicPr>
          <p:cNvPr id="4" name="Content Placeholder 3">
            <a:extLst>
              <a:ext uri="{FF2B5EF4-FFF2-40B4-BE49-F238E27FC236}">
                <a16:creationId xmlns:a16="http://schemas.microsoft.com/office/drawing/2014/main" id="{C489AE32-1C23-4107-B2B2-7142EE9D4C15}"/>
              </a:ext>
            </a:extLst>
          </p:cNvPr>
          <p:cNvPicPr>
            <a:picLocks noGrp="1" noChangeAspect="1"/>
          </p:cNvPicPr>
          <p:nvPr>
            <p:ph idx="1"/>
          </p:nvPr>
        </p:nvPicPr>
        <p:blipFill>
          <a:blip r:embed="rId2"/>
          <a:stretch>
            <a:fillRect/>
          </a:stretch>
        </p:blipFill>
        <p:spPr>
          <a:xfrm>
            <a:off x="838200" y="1690688"/>
            <a:ext cx="4909296" cy="2314122"/>
          </a:xfrm>
          <a:prstGeom prst="rect">
            <a:avLst/>
          </a:prstGeom>
        </p:spPr>
      </p:pic>
      <p:pic>
        <p:nvPicPr>
          <p:cNvPr id="5" name="Content Placeholder 6">
            <a:extLst>
              <a:ext uri="{FF2B5EF4-FFF2-40B4-BE49-F238E27FC236}">
                <a16:creationId xmlns:a16="http://schemas.microsoft.com/office/drawing/2014/main" id="{E99C9D3D-5AC8-44BF-B177-A91D9E31CB9A}"/>
              </a:ext>
            </a:extLst>
          </p:cNvPr>
          <p:cNvPicPr>
            <a:picLocks noChangeAspect="1"/>
          </p:cNvPicPr>
          <p:nvPr/>
        </p:nvPicPr>
        <p:blipFill>
          <a:blip r:embed="rId3"/>
          <a:stretch>
            <a:fillRect/>
          </a:stretch>
        </p:blipFill>
        <p:spPr>
          <a:xfrm>
            <a:off x="6342994" y="1690688"/>
            <a:ext cx="5010806" cy="2314122"/>
          </a:xfrm>
          <a:prstGeom prst="rect">
            <a:avLst/>
          </a:prstGeom>
        </p:spPr>
      </p:pic>
      <p:pic>
        <p:nvPicPr>
          <p:cNvPr id="22" name="Content Placeholder 5">
            <a:extLst>
              <a:ext uri="{FF2B5EF4-FFF2-40B4-BE49-F238E27FC236}">
                <a16:creationId xmlns:a16="http://schemas.microsoft.com/office/drawing/2014/main" id="{C5E08EE2-2662-4829-BEB3-AD8D8F19C314}"/>
              </a:ext>
            </a:extLst>
          </p:cNvPr>
          <p:cNvPicPr>
            <a:picLocks noChangeAspect="1"/>
          </p:cNvPicPr>
          <p:nvPr/>
        </p:nvPicPr>
        <p:blipFill>
          <a:blip r:embed="rId4"/>
          <a:stretch>
            <a:fillRect/>
          </a:stretch>
        </p:blipFill>
        <p:spPr>
          <a:xfrm>
            <a:off x="838200" y="4173312"/>
            <a:ext cx="4925773" cy="2314122"/>
          </a:xfrm>
          <a:prstGeom prst="rect">
            <a:avLst/>
          </a:prstGeom>
        </p:spPr>
      </p:pic>
      <p:pic>
        <p:nvPicPr>
          <p:cNvPr id="24" name="Content Placeholder 5">
            <a:extLst>
              <a:ext uri="{FF2B5EF4-FFF2-40B4-BE49-F238E27FC236}">
                <a16:creationId xmlns:a16="http://schemas.microsoft.com/office/drawing/2014/main" id="{699BBBD2-B631-453B-B65E-6581070126B2}"/>
              </a:ext>
            </a:extLst>
          </p:cNvPr>
          <p:cNvPicPr>
            <a:picLocks noChangeAspect="1"/>
          </p:cNvPicPr>
          <p:nvPr/>
        </p:nvPicPr>
        <p:blipFill>
          <a:blip r:embed="rId5"/>
          <a:stretch>
            <a:fillRect/>
          </a:stretch>
        </p:blipFill>
        <p:spPr>
          <a:xfrm>
            <a:off x="6342994" y="4140950"/>
            <a:ext cx="5011389" cy="2288459"/>
          </a:xfrm>
          <a:prstGeom prst="rect">
            <a:avLst/>
          </a:prstGeom>
        </p:spPr>
      </p:pic>
      <p:pic>
        <p:nvPicPr>
          <p:cNvPr id="28" name="Content Placeholder 2">
            <a:extLst>
              <a:ext uri="{FF2B5EF4-FFF2-40B4-BE49-F238E27FC236}">
                <a16:creationId xmlns:a16="http://schemas.microsoft.com/office/drawing/2014/main" id="{87CD77D0-25B5-4DBA-AFB8-1B85BF953366}"/>
              </a:ext>
            </a:extLst>
          </p:cNvPr>
          <p:cNvPicPr>
            <a:picLocks noChangeAspect="1"/>
          </p:cNvPicPr>
          <p:nvPr/>
        </p:nvPicPr>
        <p:blipFill>
          <a:blip r:embed="rId6"/>
          <a:stretch>
            <a:fillRect/>
          </a:stretch>
        </p:blipFill>
        <p:spPr>
          <a:xfrm>
            <a:off x="8280679" y="228985"/>
            <a:ext cx="3073121" cy="1325563"/>
          </a:xfrm>
          <a:prstGeom prst="rect">
            <a:avLst/>
          </a:prstGeom>
        </p:spPr>
      </p:pic>
    </p:spTree>
    <p:extLst>
      <p:ext uri="{BB962C8B-B14F-4D97-AF65-F5344CB8AC3E}">
        <p14:creationId xmlns:p14="http://schemas.microsoft.com/office/powerpoint/2010/main" val="2535812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JS</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solidFill>
                  <a:srgbClr val="C00000"/>
                </a:solidFill>
              </a:rPr>
              <a:t>JavaScript</a:t>
            </a:r>
          </a:p>
        </p:txBody>
      </p:sp>
    </p:spTree>
    <p:extLst>
      <p:ext uri="{BB962C8B-B14F-4D97-AF65-F5344CB8AC3E}">
        <p14:creationId xmlns:p14="http://schemas.microsoft.com/office/powerpoint/2010/main" val="3375238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What is JavaScript?</a:t>
            </a:r>
          </a:p>
        </p:txBody>
      </p:sp>
      <p:pic>
        <p:nvPicPr>
          <p:cNvPr id="4" name="nItSSTwBvSU">
            <a:hlinkClick r:id="" action="ppaction://media"/>
            <a:extLst>
              <a:ext uri="{FF2B5EF4-FFF2-40B4-BE49-F238E27FC236}">
                <a16:creationId xmlns:a16="http://schemas.microsoft.com/office/drawing/2014/main" id="{9CB4C92D-F663-4BEC-BB96-DD99FBBCD799}"/>
              </a:ext>
            </a:extLst>
          </p:cNvPr>
          <p:cNvPicPr>
            <a:picLocks noGrp="1" noRot="1" noChangeAspect="1"/>
          </p:cNvPicPr>
          <p:nvPr>
            <p:ph idx="1"/>
            <a:videoFile r:link="rId1"/>
          </p:nvPr>
        </p:nvPicPr>
        <p:blipFill>
          <a:blip r:embed="rId3"/>
          <a:stretch>
            <a:fillRect/>
          </a:stretch>
        </p:blipFill>
        <p:spPr>
          <a:xfrm>
            <a:off x="2776024" y="1690688"/>
            <a:ext cx="6639951" cy="4979963"/>
          </a:xfrm>
          <a:prstGeom prst="rect">
            <a:avLst/>
          </a:prstGeom>
        </p:spPr>
      </p:pic>
    </p:spTree>
    <p:extLst>
      <p:ext uri="{BB962C8B-B14F-4D97-AF65-F5344CB8AC3E}">
        <p14:creationId xmlns:p14="http://schemas.microsoft.com/office/powerpoint/2010/main" val="179477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What is JavaScript?</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r>
              <a:rPr lang="en-SG" dirty="0"/>
              <a:t>To program the behaviour of web pages. </a:t>
            </a:r>
          </a:p>
          <a:p>
            <a:endParaRPr lang="en-SG" dirty="0"/>
          </a:p>
          <a:p>
            <a:r>
              <a:rPr lang="en-SG" dirty="0"/>
              <a:t>Add interactivity and effects to websites.</a:t>
            </a:r>
          </a:p>
          <a:p>
            <a:endParaRPr lang="en-SG" dirty="0"/>
          </a:p>
          <a:p>
            <a:endParaRPr lang="en-SG" dirty="0"/>
          </a:p>
          <a:p>
            <a:endParaRPr lang="en-SG" dirty="0"/>
          </a:p>
        </p:txBody>
      </p:sp>
    </p:spTree>
    <p:extLst>
      <p:ext uri="{BB962C8B-B14F-4D97-AF65-F5344CB8AC3E}">
        <p14:creationId xmlns:p14="http://schemas.microsoft.com/office/powerpoint/2010/main" val="2787286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How to Includes JS?</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r>
              <a:rPr lang="en-SG" dirty="0"/>
              <a:t>Similar to CSS</a:t>
            </a:r>
          </a:p>
          <a:p>
            <a:pPr lvl="1"/>
            <a:r>
              <a:rPr lang="en-SG" dirty="0"/>
              <a:t>Internal JavaScript</a:t>
            </a:r>
          </a:p>
          <a:p>
            <a:pPr lvl="1"/>
            <a:r>
              <a:rPr lang="en-SG" dirty="0"/>
              <a:t>External JavaScript</a:t>
            </a:r>
          </a:p>
          <a:p>
            <a:pPr lvl="1"/>
            <a:endParaRPr lang="en-SG" dirty="0"/>
          </a:p>
          <a:p>
            <a:r>
              <a:rPr lang="en-SG" dirty="0"/>
              <a:t>JavaScript are normally placed in the body segment</a:t>
            </a:r>
          </a:p>
          <a:p>
            <a:endParaRPr lang="en-SG" dirty="0"/>
          </a:p>
          <a:p>
            <a:r>
              <a:rPr lang="en-SG" dirty="0"/>
              <a:t>Normally Placed at the bottom of the pages</a:t>
            </a:r>
          </a:p>
          <a:p>
            <a:endParaRPr lang="en-SG" dirty="0"/>
          </a:p>
          <a:p>
            <a:r>
              <a:rPr lang="en-SG" dirty="0"/>
              <a:t>Order of JavaScript library matters as well</a:t>
            </a:r>
          </a:p>
        </p:txBody>
      </p:sp>
    </p:spTree>
    <p:extLst>
      <p:ext uri="{BB962C8B-B14F-4D97-AF65-F5344CB8AC3E}">
        <p14:creationId xmlns:p14="http://schemas.microsoft.com/office/powerpoint/2010/main" val="58384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Internal JavaScript</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accent6">
              <a:lumMod val="20000"/>
              <a:lumOff val="80000"/>
            </a:schemeClr>
          </a:solidFill>
        </p:spPr>
        <p:txBody>
          <a:bodyPr/>
          <a:lstStyle/>
          <a:p>
            <a:pPr>
              <a:lnSpc>
                <a:spcPct val="150000"/>
              </a:lnSpc>
            </a:pPr>
            <a:r>
              <a:rPr lang="en-SG" dirty="0"/>
              <a:t>Written within the HTML</a:t>
            </a:r>
          </a:p>
          <a:p>
            <a:pPr>
              <a:lnSpc>
                <a:spcPct val="150000"/>
              </a:lnSpc>
            </a:pPr>
            <a:r>
              <a:rPr lang="en-SG" dirty="0"/>
              <a:t>Using &lt;script&gt; elements</a:t>
            </a:r>
          </a:p>
          <a:p>
            <a:pPr>
              <a:lnSpc>
                <a:spcPct val="150000"/>
              </a:lnSpc>
            </a:pPr>
            <a:endParaRPr lang="en-SG" dirty="0"/>
          </a:p>
        </p:txBody>
      </p:sp>
      <p:pic>
        <p:nvPicPr>
          <p:cNvPr id="4" name="Picture 3">
            <a:extLst>
              <a:ext uri="{FF2B5EF4-FFF2-40B4-BE49-F238E27FC236}">
                <a16:creationId xmlns:a16="http://schemas.microsoft.com/office/drawing/2014/main" id="{9C3726C4-4C57-4864-9850-B7602F99A2CB}"/>
              </a:ext>
            </a:extLst>
          </p:cNvPr>
          <p:cNvPicPr>
            <a:picLocks noChangeAspect="1"/>
          </p:cNvPicPr>
          <p:nvPr/>
        </p:nvPicPr>
        <p:blipFill>
          <a:blip r:embed="rId3"/>
          <a:stretch>
            <a:fillRect/>
          </a:stretch>
        </p:blipFill>
        <p:spPr>
          <a:xfrm>
            <a:off x="1117563" y="3579385"/>
            <a:ext cx="8071804" cy="2456901"/>
          </a:xfrm>
          <a:prstGeom prst="rect">
            <a:avLst/>
          </a:prstGeom>
        </p:spPr>
      </p:pic>
    </p:spTree>
    <p:extLst>
      <p:ext uri="{BB962C8B-B14F-4D97-AF65-F5344CB8AC3E}">
        <p14:creationId xmlns:p14="http://schemas.microsoft.com/office/powerpoint/2010/main" val="2299350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External JavaScript</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vert="horz" lIns="91440" tIns="45720" rIns="91440" bIns="45720" rtlCol="0">
            <a:normAutofit/>
          </a:bodyPr>
          <a:lstStyle/>
          <a:p>
            <a:pPr>
              <a:lnSpc>
                <a:spcPct val="150000"/>
              </a:lnSpc>
            </a:pPr>
            <a:r>
              <a:rPr lang="en-SG" dirty="0"/>
              <a:t>Has “ .</a:t>
            </a:r>
            <a:r>
              <a:rPr lang="en-SG" dirty="0" err="1"/>
              <a:t>js</a:t>
            </a:r>
            <a:r>
              <a:rPr lang="en-SG" dirty="0"/>
              <a:t> “  filename extension. E.g. script.js</a:t>
            </a:r>
          </a:p>
          <a:p>
            <a:pPr>
              <a:lnSpc>
                <a:spcPct val="150000"/>
              </a:lnSpc>
            </a:pPr>
            <a:r>
              <a:rPr lang="en-SG" dirty="0"/>
              <a:t>Using &lt;script&gt; tag to include the </a:t>
            </a:r>
            <a:r>
              <a:rPr lang="en-SG" dirty="0" err="1"/>
              <a:t>js</a:t>
            </a:r>
            <a:r>
              <a:rPr lang="en-SG" dirty="0"/>
              <a:t> file</a:t>
            </a:r>
          </a:p>
          <a:p>
            <a:pPr>
              <a:lnSpc>
                <a:spcPct val="150000"/>
              </a:lnSpc>
            </a:pPr>
            <a:endParaRPr lang="en-SG" dirty="0"/>
          </a:p>
        </p:txBody>
      </p:sp>
      <p:pic>
        <p:nvPicPr>
          <p:cNvPr id="4" name="Picture 3">
            <a:extLst>
              <a:ext uri="{FF2B5EF4-FFF2-40B4-BE49-F238E27FC236}">
                <a16:creationId xmlns:a16="http://schemas.microsoft.com/office/drawing/2014/main" id="{C369CA18-2CC8-4A8C-B312-3698FB8FB019}"/>
              </a:ext>
            </a:extLst>
          </p:cNvPr>
          <p:cNvPicPr>
            <a:picLocks noChangeAspect="1"/>
          </p:cNvPicPr>
          <p:nvPr/>
        </p:nvPicPr>
        <p:blipFill>
          <a:blip r:embed="rId2"/>
          <a:stretch>
            <a:fillRect/>
          </a:stretch>
        </p:blipFill>
        <p:spPr>
          <a:xfrm>
            <a:off x="1155077" y="4001294"/>
            <a:ext cx="8071804" cy="859611"/>
          </a:xfrm>
          <a:prstGeom prst="rect">
            <a:avLst/>
          </a:prstGeom>
        </p:spPr>
      </p:pic>
    </p:spTree>
    <p:extLst>
      <p:ext uri="{BB962C8B-B14F-4D97-AF65-F5344CB8AC3E}">
        <p14:creationId xmlns:p14="http://schemas.microsoft.com/office/powerpoint/2010/main" val="3414487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JavaScript - Variables Syntax</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accent6">
              <a:lumMod val="20000"/>
              <a:lumOff val="80000"/>
            </a:schemeClr>
          </a:solidFill>
        </p:spPr>
        <p:txBody>
          <a:bodyPr anchor="ctr">
            <a:normAutofit fontScale="85000" lnSpcReduction="20000"/>
          </a:bodyPr>
          <a:lstStyle/>
          <a:p>
            <a:pPr>
              <a:lnSpc>
                <a:spcPct val="200000"/>
              </a:lnSpc>
            </a:pPr>
            <a:r>
              <a:rPr lang="en-SG" dirty="0"/>
              <a:t>Main Variable Type</a:t>
            </a:r>
          </a:p>
          <a:p>
            <a:pPr lvl="1">
              <a:lnSpc>
                <a:spcPct val="200000"/>
              </a:lnSpc>
            </a:pPr>
            <a:r>
              <a:rPr lang="en-SG" dirty="0"/>
              <a:t>Number</a:t>
            </a:r>
          </a:p>
          <a:p>
            <a:pPr lvl="1">
              <a:lnSpc>
                <a:spcPct val="200000"/>
              </a:lnSpc>
            </a:pPr>
            <a:r>
              <a:rPr lang="en-SG" dirty="0"/>
              <a:t>String</a:t>
            </a:r>
          </a:p>
          <a:p>
            <a:pPr lvl="1">
              <a:lnSpc>
                <a:spcPct val="200000"/>
              </a:lnSpc>
            </a:pPr>
            <a:r>
              <a:rPr lang="en-SG" dirty="0"/>
              <a:t>Boolean</a:t>
            </a:r>
          </a:p>
          <a:p>
            <a:pPr>
              <a:lnSpc>
                <a:spcPct val="200000"/>
              </a:lnSpc>
            </a:pPr>
            <a:r>
              <a:rPr lang="en-SG" dirty="0"/>
              <a:t>Arrays</a:t>
            </a:r>
          </a:p>
          <a:p>
            <a:pPr>
              <a:lnSpc>
                <a:spcPct val="200000"/>
              </a:lnSpc>
            </a:pPr>
            <a:r>
              <a:rPr lang="en-SG" dirty="0"/>
              <a:t>Objects</a:t>
            </a:r>
          </a:p>
        </p:txBody>
      </p:sp>
      <p:sp>
        <p:nvSpPr>
          <p:cNvPr id="4" name="Rectangle 3">
            <a:extLst>
              <a:ext uri="{FF2B5EF4-FFF2-40B4-BE49-F238E27FC236}">
                <a16:creationId xmlns:a16="http://schemas.microsoft.com/office/drawing/2014/main" id="{D2E6D484-DB70-4EC0-9D06-CE1C358FB23E}"/>
              </a:ext>
            </a:extLst>
          </p:cNvPr>
          <p:cNvSpPr/>
          <p:nvPr/>
        </p:nvSpPr>
        <p:spPr>
          <a:xfrm>
            <a:off x="3068718" y="2692729"/>
            <a:ext cx="1818593"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strike="noStrike" kern="0" cap="none" spc="0" normalizeH="0" baseline="0" noProof="0" dirty="0" err="1">
                <a:ln>
                  <a:noFill/>
                </a:ln>
                <a:solidFill>
                  <a:srgbClr val="00517C"/>
                </a:solidFill>
                <a:effectLst/>
                <a:uLnTx/>
                <a:uFillTx/>
                <a:ea typeface="Roboto"/>
                <a:cs typeface="Roboto"/>
                <a:sym typeface="Arial"/>
              </a:rPr>
              <a:t>var</a:t>
            </a:r>
            <a:r>
              <a:rPr kumimoji="0" lang="en-SG" sz="2000" b="0" i="0" strike="noStrike" kern="0" cap="none" spc="0" normalizeH="0" baseline="0" noProof="0" dirty="0">
                <a:ln>
                  <a:noFill/>
                </a:ln>
                <a:solidFill>
                  <a:srgbClr val="00517C"/>
                </a:solidFill>
                <a:effectLst/>
                <a:uLnTx/>
                <a:uFillTx/>
                <a:ea typeface="Roboto"/>
                <a:cs typeface="Roboto"/>
                <a:sym typeface="Arial"/>
              </a:rPr>
              <a:t> </a:t>
            </a:r>
            <a:r>
              <a:rPr kumimoji="0" lang="en-SG" sz="2000" b="0" i="0" strike="noStrike" kern="0" cap="none" spc="0" normalizeH="0" baseline="0" noProof="0" dirty="0" err="1">
                <a:ln>
                  <a:noFill/>
                </a:ln>
                <a:solidFill>
                  <a:srgbClr val="00517C"/>
                </a:solidFill>
                <a:effectLst/>
                <a:uLnTx/>
                <a:uFillTx/>
                <a:ea typeface="Roboto"/>
                <a:cs typeface="Roboto"/>
                <a:sym typeface="Arial"/>
              </a:rPr>
              <a:t>i</a:t>
            </a:r>
            <a:r>
              <a:rPr kumimoji="0" lang="en-SG" sz="2000" b="0" i="0" strike="noStrike" kern="0" cap="none" spc="0" normalizeH="0" baseline="0" noProof="0" dirty="0">
                <a:ln>
                  <a:noFill/>
                </a:ln>
                <a:solidFill>
                  <a:srgbClr val="00517C"/>
                </a:solidFill>
                <a:effectLst/>
                <a:uLnTx/>
                <a:uFillTx/>
                <a:ea typeface="Roboto"/>
                <a:cs typeface="Roboto"/>
                <a:sym typeface="Arial"/>
              </a:rPr>
              <a:t> = 10 ;</a:t>
            </a:r>
          </a:p>
        </p:txBody>
      </p:sp>
      <p:sp>
        <p:nvSpPr>
          <p:cNvPr id="5" name="Rectangle 4">
            <a:extLst>
              <a:ext uri="{FF2B5EF4-FFF2-40B4-BE49-F238E27FC236}">
                <a16:creationId xmlns:a16="http://schemas.microsoft.com/office/drawing/2014/main" id="{2377DB20-33EB-4A6D-A3CD-7A236A75F667}"/>
              </a:ext>
            </a:extLst>
          </p:cNvPr>
          <p:cNvSpPr/>
          <p:nvPr/>
        </p:nvSpPr>
        <p:spPr>
          <a:xfrm>
            <a:off x="3068718" y="3335338"/>
            <a:ext cx="2417682"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strike="noStrike" kern="0" cap="none" spc="0" normalizeH="0" baseline="0" noProof="0" dirty="0" err="1">
                <a:ln>
                  <a:noFill/>
                </a:ln>
                <a:solidFill>
                  <a:srgbClr val="00517C"/>
                </a:solidFill>
                <a:effectLst/>
                <a:uLnTx/>
                <a:uFillTx/>
                <a:ea typeface="Roboto"/>
                <a:cs typeface="Roboto"/>
                <a:sym typeface="Arial"/>
              </a:rPr>
              <a:t>var</a:t>
            </a:r>
            <a:r>
              <a:rPr kumimoji="0" lang="en-SG" sz="2000" b="0" i="0" strike="noStrike" kern="0" cap="none" spc="0" normalizeH="0" baseline="0" noProof="0" dirty="0">
                <a:ln>
                  <a:noFill/>
                </a:ln>
                <a:solidFill>
                  <a:srgbClr val="00517C"/>
                </a:solidFill>
                <a:effectLst/>
                <a:uLnTx/>
                <a:uFillTx/>
                <a:ea typeface="Roboto"/>
                <a:cs typeface="Roboto"/>
                <a:sym typeface="Arial"/>
              </a:rPr>
              <a:t> </a:t>
            </a:r>
            <a:r>
              <a:rPr kumimoji="0" lang="en-SG" sz="2000" b="0" i="0" strike="noStrike" kern="0" cap="none" spc="0" normalizeH="0" baseline="0" noProof="0" dirty="0" err="1">
                <a:ln>
                  <a:noFill/>
                </a:ln>
                <a:solidFill>
                  <a:srgbClr val="00517C"/>
                </a:solidFill>
                <a:effectLst/>
                <a:uLnTx/>
                <a:uFillTx/>
                <a:ea typeface="Roboto"/>
                <a:cs typeface="Roboto"/>
                <a:sym typeface="Arial"/>
              </a:rPr>
              <a:t>i</a:t>
            </a:r>
            <a:r>
              <a:rPr kumimoji="0" lang="en-SG" sz="2000" b="0" i="0" strike="noStrike" kern="0" cap="none" spc="0" normalizeH="0" baseline="0" noProof="0" dirty="0">
                <a:ln>
                  <a:noFill/>
                </a:ln>
                <a:solidFill>
                  <a:srgbClr val="00517C"/>
                </a:solidFill>
                <a:effectLst/>
                <a:uLnTx/>
                <a:uFillTx/>
                <a:ea typeface="Roboto"/>
                <a:cs typeface="Roboto"/>
                <a:sym typeface="Arial"/>
              </a:rPr>
              <a:t> = “a string” ;</a:t>
            </a:r>
          </a:p>
        </p:txBody>
      </p:sp>
      <p:sp>
        <p:nvSpPr>
          <p:cNvPr id="6" name="Rectangle 5">
            <a:extLst>
              <a:ext uri="{FF2B5EF4-FFF2-40B4-BE49-F238E27FC236}">
                <a16:creationId xmlns:a16="http://schemas.microsoft.com/office/drawing/2014/main" id="{0E71357F-FB6C-4032-880C-E824926918BB}"/>
              </a:ext>
            </a:extLst>
          </p:cNvPr>
          <p:cNvSpPr/>
          <p:nvPr/>
        </p:nvSpPr>
        <p:spPr>
          <a:xfrm>
            <a:off x="3068718" y="3977947"/>
            <a:ext cx="2417682"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strike="noStrike" kern="0" cap="none" spc="0" normalizeH="0" baseline="0" noProof="0" dirty="0" err="1">
                <a:ln>
                  <a:noFill/>
                </a:ln>
                <a:solidFill>
                  <a:srgbClr val="00517C"/>
                </a:solidFill>
                <a:effectLst/>
                <a:uLnTx/>
                <a:uFillTx/>
                <a:ea typeface="Roboto"/>
                <a:cs typeface="Roboto"/>
                <a:sym typeface="Arial"/>
              </a:rPr>
              <a:t>var</a:t>
            </a:r>
            <a:r>
              <a:rPr kumimoji="0" lang="en-SG" sz="2000" b="0" i="0" strike="noStrike" kern="0" cap="none" spc="0" normalizeH="0" baseline="0" noProof="0" dirty="0">
                <a:ln>
                  <a:noFill/>
                </a:ln>
                <a:solidFill>
                  <a:srgbClr val="00517C"/>
                </a:solidFill>
                <a:effectLst/>
                <a:uLnTx/>
                <a:uFillTx/>
                <a:ea typeface="Roboto"/>
                <a:cs typeface="Roboto"/>
                <a:sym typeface="Arial"/>
              </a:rPr>
              <a:t> </a:t>
            </a:r>
            <a:r>
              <a:rPr kumimoji="0" lang="en-SG" sz="2000" b="0" i="0" strike="noStrike" kern="0" cap="none" spc="0" normalizeH="0" baseline="0" noProof="0" dirty="0" err="1">
                <a:ln>
                  <a:noFill/>
                </a:ln>
                <a:solidFill>
                  <a:srgbClr val="00517C"/>
                </a:solidFill>
                <a:effectLst/>
                <a:uLnTx/>
                <a:uFillTx/>
                <a:ea typeface="Roboto"/>
                <a:cs typeface="Roboto"/>
                <a:sym typeface="Arial"/>
              </a:rPr>
              <a:t>i</a:t>
            </a:r>
            <a:r>
              <a:rPr kumimoji="0" lang="en-SG" sz="2000" b="0" i="0" strike="noStrike" kern="0" cap="none" spc="0" normalizeH="0" baseline="0" noProof="0" dirty="0">
                <a:ln>
                  <a:noFill/>
                </a:ln>
                <a:solidFill>
                  <a:srgbClr val="00517C"/>
                </a:solidFill>
                <a:effectLst/>
                <a:uLnTx/>
                <a:uFillTx/>
                <a:ea typeface="Roboto"/>
                <a:cs typeface="Roboto"/>
                <a:sym typeface="Arial"/>
              </a:rPr>
              <a:t> = true;</a:t>
            </a:r>
          </a:p>
        </p:txBody>
      </p:sp>
      <p:sp>
        <p:nvSpPr>
          <p:cNvPr id="7" name="Rectangle 6">
            <a:extLst>
              <a:ext uri="{FF2B5EF4-FFF2-40B4-BE49-F238E27FC236}">
                <a16:creationId xmlns:a16="http://schemas.microsoft.com/office/drawing/2014/main" id="{C9F3455D-0A5C-442B-8C8C-BD8A6B3C833B}"/>
              </a:ext>
            </a:extLst>
          </p:cNvPr>
          <p:cNvSpPr/>
          <p:nvPr/>
        </p:nvSpPr>
        <p:spPr>
          <a:xfrm>
            <a:off x="3068717" y="4742904"/>
            <a:ext cx="5381599"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err="1">
                <a:solidFill>
                  <a:srgbClr val="00517C"/>
                </a:solidFill>
                <a:ea typeface="Roboto"/>
                <a:cs typeface="Roboto"/>
                <a:sym typeface="Arial"/>
              </a:rPr>
              <a:t>var</a:t>
            </a:r>
            <a:r>
              <a:rPr lang="en-SG" sz="2000" kern="0" dirty="0">
                <a:solidFill>
                  <a:srgbClr val="00517C"/>
                </a:solidFill>
                <a:ea typeface="Roboto"/>
                <a:cs typeface="Roboto"/>
                <a:sym typeface="Arial"/>
              </a:rPr>
              <a:t> </a:t>
            </a:r>
            <a:r>
              <a:rPr lang="en-SG" sz="2000" kern="0" dirty="0" err="1">
                <a:solidFill>
                  <a:srgbClr val="00517C"/>
                </a:solidFill>
                <a:ea typeface="Roboto"/>
                <a:cs typeface="Roboto"/>
                <a:sym typeface="Arial"/>
              </a:rPr>
              <a:t>myArray</a:t>
            </a:r>
            <a:r>
              <a:rPr lang="en-SG" sz="2000" kern="0" dirty="0">
                <a:solidFill>
                  <a:srgbClr val="00517C"/>
                </a:solidFill>
                <a:ea typeface="Roboto"/>
                <a:cs typeface="Roboto"/>
                <a:sym typeface="Arial"/>
              </a:rPr>
              <a:t> = [1,2,3,"Wee", "Ryan"]</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8" name="Rectangle 7">
            <a:extLst>
              <a:ext uri="{FF2B5EF4-FFF2-40B4-BE49-F238E27FC236}">
                <a16:creationId xmlns:a16="http://schemas.microsoft.com/office/drawing/2014/main" id="{A81EC295-98B1-4888-96AA-A31DE07FB193}"/>
              </a:ext>
            </a:extLst>
          </p:cNvPr>
          <p:cNvSpPr/>
          <p:nvPr/>
        </p:nvSpPr>
        <p:spPr>
          <a:xfrm>
            <a:off x="3068717" y="5461223"/>
            <a:ext cx="7793723"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err="1">
                <a:solidFill>
                  <a:srgbClr val="00517C"/>
                </a:solidFill>
                <a:ea typeface="Roboto"/>
                <a:cs typeface="Roboto"/>
                <a:sym typeface="Arial"/>
              </a:rPr>
              <a:t>var</a:t>
            </a:r>
            <a:r>
              <a:rPr lang="en-SG" sz="2000" kern="0" dirty="0">
                <a:solidFill>
                  <a:srgbClr val="00517C"/>
                </a:solidFill>
                <a:ea typeface="Roboto"/>
                <a:cs typeface="Roboto"/>
                <a:sym typeface="Arial"/>
              </a:rPr>
              <a:t> </a:t>
            </a:r>
            <a:r>
              <a:rPr lang="en-SG" sz="2000" kern="0" dirty="0" err="1">
                <a:solidFill>
                  <a:srgbClr val="00517C"/>
                </a:solidFill>
                <a:ea typeface="Roboto"/>
                <a:cs typeface="Roboto"/>
                <a:sym typeface="Arial"/>
              </a:rPr>
              <a:t>aStudent</a:t>
            </a:r>
            <a:r>
              <a:rPr lang="en-SG" sz="2000" kern="0" dirty="0">
                <a:solidFill>
                  <a:srgbClr val="00517C"/>
                </a:solidFill>
                <a:ea typeface="Roboto"/>
                <a:cs typeface="Roboto"/>
                <a:sym typeface="Arial"/>
              </a:rPr>
              <a:t> = { "name" : "Ryan", "age" : 12, "gender" : "male"};</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Tree>
    <p:extLst>
      <p:ext uri="{BB962C8B-B14F-4D97-AF65-F5344CB8AC3E}">
        <p14:creationId xmlns:p14="http://schemas.microsoft.com/office/powerpoint/2010/main" val="229718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JavaScript - Basic Usage</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accent6">
              <a:lumMod val="20000"/>
              <a:lumOff val="80000"/>
            </a:schemeClr>
          </a:solidFill>
        </p:spPr>
        <p:txBody>
          <a:bodyPr>
            <a:normAutofit fontScale="92500" lnSpcReduction="10000"/>
          </a:bodyPr>
          <a:lstStyle/>
          <a:p>
            <a:pPr>
              <a:lnSpc>
                <a:spcPct val="150000"/>
              </a:lnSpc>
            </a:pPr>
            <a:r>
              <a:rPr lang="en-SG" dirty="0"/>
              <a:t>Adding Comments to JavaScript</a:t>
            </a:r>
          </a:p>
          <a:p>
            <a:pPr marL="914400" lvl="1" indent="-457200">
              <a:lnSpc>
                <a:spcPct val="150000"/>
              </a:lnSpc>
              <a:buFont typeface="+mj-lt"/>
              <a:buAutoNum type="arabicPeriod"/>
            </a:pPr>
            <a:r>
              <a:rPr lang="en-SG" dirty="0"/>
              <a:t>Single Line Comments</a:t>
            </a:r>
          </a:p>
          <a:p>
            <a:pPr marL="914400" lvl="1" indent="-457200">
              <a:lnSpc>
                <a:spcPct val="150000"/>
              </a:lnSpc>
              <a:buFont typeface="+mj-lt"/>
              <a:buAutoNum type="arabicPeriod"/>
            </a:pPr>
            <a:r>
              <a:rPr lang="en-SG" dirty="0"/>
              <a:t>Multi-line Comments</a:t>
            </a:r>
          </a:p>
          <a:p>
            <a:pPr>
              <a:lnSpc>
                <a:spcPct val="150000"/>
              </a:lnSpc>
            </a:pPr>
            <a:r>
              <a:rPr lang="en-SG" dirty="0"/>
              <a:t>Pop-up Alerts message</a:t>
            </a:r>
          </a:p>
          <a:p>
            <a:pPr>
              <a:lnSpc>
                <a:spcPct val="150000"/>
              </a:lnSpc>
            </a:pPr>
            <a:r>
              <a:rPr lang="en-SG" dirty="0"/>
              <a:t>Write to console for debug</a:t>
            </a:r>
          </a:p>
          <a:p>
            <a:pPr>
              <a:lnSpc>
                <a:spcPct val="150000"/>
              </a:lnSpc>
            </a:pPr>
            <a:r>
              <a:rPr lang="en-SG" dirty="0"/>
              <a:t>Access and Change the elements of an HTML document</a:t>
            </a:r>
          </a:p>
          <a:p>
            <a:pPr lvl="1">
              <a:lnSpc>
                <a:spcPct val="150000"/>
              </a:lnSpc>
            </a:pPr>
            <a:r>
              <a:rPr lang="en-SG" dirty="0"/>
              <a:t>HTML DOM Object</a:t>
            </a:r>
          </a:p>
        </p:txBody>
      </p:sp>
      <p:sp>
        <p:nvSpPr>
          <p:cNvPr id="4" name="Rectangle 3">
            <a:extLst>
              <a:ext uri="{FF2B5EF4-FFF2-40B4-BE49-F238E27FC236}">
                <a16:creationId xmlns:a16="http://schemas.microsoft.com/office/drawing/2014/main" id="{1AAD67F2-AE35-449E-85F6-220FF2D2A4AE}"/>
              </a:ext>
            </a:extLst>
          </p:cNvPr>
          <p:cNvSpPr/>
          <p:nvPr/>
        </p:nvSpPr>
        <p:spPr>
          <a:xfrm>
            <a:off x="5228595" y="2409578"/>
            <a:ext cx="5791501"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a:solidFill>
                  <a:srgbClr val="00517C"/>
                </a:solidFill>
                <a:ea typeface="Roboto"/>
                <a:cs typeface="Roboto"/>
                <a:sym typeface="Arial"/>
              </a:rPr>
              <a:t>Single line comments start with //.</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5" name="Rectangle 4">
            <a:extLst>
              <a:ext uri="{FF2B5EF4-FFF2-40B4-BE49-F238E27FC236}">
                <a16:creationId xmlns:a16="http://schemas.microsoft.com/office/drawing/2014/main" id="{3E596B13-4A7B-4842-9224-2802002838F4}"/>
              </a:ext>
            </a:extLst>
          </p:cNvPr>
          <p:cNvSpPr/>
          <p:nvPr/>
        </p:nvSpPr>
        <p:spPr>
          <a:xfrm>
            <a:off x="5228594" y="2993531"/>
            <a:ext cx="5791502"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a:solidFill>
                  <a:srgbClr val="00517C"/>
                </a:solidFill>
                <a:ea typeface="Roboto"/>
                <a:cs typeface="Roboto"/>
                <a:sym typeface="Arial"/>
              </a:rPr>
              <a:t>Multi-line comments start with /* and end with */</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7" name="Rectangle 6">
            <a:extLst>
              <a:ext uri="{FF2B5EF4-FFF2-40B4-BE49-F238E27FC236}">
                <a16:creationId xmlns:a16="http://schemas.microsoft.com/office/drawing/2014/main" id="{A18E7CCE-ABB9-4957-9DB7-54491276BFC0}"/>
              </a:ext>
            </a:extLst>
          </p:cNvPr>
          <p:cNvSpPr/>
          <p:nvPr/>
        </p:nvSpPr>
        <p:spPr>
          <a:xfrm>
            <a:off x="5228594" y="3747458"/>
            <a:ext cx="5791502"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a:solidFill>
                  <a:srgbClr val="00517C"/>
                </a:solidFill>
                <a:ea typeface="Roboto"/>
                <a:cs typeface="Roboto"/>
                <a:sym typeface="Arial"/>
              </a:rPr>
              <a:t>alert(“alert message to display”);</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8" name="Rectangle 7">
            <a:extLst>
              <a:ext uri="{FF2B5EF4-FFF2-40B4-BE49-F238E27FC236}">
                <a16:creationId xmlns:a16="http://schemas.microsoft.com/office/drawing/2014/main" id="{CFF16EE7-D5CA-4E12-A0BB-246AB7C1539A}"/>
              </a:ext>
            </a:extLst>
          </p:cNvPr>
          <p:cNvSpPr/>
          <p:nvPr/>
        </p:nvSpPr>
        <p:spPr>
          <a:xfrm>
            <a:off x="5228594" y="4390067"/>
            <a:ext cx="5791502"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a:solidFill>
                  <a:srgbClr val="00517C"/>
                </a:solidFill>
                <a:ea typeface="Roboto"/>
                <a:cs typeface="Roboto"/>
                <a:sym typeface="Arial"/>
              </a:rPr>
              <a:t>console.log(“writing message to console”);</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Tree>
    <p:extLst>
      <p:ext uri="{BB962C8B-B14F-4D97-AF65-F5344CB8AC3E}">
        <p14:creationId xmlns:p14="http://schemas.microsoft.com/office/powerpoint/2010/main" val="373655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HTML</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solidFill>
                  <a:srgbClr val="C00000"/>
                </a:solidFill>
              </a:rPr>
              <a:t>Hyper Text Mark-up Language</a:t>
            </a:r>
          </a:p>
        </p:txBody>
      </p:sp>
    </p:spTree>
    <p:extLst>
      <p:ext uri="{BB962C8B-B14F-4D97-AF65-F5344CB8AC3E}">
        <p14:creationId xmlns:p14="http://schemas.microsoft.com/office/powerpoint/2010/main" val="3570969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HTML DOM</a:t>
            </a:r>
          </a:p>
        </p:txBody>
      </p:sp>
      <p:pic>
        <p:nvPicPr>
          <p:cNvPr id="4" name="Content Placeholder 3">
            <a:extLst>
              <a:ext uri="{FF2B5EF4-FFF2-40B4-BE49-F238E27FC236}">
                <a16:creationId xmlns:a16="http://schemas.microsoft.com/office/drawing/2014/main" id="{F7C11FFB-1B79-4572-9B7F-0A562263DF32}"/>
              </a:ext>
            </a:extLst>
          </p:cNvPr>
          <p:cNvPicPr>
            <a:picLocks noGrp="1" noChangeAspect="1"/>
          </p:cNvPicPr>
          <p:nvPr>
            <p:ph idx="1"/>
          </p:nvPr>
        </p:nvPicPr>
        <p:blipFill>
          <a:blip r:embed="rId3"/>
          <a:stretch>
            <a:fillRect/>
          </a:stretch>
        </p:blipFill>
        <p:spPr>
          <a:xfrm>
            <a:off x="838200" y="2637665"/>
            <a:ext cx="10515600" cy="3974797"/>
          </a:xfrm>
          <a:prstGeom prst="rect">
            <a:avLst/>
          </a:prstGeom>
        </p:spPr>
      </p:pic>
      <p:sp>
        <p:nvSpPr>
          <p:cNvPr id="6" name="Rectangle 5">
            <a:extLst>
              <a:ext uri="{FF2B5EF4-FFF2-40B4-BE49-F238E27FC236}">
                <a16:creationId xmlns:a16="http://schemas.microsoft.com/office/drawing/2014/main" id="{C6DD4FB9-7BDE-4EDE-9183-5363B117F8BB}"/>
              </a:ext>
            </a:extLst>
          </p:cNvPr>
          <p:cNvSpPr/>
          <p:nvPr/>
        </p:nvSpPr>
        <p:spPr>
          <a:xfrm>
            <a:off x="838200" y="1748678"/>
            <a:ext cx="10515600" cy="830997"/>
          </a:xfrm>
          <a:prstGeom prst="rect">
            <a:avLst/>
          </a:prstGeom>
          <a:solidFill>
            <a:schemeClr val="accent6">
              <a:lumMod val="20000"/>
              <a:lumOff val="80000"/>
            </a:schemeClr>
          </a:solidFill>
        </p:spPr>
        <p:txBody>
          <a:bodyPr wrap="square">
            <a:spAutoFit/>
          </a:bodyPr>
          <a:lstStyle/>
          <a:p>
            <a:r>
              <a:rPr lang="en-SG" sz="2400" dirty="0"/>
              <a:t>The HTML DOM is a standard for how to get, change, add, or delete HTML elements.</a:t>
            </a:r>
          </a:p>
        </p:txBody>
      </p:sp>
    </p:spTree>
    <p:extLst>
      <p:ext uri="{BB962C8B-B14F-4D97-AF65-F5344CB8AC3E}">
        <p14:creationId xmlns:p14="http://schemas.microsoft.com/office/powerpoint/2010/main" val="1831343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DOM - Finding HTML Elements</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pPr marL="0" indent="0">
              <a:buNone/>
            </a:pPr>
            <a:r>
              <a:rPr lang="en-SG" dirty="0"/>
              <a:t>document refers to the current HTML document (web page)</a:t>
            </a:r>
          </a:p>
          <a:p>
            <a:endParaRPr lang="en-SG" dirty="0"/>
          </a:p>
          <a:p>
            <a:r>
              <a:rPr lang="en-SG" dirty="0"/>
              <a:t>Find an element by:</a:t>
            </a:r>
          </a:p>
          <a:p>
            <a:pPr marL="914400" lvl="1" indent="-457200">
              <a:lnSpc>
                <a:spcPct val="150000"/>
              </a:lnSpc>
              <a:buFont typeface="+mj-lt"/>
              <a:buAutoNum type="arabicPeriod"/>
            </a:pPr>
            <a:r>
              <a:rPr lang="en-SG" dirty="0"/>
              <a:t>Element id</a:t>
            </a:r>
          </a:p>
          <a:p>
            <a:pPr marL="914400" lvl="1" indent="-457200">
              <a:lnSpc>
                <a:spcPct val="150000"/>
              </a:lnSpc>
              <a:buFont typeface="+mj-lt"/>
              <a:buAutoNum type="arabicPeriod"/>
            </a:pPr>
            <a:r>
              <a:rPr lang="en-SG" dirty="0"/>
              <a:t>Class name</a:t>
            </a:r>
          </a:p>
          <a:p>
            <a:pPr marL="914400" lvl="1" indent="-457200">
              <a:lnSpc>
                <a:spcPct val="150000"/>
              </a:lnSpc>
              <a:buFont typeface="+mj-lt"/>
              <a:buAutoNum type="arabicPeriod"/>
            </a:pPr>
            <a:r>
              <a:rPr lang="en-SG" dirty="0"/>
              <a:t>Tag name</a:t>
            </a:r>
          </a:p>
        </p:txBody>
      </p:sp>
      <p:sp>
        <p:nvSpPr>
          <p:cNvPr id="4" name="Rectangle 3">
            <a:extLst>
              <a:ext uri="{FF2B5EF4-FFF2-40B4-BE49-F238E27FC236}">
                <a16:creationId xmlns:a16="http://schemas.microsoft.com/office/drawing/2014/main" id="{2A4D3295-1FD4-4F12-994E-7FB796A04794}"/>
              </a:ext>
            </a:extLst>
          </p:cNvPr>
          <p:cNvSpPr/>
          <p:nvPr/>
        </p:nvSpPr>
        <p:spPr>
          <a:xfrm>
            <a:off x="4016264" y="3943401"/>
            <a:ext cx="5598073"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b"/>
          <a:lstStyle/>
          <a:p>
            <a:pPr marL="0" lvl="1">
              <a:lnSpc>
                <a:spcPct val="150000"/>
              </a:lnSpc>
              <a:defRPr/>
            </a:pPr>
            <a:r>
              <a:rPr lang="en-SG" sz="2000" kern="0" dirty="0">
                <a:solidFill>
                  <a:srgbClr val="00517C"/>
                </a:solidFill>
                <a:ea typeface="Roboto"/>
                <a:cs typeface="Roboto"/>
                <a:sym typeface="Arial"/>
              </a:rPr>
              <a:t>document.getElementById(id)</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9" name="Rectangle 8">
            <a:extLst>
              <a:ext uri="{FF2B5EF4-FFF2-40B4-BE49-F238E27FC236}">
                <a16:creationId xmlns:a16="http://schemas.microsoft.com/office/drawing/2014/main" id="{B47AC241-C519-40CF-AB66-179362CED698}"/>
              </a:ext>
            </a:extLst>
          </p:cNvPr>
          <p:cNvSpPr/>
          <p:nvPr/>
        </p:nvSpPr>
        <p:spPr>
          <a:xfrm>
            <a:off x="4016264" y="5146833"/>
            <a:ext cx="5594131"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b"/>
          <a:lstStyle/>
          <a:p>
            <a:pPr marL="0" lvl="1">
              <a:lnSpc>
                <a:spcPct val="150000"/>
              </a:lnSpc>
              <a:defRPr/>
            </a:pPr>
            <a:r>
              <a:rPr lang="en-SG" sz="2000" kern="0" dirty="0">
                <a:solidFill>
                  <a:srgbClr val="00517C"/>
                </a:solidFill>
                <a:ea typeface="Roboto"/>
                <a:cs typeface="Roboto"/>
                <a:sym typeface="Arial"/>
              </a:rPr>
              <a:t>document.getElementsByTagName(name)</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10" name="Rectangle 9">
            <a:extLst>
              <a:ext uri="{FF2B5EF4-FFF2-40B4-BE49-F238E27FC236}">
                <a16:creationId xmlns:a16="http://schemas.microsoft.com/office/drawing/2014/main" id="{BE18C5CA-19F3-4807-867E-F0BD27A6CD03}"/>
              </a:ext>
            </a:extLst>
          </p:cNvPr>
          <p:cNvSpPr/>
          <p:nvPr/>
        </p:nvSpPr>
        <p:spPr>
          <a:xfrm>
            <a:off x="4016264" y="4545117"/>
            <a:ext cx="5598073"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b"/>
          <a:lstStyle/>
          <a:p>
            <a:pPr marL="0" lvl="1">
              <a:lnSpc>
                <a:spcPct val="150000"/>
              </a:lnSpc>
              <a:defRPr/>
            </a:pPr>
            <a:r>
              <a:rPr lang="en-SG" sz="2000" kern="0" dirty="0">
                <a:solidFill>
                  <a:srgbClr val="00517C"/>
                </a:solidFill>
                <a:ea typeface="Roboto"/>
                <a:cs typeface="Roboto"/>
                <a:sym typeface="Arial"/>
              </a:rPr>
              <a:t>document.getElementsByClassName(name)</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Tree>
    <p:extLst>
      <p:ext uri="{BB962C8B-B14F-4D97-AF65-F5344CB8AC3E}">
        <p14:creationId xmlns:p14="http://schemas.microsoft.com/office/powerpoint/2010/main" val="2304301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B540-3D6A-4E95-AB66-4E5A349DBC33}"/>
              </a:ext>
            </a:extLst>
          </p:cNvPr>
          <p:cNvSpPr>
            <a:spLocks noGrp="1"/>
          </p:cNvSpPr>
          <p:nvPr>
            <p:ph type="title"/>
          </p:nvPr>
        </p:nvSpPr>
        <p:spPr/>
        <p:txBody>
          <a:bodyPr/>
          <a:lstStyle/>
          <a:p>
            <a:r>
              <a:rPr lang="en-SG" dirty="0"/>
              <a:t>Chrome Browser</a:t>
            </a:r>
          </a:p>
        </p:txBody>
      </p:sp>
      <p:sp>
        <p:nvSpPr>
          <p:cNvPr id="3" name="Content Placeholder 2">
            <a:extLst>
              <a:ext uri="{FF2B5EF4-FFF2-40B4-BE49-F238E27FC236}">
                <a16:creationId xmlns:a16="http://schemas.microsoft.com/office/drawing/2014/main" id="{99520A05-0376-4A9C-B188-42E50A05D53C}"/>
              </a:ext>
            </a:extLst>
          </p:cNvPr>
          <p:cNvSpPr>
            <a:spLocks noGrp="1"/>
          </p:cNvSpPr>
          <p:nvPr>
            <p:ph idx="1"/>
          </p:nvPr>
        </p:nvSpPr>
        <p:spPr>
          <a:solidFill>
            <a:schemeClr val="accent6">
              <a:lumMod val="20000"/>
              <a:lumOff val="80000"/>
            </a:schemeClr>
          </a:solidFill>
        </p:spPr>
        <p:txBody>
          <a:bodyPr anchor="ctr"/>
          <a:lstStyle/>
          <a:p>
            <a:pPr>
              <a:lnSpc>
                <a:spcPct val="200000"/>
              </a:lnSpc>
            </a:pPr>
            <a:r>
              <a:rPr lang="en-SG" dirty="0"/>
              <a:t>Developers Tools (F12 / </a:t>
            </a:r>
            <a:r>
              <a:rPr lang="en-SG" dirty="0" err="1"/>
              <a:t>Clt+Shift+i</a:t>
            </a:r>
            <a:r>
              <a:rPr lang="en-SG" dirty="0"/>
              <a:t>)</a:t>
            </a:r>
          </a:p>
          <a:p>
            <a:pPr>
              <a:lnSpc>
                <a:spcPct val="200000"/>
              </a:lnSpc>
            </a:pPr>
            <a:r>
              <a:rPr lang="en-SG" dirty="0"/>
              <a:t>Allow you to write JavaScript in Console Tab</a:t>
            </a:r>
          </a:p>
          <a:p>
            <a:pPr>
              <a:lnSpc>
                <a:spcPct val="200000"/>
              </a:lnSpc>
            </a:pPr>
            <a:r>
              <a:rPr lang="en-SG" dirty="0"/>
              <a:t>JavaScript applied is only temporary</a:t>
            </a:r>
          </a:p>
          <a:p>
            <a:pPr>
              <a:lnSpc>
                <a:spcPct val="200000"/>
              </a:lnSpc>
            </a:pPr>
            <a:r>
              <a:rPr lang="en-SG" dirty="0"/>
              <a:t>Great tools for debugging and trying out new script</a:t>
            </a:r>
          </a:p>
        </p:txBody>
      </p:sp>
    </p:spTree>
    <p:extLst>
      <p:ext uri="{BB962C8B-B14F-4D97-AF65-F5344CB8AC3E}">
        <p14:creationId xmlns:p14="http://schemas.microsoft.com/office/powerpoint/2010/main" val="2756681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JQuery</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solidFill>
                  <a:srgbClr val="C00000"/>
                </a:solidFill>
              </a:rPr>
              <a:t>JavaScript Library</a:t>
            </a:r>
          </a:p>
        </p:txBody>
      </p:sp>
    </p:spTree>
    <p:extLst>
      <p:ext uri="{BB962C8B-B14F-4D97-AF65-F5344CB8AC3E}">
        <p14:creationId xmlns:p14="http://schemas.microsoft.com/office/powerpoint/2010/main" val="4183037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What’s JQuery?</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t"/>
          <a:lstStyle/>
          <a:p>
            <a:pPr>
              <a:lnSpc>
                <a:spcPct val="200000"/>
              </a:lnSpc>
            </a:pPr>
            <a:r>
              <a:rPr lang="en-SG" dirty="0"/>
              <a:t>JavaScript Library</a:t>
            </a:r>
          </a:p>
          <a:p>
            <a:pPr>
              <a:lnSpc>
                <a:spcPct val="200000"/>
              </a:lnSpc>
            </a:pPr>
            <a:r>
              <a:rPr lang="en-SG" dirty="0"/>
              <a:t>Simplifies JavaScript programming</a:t>
            </a:r>
          </a:p>
          <a:p>
            <a:pPr lvl="1">
              <a:lnSpc>
                <a:spcPct val="100000"/>
              </a:lnSpc>
            </a:pPr>
            <a:r>
              <a:rPr lang="en-SG" dirty="0"/>
              <a:t>"write less, do more“</a:t>
            </a:r>
          </a:p>
          <a:p>
            <a:pPr>
              <a:lnSpc>
                <a:spcPct val="200000"/>
              </a:lnSpc>
            </a:pPr>
            <a:r>
              <a:rPr lang="en-SG" dirty="0"/>
              <a:t>A lot of plugins / library extended from JQuery</a:t>
            </a:r>
          </a:p>
        </p:txBody>
      </p:sp>
    </p:spTree>
    <p:extLst>
      <p:ext uri="{BB962C8B-B14F-4D97-AF65-F5344CB8AC3E}">
        <p14:creationId xmlns:p14="http://schemas.microsoft.com/office/powerpoint/2010/main" val="187049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Adding JQuery</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r>
              <a:rPr lang="en-SG" dirty="0"/>
              <a:t>Include the following tag into the HTML</a:t>
            </a:r>
          </a:p>
          <a:p>
            <a:pPr marL="0" indent="0">
              <a:buNone/>
            </a:pPr>
            <a:br>
              <a:rPr lang="en-SG" dirty="0"/>
            </a:br>
            <a:r>
              <a:rPr lang="en-SG" sz="2000" dirty="0">
                <a:solidFill>
                  <a:srgbClr val="C00000"/>
                </a:solidFill>
              </a:rPr>
              <a:t>&lt;script src="https://cdnjs.cloudflare.com/ajax/libs/</a:t>
            </a:r>
            <a:r>
              <a:rPr lang="en-SG" sz="2000" dirty="0" err="1">
                <a:solidFill>
                  <a:srgbClr val="C00000"/>
                </a:solidFill>
              </a:rPr>
              <a:t>jquery</a:t>
            </a:r>
            <a:r>
              <a:rPr lang="en-SG" sz="2000" dirty="0">
                <a:solidFill>
                  <a:srgbClr val="C00000"/>
                </a:solidFill>
              </a:rPr>
              <a:t>/3.2.1/jquery.min.js"&gt;&lt;/script&gt;</a:t>
            </a:r>
          </a:p>
        </p:txBody>
      </p:sp>
    </p:spTree>
    <p:extLst>
      <p:ext uri="{BB962C8B-B14F-4D97-AF65-F5344CB8AC3E}">
        <p14:creationId xmlns:p14="http://schemas.microsoft.com/office/powerpoint/2010/main" val="1472469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JQuery Syntax</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pPr marL="0" indent="0">
              <a:lnSpc>
                <a:spcPct val="150000"/>
              </a:lnSpc>
              <a:buNone/>
            </a:pPr>
            <a:r>
              <a:rPr lang="en-SG" dirty="0"/>
              <a:t>Basic syntax = </a:t>
            </a:r>
            <a:r>
              <a:rPr lang="en-SG" b="1" dirty="0">
                <a:solidFill>
                  <a:srgbClr val="C00000"/>
                </a:solidFill>
              </a:rPr>
              <a:t>$(</a:t>
            </a:r>
            <a:r>
              <a:rPr lang="en-SG" b="1" i="1" dirty="0">
                <a:solidFill>
                  <a:srgbClr val="C00000"/>
                </a:solidFill>
              </a:rPr>
              <a:t>selector</a:t>
            </a:r>
            <a:r>
              <a:rPr lang="en-SG" b="1" dirty="0">
                <a:solidFill>
                  <a:srgbClr val="C00000"/>
                </a:solidFill>
              </a:rPr>
              <a:t>).</a:t>
            </a:r>
            <a:r>
              <a:rPr lang="en-SG" b="1" i="1" dirty="0">
                <a:solidFill>
                  <a:srgbClr val="C00000"/>
                </a:solidFill>
              </a:rPr>
              <a:t>action</a:t>
            </a:r>
            <a:r>
              <a:rPr lang="en-SG" b="1" dirty="0">
                <a:solidFill>
                  <a:srgbClr val="C00000"/>
                </a:solidFill>
              </a:rPr>
              <a:t>()</a:t>
            </a:r>
          </a:p>
          <a:p>
            <a:pPr>
              <a:lnSpc>
                <a:spcPct val="150000"/>
              </a:lnSpc>
            </a:pPr>
            <a:r>
              <a:rPr lang="en-SG" sz="2400" dirty="0"/>
              <a:t>A $ sign to define/access jQuery</a:t>
            </a:r>
          </a:p>
          <a:p>
            <a:pPr>
              <a:lnSpc>
                <a:spcPct val="150000"/>
              </a:lnSpc>
            </a:pPr>
            <a:r>
              <a:rPr lang="en-SG" sz="2400" dirty="0"/>
              <a:t>A (selector) to HTML elements</a:t>
            </a:r>
          </a:p>
          <a:p>
            <a:pPr>
              <a:lnSpc>
                <a:spcPct val="150000"/>
              </a:lnSpc>
            </a:pPr>
            <a:r>
              <a:rPr lang="en-SG" sz="2400" dirty="0"/>
              <a:t>A jQuery action() to be performed on the element(s)</a:t>
            </a:r>
          </a:p>
        </p:txBody>
      </p:sp>
    </p:spTree>
    <p:extLst>
      <p:ext uri="{BB962C8B-B14F-4D97-AF65-F5344CB8AC3E}">
        <p14:creationId xmlns:p14="http://schemas.microsoft.com/office/powerpoint/2010/main" val="3091806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JQuery - Selector</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pPr marL="0" indent="0">
              <a:buNone/>
            </a:pPr>
            <a:r>
              <a:rPr lang="en-SG" dirty="0"/>
              <a:t>Similar to CSS, select the specific element(s)</a:t>
            </a:r>
          </a:p>
          <a:p>
            <a:pPr>
              <a:lnSpc>
                <a:spcPct val="200000"/>
              </a:lnSpc>
            </a:pPr>
            <a:r>
              <a:rPr lang="en-SG" dirty="0"/>
              <a:t>Element Selector</a:t>
            </a:r>
          </a:p>
          <a:p>
            <a:pPr>
              <a:lnSpc>
                <a:spcPct val="200000"/>
              </a:lnSpc>
            </a:pPr>
            <a:r>
              <a:rPr lang="en-SG" dirty="0"/>
              <a:t>Class Selector</a:t>
            </a:r>
          </a:p>
          <a:p>
            <a:pPr>
              <a:lnSpc>
                <a:spcPct val="200000"/>
              </a:lnSpc>
            </a:pPr>
            <a:r>
              <a:rPr lang="en-SG" dirty="0"/>
              <a:t>ID Selector</a:t>
            </a:r>
          </a:p>
          <a:p>
            <a:pPr>
              <a:lnSpc>
                <a:spcPct val="200000"/>
              </a:lnSpc>
            </a:pPr>
            <a:endParaRPr lang="en-SG" dirty="0"/>
          </a:p>
        </p:txBody>
      </p:sp>
      <p:sp>
        <p:nvSpPr>
          <p:cNvPr id="4" name="Rectangle 3">
            <a:extLst>
              <a:ext uri="{FF2B5EF4-FFF2-40B4-BE49-F238E27FC236}">
                <a16:creationId xmlns:a16="http://schemas.microsoft.com/office/drawing/2014/main" id="{309D1657-602B-4D30-8780-CF79831B9625}"/>
              </a:ext>
            </a:extLst>
          </p:cNvPr>
          <p:cNvSpPr/>
          <p:nvPr/>
        </p:nvSpPr>
        <p:spPr>
          <a:xfrm>
            <a:off x="4289532" y="2450115"/>
            <a:ext cx="6197163" cy="94166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defRPr/>
            </a:pPr>
            <a:r>
              <a:rPr lang="en-SG" sz="2000" kern="0" dirty="0">
                <a:solidFill>
                  <a:srgbClr val="00517C"/>
                </a:solidFill>
                <a:ea typeface="Roboto"/>
                <a:cs typeface="Roboto"/>
                <a:sym typeface="Arial"/>
              </a:rPr>
              <a:t>// select all &lt;p&gt; elements on a page</a:t>
            </a:r>
          </a:p>
          <a:p>
            <a:pPr marL="0" lvl="1">
              <a:defRPr/>
            </a:pPr>
            <a:r>
              <a:rPr lang="en-SG" sz="2000" kern="0" dirty="0">
                <a:solidFill>
                  <a:srgbClr val="00517C"/>
                </a:solidFill>
                <a:ea typeface="Roboto"/>
                <a:cs typeface="Roboto"/>
                <a:sym typeface="Arial"/>
              </a:rPr>
              <a:t>$("p“)</a:t>
            </a:r>
          </a:p>
        </p:txBody>
      </p:sp>
      <p:sp>
        <p:nvSpPr>
          <p:cNvPr id="5" name="Rectangle 4">
            <a:extLst>
              <a:ext uri="{FF2B5EF4-FFF2-40B4-BE49-F238E27FC236}">
                <a16:creationId xmlns:a16="http://schemas.microsoft.com/office/drawing/2014/main" id="{E68CF118-0DDF-4DBB-B149-2FBA6149EFAF}"/>
              </a:ext>
            </a:extLst>
          </p:cNvPr>
          <p:cNvSpPr/>
          <p:nvPr/>
        </p:nvSpPr>
        <p:spPr>
          <a:xfrm>
            <a:off x="4289532" y="3522938"/>
            <a:ext cx="6197163" cy="94166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defRPr/>
            </a:pPr>
            <a:r>
              <a:rPr lang="en-SG" sz="2000" kern="0" dirty="0">
                <a:solidFill>
                  <a:srgbClr val="00517C"/>
                </a:solidFill>
                <a:ea typeface="Roboto"/>
                <a:cs typeface="Roboto"/>
                <a:sym typeface="Arial"/>
              </a:rPr>
              <a:t>// Find an element with a specific id</a:t>
            </a:r>
          </a:p>
          <a:p>
            <a:pPr marL="0" lvl="1">
              <a:defRPr/>
            </a:pPr>
            <a:r>
              <a:rPr lang="en-SG" sz="2000" kern="0" dirty="0">
                <a:solidFill>
                  <a:srgbClr val="00517C"/>
                </a:solidFill>
                <a:ea typeface="Roboto"/>
                <a:cs typeface="Roboto"/>
                <a:sym typeface="Arial"/>
              </a:rPr>
              <a:t>$(“#</a:t>
            </a:r>
            <a:r>
              <a:rPr lang="en-SG" sz="2000" kern="0" dirty="0" err="1">
                <a:solidFill>
                  <a:srgbClr val="00517C"/>
                </a:solidFill>
                <a:ea typeface="Roboto"/>
                <a:cs typeface="Roboto"/>
                <a:sym typeface="Arial"/>
              </a:rPr>
              <a:t>IDName</a:t>
            </a:r>
            <a:r>
              <a:rPr lang="en-SG" sz="2000" kern="0" dirty="0">
                <a:solidFill>
                  <a:srgbClr val="00517C"/>
                </a:solidFill>
                <a:ea typeface="Roboto"/>
                <a:cs typeface="Roboto"/>
                <a:sym typeface="Arial"/>
              </a:rPr>
              <a:t>“)</a:t>
            </a:r>
          </a:p>
        </p:txBody>
      </p:sp>
      <p:sp>
        <p:nvSpPr>
          <p:cNvPr id="6" name="Rectangle 5">
            <a:extLst>
              <a:ext uri="{FF2B5EF4-FFF2-40B4-BE49-F238E27FC236}">
                <a16:creationId xmlns:a16="http://schemas.microsoft.com/office/drawing/2014/main" id="{1EDFCFC0-CEC2-4CD3-9B1F-748086F4A0C6}"/>
              </a:ext>
            </a:extLst>
          </p:cNvPr>
          <p:cNvSpPr/>
          <p:nvPr/>
        </p:nvSpPr>
        <p:spPr>
          <a:xfrm>
            <a:off x="4289532" y="4595761"/>
            <a:ext cx="6197163" cy="94166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defRPr/>
            </a:pPr>
            <a:r>
              <a:rPr lang="en-SG" sz="2000" kern="0" dirty="0">
                <a:solidFill>
                  <a:srgbClr val="00517C"/>
                </a:solidFill>
                <a:ea typeface="Roboto"/>
                <a:cs typeface="Roboto"/>
                <a:sym typeface="Arial"/>
              </a:rPr>
              <a:t>// find elements with a specific class</a:t>
            </a:r>
          </a:p>
          <a:p>
            <a:pPr marL="0" lvl="1">
              <a:defRPr/>
            </a:pPr>
            <a:r>
              <a:rPr lang="en-SG" sz="2000" kern="0" dirty="0">
                <a:solidFill>
                  <a:srgbClr val="00517C"/>
                </a:solidFill>
                <a:ea typeface="Roboto"/>
                <a:cs typeface="Roboto"/>
                <a:sym typeface="Arial"/>
              </a:rPr>
              <a:t>$(“.</a:t>
            </a:r>
            <a:r>
              <a:rPr lang="en-SG" sz="2000" kern="0" dirty="0" err="1">
                <a:solidFill>
                  <a:srgbClr val="00517C"/>
                </a:solidFill>
                <a:ea typeface="Roboto"/>
                <a:cs typeface="Roboto"/>
                <a:sym typeface="Arial"/>
              </a:rPr>
              <a:t>ClassName</a:t>
            </a:r>
            <a:r>
              <a:rPr lang="en-SG" sz="2000" kern="0" dirty="0">
                <a:solidFill>
                  <a:srgbClr val="00517C"/>
                </a:solidFill>
                <a:ea typeface="Roboto"/>
                <a:cs typeface="Roboto"/>
                <a:sym typeface="Arial"/>
              </a:rPr>
              <a:t>“)</a:t>
            </a:r>
          </a:p>
        </p:txBody>
      </p:sp>
    </p:spTree>
    <p:extLst>
      <p:ext uri="{BB962C8B-B14F-4D97-AF65-F5344CB8AC3E}">
        <p14:creationId xmlns:p14="http://schemas.microsoft.com/office/powerpoint/2010/main" val="4097433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JQuery - Document Ready Event</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lstStyle/>
          <a:p>
            <a:pPr>
              <a:lnSpc>
                <a:spcPct val="150000"/>
              </a:lnSpc>
            </a:pPr>
            <a:r>
              <a:rPr lang="en-SG" dirty="0"/>
              <a:t>Almost all jQuery methods are inside a document ready event</a:t>
            </a:r>
          </a:p>
          <a:p>
            <a:pPr>
              <a:lnSpc>
                <a:spcPct val="150000"/>
              </a:lnSpc>
            </a:pPr>
            <a:r>
              <a:rPr lang="en-SG" dirty="0"/>
              <a:t>Prevent any jQuery code from running before the document is finished loading</a:t>
            </a:r>
          </a:p>
        </p:txBody>
      </p:sp>
      <p:sp>
        <p:nvSpPr>
          <p:cNvPr id="6" name="Rectangle 5">
            <a:extLst>
              <a:ext uri="{FF2B5EF4-FFF2-40B4-BE49-F238E27FC236}">
                <a16:creationId xmlns:a16="http://schemas.microsoft.com/office/drawing/2014/main" id="{269EEDC0-B75B-40CD-85A4-E6C2F3CB24C3}"/>
              </a:ext>
            </a:extLst>
          </p:cNvPr>
          <p:cNvSpPr/>
          <p:nvPr/>
        </p:nvSpPr>
        <p:spPr>
          <a:xfrm>
            <a:off x="1104899" y="4036826"/>
            <a:ext cx="4306613" cy="1915398"/>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r>
              <a:rPr lang="en-SG" dirty="0">
                <a:solidFill>
                  <a:srgbClr val="000000"/>
                </a:solidFill>
              </a:rPr>
              <a:t>$(document).ready(</a:t>
            </a:r>
            <a:r>
              <a:rPr lang="en-SG" dirty="0">
                <a:solidFill>
                  <a:srgbClr val="0000CD"/>
                </a:solidFill>
              </a:rPr>
              <a:t>function</a:t>
            </a:r>
            <a:r>
              <a:rPr lang="en-SG" dirty="0">
                <a:solidFill>
                  <a:srgbClr val="000000"/>
                </a:solidFill>
              </a:rPr>
              <a:t>(){</a:t>
            </a:r>
            <a:br>
              <a:rPr lang="en-SG" dirty="0"/>
            </a:br>
            <a:br>
              <a:rPr lang="en-SG" dirty="0"/>
            </a:br>
            <a:r>
              <a:rPr lang="en-SG" dirty="0">
                <a:solidFill>
                  <a:srgbClr val="000000"/>
                </a:solidFill>
              </a:rPr>
              <a:t>   </a:t>
            </a:r>
            <a:r>
              <a:rPr lang="en-SG" i="1" dirty="0">
                <a:solidFill>
                  <a:srgbClr val="008000"/>
                </a:solidFill>
              </a:rPr>
              <a:t>// jQuery methods go here...</a:t>
            </a:r>
            <a:br>
              <a:rPr lang="en-SG" dirty="0"/>
            </a:br>
            <a:br>
              <a:rPr lang="en-SG" dirty="0"/>
            </a:br>
            <a:r>
              <a:rPr lang="en-SG" dirty="0">
                <a:solidFill>
                  <a:srgbClr val="000000"/>
                </a:solidFill>
              </a:rPr>
              <a:t>});</a:t>
            </a:r>
            <a:endParaRPr lang="en-SG" dirty="0"/>
          </a:p>
        </p:txBody>
      </p:sp>
      <p:sp>
        <p:nvSpPr>
          <p:cNvPr id="7" name="Rectangle 6">
            <a:extLst>
              <a:ext uri="{FF2B5EF4-FFF2-40B4-BE49-F238E27FC236}">
                <a16:creationId xmlns:a16="http://schemas.microsoft.com/office/drawing/2014/main" id="{3BB8F643-4687-4972-846A-7701B555F0DA}"/>
              </a:ext>
            </a:extLst>
          </p:cNvPr>
          <p:cNvSpPr/>
          <p:nvPr/>
        </p:nvSpPr>
        <p:spPr>
          <a:xfrm>
            <a:off x="6093372" y="4036826"/>
            <a:ext cx="4924097" cy="1915398"/>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r>
              <a:rPr lang="en-SG" dirty="0">
                <a:solidFill>
                  <a:srgbClr val="000000"/>
                </a:solidFill>
              </a:rPr>
              <a:t>$(</a:t>
            </a:r>
            <a:r>
              <a:rPr lang="en-SG" dirty="0">
                <a:solidFill>
                  <a:srgbClr val="0000CD"/>
                </a:solidFill>
              </a:rPr>
              <a:t>function</a:t>
            </a:r>
            <a:r>
              <a:rPr lang="en-SG" dirty="0">
                <a:solidFill>
                  <a:srgbClr val="000000"/>
                </a:solidFill>
              </a:rPr>
              <a:t>(){</a:t>
            </a:r>
            <a:br>
              <a:rPr lang="en-SG" dirty="0"/>
            </a:br>
            <a:br>
              <a:rPr lang="en-SG" dirty="0"/>
            </a:br>
            <a:r>
              <a:rPr lang="en-SG" dirty="0">
                <a:solidFill>
                  <a:srgbClr val="000000"/>
                </a:solidFill>
              </a:rPr>
              <a:t>   </a:t>
            </a:r>
            <a:r>
              <a:rPr lang="en-SG" i="1" dirty="0">
                <a:solidFill>
                  <a:srgbClr val="008000"/>
                </a:solidFill>
              </a:rPr>
              <a:t>// jQuery methods go here... Shorter version</a:t>
            </a:r>
            <a:br>
              <a:rPr lang="en-SG" dirty="0"/>
            </a:br>
            <a:br>
              <a:rPr lang="en-SG" dirty="0"/>
            </a:br>
            <a:r>
              <a:rPr lang="en-SG" dirty="0">
                <a:solidFill>
                  <a:srgbClr val="000000"/>
                </a:solidFill>
              </a:rPr>
              <a:t>});</a:t>
            </a:r>
            <a:endParaRPr lang="en-SG" dirty="0"/>
          </a:p>
        </p:txBody>
      </p:sp>
    </p:spTree>
    <p:extLst>
      <p:ext uri="{BB962C8B-B14F-4D97-AF65-F5344CB8AC3E}">
        <p14:creationId xmlns:p14="http://schemas.microsoft.com/office/powerpoint/2010/main" val="317111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PLUGINS</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solidFill>
                  <a:srgbClr val="C00000"/>
                </a:solidFill>
              </a:rPr>
              <a:t>Animations Effect</a:t>
            </a:r>
          </a:p>
          <a:p>
            <a:r>
              <a:rPr lang="en-SG" dirty="0">
                <a:solidFill>
                  <a:srgbClr val="C00000"/>
                </a:solidFill>
              </a:rPr>
              <a:t>Owl Carousel Slider</a:t>
            </a:r>
          </a:p>
          <a:p>
            <a:endParaRPr lang="en-SG" dirty="0">
              <a:solidFill>
                <a:srgbClr val="C00000"/>
              </a:solidFill>
            </a:endParaRPr>
          </a:p>
        </p:txBody>
      </p:sp>
    </p:spTree>
    <p:extLst>
      <p:ext uri="{BB962C8B-B14F-4D97-AF65-F5344CB8AC3E}">
        <p14:creationId xmlns:p14="http://schemas.microsoft.com/office/powerpoint/2010/main" val="366480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8F9C-BBAF-43DF-B3FF-09E73FE59F61}"/>
              </a:ext>
            </a:extLst>
          </p:cNvPr>
          <p:cNvSpPr>
            <a:spLocks noGrp="1"/>
          </p:cNvSpPr>
          <p:nvPr>
            <p:ph type="title"/>
          </p:nvPr>
        </p:nvSpPr>
        <p:spPr/>
        <p:txBody>
          <a:bodyPr/>
          <a:lstStyle/>
          <a:p>
            <a:r>
              <a:rPr lang="en-SG" dirty="0"/>
              <a:t>HTML Structure</a:t>
            </a:r>
          </a:p>
        </p:txBody>
      </p:sp>
      <p:grpSp>
        <p:nvGrpSpPr>
          <p:cNvPr id="7" name="Group 6">
            <a:extLst>
              <a:ext uri="{FF2B5EF4-FFF2-40B4-BE49-F238E27FC236}">
                <a16:creationId xmlns:a16="http://schemas.microsoft.com/office/drawing/2014/main" id="{E6572C7B-5996-45C4-BBF2-3F49495F41A8}"/>
              </a:ext>
            </a:extLst>
          </p:cNvPr>
          <p:cNvGrpSpPr/>
          <p:nvPr/>
        </p:nvGrpSpPr>
        <p:grpSpPr>
          <a:xfrm>
            <a:off x="3098311" y="1666728"/>
            <a:ext cx="6239120" cy="4992973"/>
            <a:chOff x="2120900" y="1144125"/>
            <a:chExt cx="4851400" cy="3882424"/>
          </a:xfrm>
        </p:grpSpPr>
        <p:sp>
          <p:nvSpPr>
            <p:cNvPr id="8" name="Rectangle 7">
              <a:extLst>
                <a:ext uri="{FF2B5EF4-FFF2-40B4-BE49-F238E27FC236}">
                  <a16:creationId xmlns:a16="http://schemas.microsoft.com/office/drawing/2014/main" id="{71DEE008-4260-4FFC-928C-F7A73CE2860F}"/>
                </a:ext>
              </a:extLst>
            </p:cNvPr>
            <p:cNvSpPr/>
            <p:nvPr/>
          </p:nvSpPr>
          <p:spPr>
            <a:xfrm>
              <a:off x="2120900" y="1144125"/>
              <a:ext cx="4851400" cy="38824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6" descr="http://estmary.2020.madeateps.org/wp-content/uploads/sites/32/2016/01/Basic-HTML.png">
              <a:extLst>
                <a:ext uri="{FF2B5EF4-FFF2-40B4-BE49-F238E27FC236}">
                  <a16:creationId xmlns:a16="http://schemas.microsoft.com/office/drawing/2014/main" id="{55519043-F68A-4DF2-A482-0A320ABE58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010"/>
            <a:stretch/>
          </p:blipFill>
          <p:spPr bwMode="auto">
            <a:xfrm>
              <a:off x="2120900" y="1144125"/>
              <a:ext cx="4851400" cy="388242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71257B08-E69D-4077-9841-0C6722EA91DB}"/>
              </a:ext>
            </a:extLst>
          </p:cNvPr>
          <p:cNvSpPr/>
          <p:nvPr/>
        </p:nvSpPr>
        <p:spPr>
          <a:xfrm>
            <a:off x="3661018" y="2257970"/>
            <a:ext cx="5140081" cy="1113880"/>
          </a:xfrm>
          <a:prstGeom prst="rect">
            <a:avLst/>
          </a:prstGeom>
          <a:solidFill>
            <a:srgbClr val="657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18BC6999-0A9E-4075-A979-DA9CA03B6236}"/>
              </a:ext>
            </a:extLst>
          </p:cNvPr>
          <p:cNvSpPr/>
          <p:nvPr/>
        </p:nvSpPr>
        <p:spPr>
          <a:xfrm>
            <a:off x="3661019" y="3453922"/>
            <a:ext cx="5140080" cy="2566062"/>
          </a:xfrm>
          <a:prstGeom prst="rect">
            <a:avLst/>
          </a:prstGeom>
          <a:solidFill>
            <a:srgbClr val="657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7760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Animation Effects </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r>
              <a:rPr lang="en-SG" dirty="0"/>
              <a:t>Animated.css </a:t>
            </a:r>
          </a:p>
          <a:p>
            <a:pPr lvl="1"/>
            <a:r>
              <a:rPr lang="en-SG" dirty="0"/>
              <a:t>CSS only Library</a:t>
            </a:r>
          </a:p>
          <a:p>
            <a:pPr lvl="1"/>
            <a:r>
              <a:rPr lang="en-SG" dirty="0"/>
              <a:t>https://daneden.github.io/animate.css/</a:t>
            </a:r>
          </a:p>
          <a:p>
            <a:pPr marL="0" indent="0">
              <a:buNone/>
            </a:pPr>
            <a:endParaRPr lang="en-SG" dirty="0"/>
          </a:p>
          <a:p>
            <a:r>
              <a:rPr lang="en-SG" dirty="0"/>
              <a:t>WOW.js</a:t>
            </a:r>
          </a:p>
          <a:p>
            <a:pPr lvl="1"/>
            <a:r>
              <a:rPr lang="en-SG" dirty="0"/>
              <a:t>Add on of JavaScript to animated.css</a:t>
            </a:r>
          </a:p>
          <a:p>
            <a:pPr lvl="1"/>
            <a:r>
              <a:rPr lang="en-SG" dirty="0"/>
              <a:t>http://mynameismatthieu.com/WOW/</a:t>
            </a:r>
          </a:p>
          <a:p>
            <a:endParaRPr lang="en-SG" dirty="0"/>
          </a:p>
        </p:txBody>
      </p:sp>
    </p:spTree>
    <p:extLst>
      <p:ext uri="{BB962C8B-B14F-4D97-AF65-F5344CB8AC3E}">
        <p14:creationId xmlns:p14="http://schemas.microsoft.com/office/powerpoint/2010/main" val="2858315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Animated.css</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normAutofit fontScale="85000" lnSpcReduction="20000"/>
          </a:bodyPr>
          <a:lstStyle/>
          <a:p>
            <a:pPr marL="514350" indent="-514350">
              <a:lnSpc>
                <a:spcPct val="150000"/>
              </a:lnSpc>
              <a:buFont typeface="+mj-lt"/>
              <a:buAutoNum type="arabicPeriod"/>
            </a:pPr>
            <a:r>
              <a:rPr lang="en-SG" dirty="0"/>
              <a:t>Include the following stylesheet (Animated.css)</a:t>
            </a:r>
            <a:br>
              <a:rPr lang="en-SG" dirty="0"/>
            </a:br>
            <a:r>
              <a:rPr lang="en-SG" sz="2000" dirty="0">
                <a:solidFill>
                  <a:srgbClr val="C00000"/>
                </a:solidFill>
              </a:rPr>
              <a:t>&lt;link </a:t>
            </a:r>
            <a:r>
              <a:rPr lang="en-SG" sz="2000" dirty="0" err="1">
                <a:solidFill>
                  <a:srgbClr val="C00000"/>
                </a:solidFill>
              </a:rPr>
              <a:t>rel</a:t>
            </a:r>
            <a:r>
              <a:rPr lang="en-SG" sz="2000" dirty="0">
                <a:solidFill>
                  <a:srgbClr val="C00000"/>
                </a:solidFill>
              </a:rPr>
              <a:t>="stylesheet“ </a:t>
            </a:r>
            <a:r>
              <a:rPr lang="en-SG" sz="2000" dirty="0" err="1">
                <a:solidFill>
                  <a:srgbClr val="C00000"/>
                </a:solidFill>
              </a:rPr>
              <a:t>href</a:t>
            </a:r>
            <a:r>
              <a:rPr lang="en-SG" sz="2000" dirty="0">
                <a:solidFill>
                  <a:srgbClr val="C00000"/>
                </a:solidFill>
              </a:rPr>
              <a:t>="https://cdnjs.cloudflare.com/ajax/libs/animate.css/3.5.2/animate.min.css"&gt;</a:t>
            </a:r>
          </a:p>
          <a:p>
            <a:pPr marL="514350" indent="-514350">
              <a:lnSpc>
                <a:spcPct val="150000"/>
              </a:lnSpc>
              <a:buFont typeface="+mj-lt"/>
              <a:buAutoNum type="arabicPeriod"/>
            </a:pPr>
            <a:r>
              <a:rPr lang="en-SG" dirty="0"/>
              <a:t>Add the class “animated” to the element</a:t>
            </a:r>
          </a:p>
          <a:p>
            <a:pPr marL="514350" indent="-514350">
              <a:lnSpc>
                <a:spcPct val="150000"/>
              </a:lnSpc>
              <a:buFont typeface="+mj-lt"/>
              <a:buAutoNum type="arabicPeriod"/>
            </a:pPr>
            <a:r>
              <a:rPr lang="en-SG" dirty="0"/>
              <a:t>Add the class “infinite” for infinite loop</a:t>
            </a:r>
          </a:p>
          <a:p>
            <a:pPr marL="514350" indent="-514350">
              <a:lnSpc>
                <a:spcPct val="150000"/>
              </a:lnSpc>
              <a:buFont typeface="+mj-lt"/>
              <a:buAutoNum type="arabicPeriod"/>
            </a:pPr>
            <a:r>
              <a:rPr lang="en-SG" dirty="0"/>
              <a:t>Add the class name of the effect to the same element</a:t>
            </a:r>
          </a:p>
          <a:p>
            <a:pPr lvl="1">
              <a:lnSpc>
                <a:spcPct val="150000"/>
              </a:lnSpc>
            </a:pPr>
            <a:r>
              <a:rPr lang="en-SG" dirty="0"/>
              <a:t>Full List of animation effect is found on their website</a:t>
            </a:r>
          </a:p>
          <a:p>
            <a:pPr marL="0" indent="0">
              <a:lnSpc>
                <a:spcPct val="150000"/>
              </a:lnSpc>
              <a:buNone/>
            </a:pPr>
            <a:r>
              <a:rPr lang="en-SG" sz="2400" dirty="0"/>
              <a:t>Example :</a:t>
            </a:r>
            <a:br>
              <a:rPr lang="en-SG" sz="2400" dirty="0"/>
            </a:br>
            <a:r>
              <a:rPr lang="en-SG" sz="2400" dirty="0">
                <a:solidFill>
                  <a:sysClr val="windowText" lastClr="000000"/>
                </a:solidFill>
              </a:rPr>
              <a:t>&lt;h1 class="</a:t>
            </a:r>
            <a:r>
              <a:rPr lang="en-SG" sz="2400" dirty="0">
                <a:solidFill>
                  <a:srgbClr val="C00000"/>
                </a:solidFill>
              </a:rPr>
              <a:t>animated infinite bounce</a:t>
            </a:r>
            <a:r>
              <a:rPr lang="en-SG" sz="2400" dirty="0">
                <a:solidFill>
                  <a:sysClr val="windowText" lastClr="000000"/>
                </a:solidFill>
              </a:rPr>
              <a:t>"&gt;Example&lt;/h1&gt;</a:t>
            </a:r>
          </a:p>
        </p:txBody>
      </p:sp>
    </p:spTree>
    <p:extLst>
      <p:ext uri="{BB962C8B-B14F-4D97-AF65-F5344CB8AC3E}">
        <p14:creationId xmlns:p14="http://schemas.microsoft.com/office/powerpoint/2010/main" val="2707513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WOW.js</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vert="horz" lIns="91440" tIns="45720" rIns="91440" bIns="45720" rtlCol="0" anchor="ctr">
            <a:normAutofit fontScale="85000" lnSpcReduction="10000"/>
          </a:bodyPr>
          <a:lstStyle/>
          <a:p>
            <a:pPr marL="514350" indent="-514350">
              <a:lnSpc>
                <a:spcPct val="150000"/>
              </a:lnSpc>
              <a:buFont typeface="+mj-lt"/>
              <a:buAutoNum type="arabicPeriod"/>
            </a:pPr>
            <a:r>
              <a:rPr lang="en-SG" dirty="0"/>
              <a:t>Include Animated.css &amp; WOW.js</a:t>
            </a:r>
            <a:br>
              <a:rPr lang="en-SG" dirty="0"/>
            </a:br>
            <a:r>
              <a:rPr lang="en-SG" sz="2100" dirty="0">
                <a:solidFill>
                  <a:srgbClr val="C00000"/>
                </a:solidFill>
              </a:rPr>
              <a:t>https://cdnjs.cloudflare.com/ajax/libs/wow/1.1.2/wow.min.js</a:t>
            </a:r>
            <a:endParaRPr lang="en-SG" sz="2400" dirty="0">
              <a:solidFill>
                <a:srgbClr val="C00000"/>
              </a:solidFill>
            </a:endParaRPr>
          </a:p>
          <a:p>
            <a:pPr marL="514350" indent="-514350">
              <a:lnSpc>
                <a:spcPct val="150000"/>
              </a:lnSpc>
              <a:buFont typeface="+mj-lt"/>
              <a:buAutoNum type="arabicPeriod"/>
            </a:pPr>
            <a:r>
              <a:rPr lang="en-SG" dirty="0"/>
              <a:t>Add the following script to activate WOW.js</a:t>
            </a:r>
            <a:br>
              <a:rPr lang="en-SG" dirty="0"/>
            </a:br>
            <a:r>
              <a:rPr lang="en-SG" sz="2400" dirty="0"/>
              <a:t>&lt;script&gt; </a:t>
            </a:r>
            <a:r>
              <a:rPr lang="en-SG" sz="2400" dirty="0">
                <a:solidFill>
                  <a:srgbClr val="C00000"/>
                </a:solidFill>
              </a:rPr>
              <a:t>new WOW().</a:t>
            </a:r>
            <a:r>
              <a:rPr lang="en-SG" sz="2400" dirty="0" err="1">
                <a:solidFill>
                  <a:srgbClr val="C00000"/>
                </a:solidFill>
              </a:rPr>
              <a:t>init</a:t>
            </a:r>
            <a:r>
              <a:rPr lang="en-SG" sz="2400" dirty="0">
                <a:solidFill>
                  <a:srgbClr val="C00000"/>
                </a:solidFill>
              </a:rPr>
              <a:t>(); </a:t>
            </a:r>
            <a:r>
              <a:rPr lang="en-SG" sz="2400" dirty="0"/>
              <a:t>&lt;/script&gt;</a:t>
            </a:r>
          </a:p>
          <a:p>
            <a:pPr marL="514350" indent="-514350">
              <a:lnSpc>
                <a:spcPct val="150000"/>
              </a:lnSpc>
              <a:buFont typeface="+mj-lt"/>
              <a:buAutoNum type="arabicPeriod"/>
            </a:pPr>
            <a:r>
              <a:rPr lang="en-SG" dirty="0"/>
              <a:t>Add the class “wow” to the element followed by animation effect name</a:t>
            </a:r>
          </a:p>
          <a:p>
            <a:pPr lvl="1">
              <a:lnSpc>
                <a:spcPct val="150000"/>
              </a:lnSpc>
            </a:pPr>
            <a:r>
              <a:rPr lang="en-SG" dirty="0"/>
              <a:t>Animation effect name is from Animated.css</a:t>
            </a:r>
          </a:p>
          <a:p>
            <a:pPr marL="0" indent="0">
              <a:lnSpc>
                <a:spcPct val="150000"/>
              </a:lnSpc>
              <a:buNone/>
            </a:pPr>
            <a:r>
              <a:rPr lang="en-SG" sz="2400" dirty="0"/>
              <a:t>Example</a:t>
            </a:r>
            <a:br>
              <a:rPr lang="en-SG" sz="2400" dirty="0"/>
            </a:br>
            <a:r>
              <a:rPr lang="en-SG" sz="2400" dirty="0"/>
              <a:t>&lt;h1 class="</a:t>
            </a:r>
            <a:r>
              <a:rPr lang="en-SG" sz="2400" dirty="0">
                <a:solidFill>
                  <a:srgbClr val="C00000"/>
                </a:solidFill>
              </a:rPr>
              <a:t>wow </a:t>
            </a:r>
            <a:r>
              <a:rPr lang="en-SG" sz="2400" dirty="0" err="1">
                <a:solidFill>
                  <a:srgbClr val="C00000"/>
                </a:solidFill>
              </a:rPr>
              <a:t>bounceInUp</a:t>
            </a:r>
            <a:r>
              <a:rPr lang="en-SG" sz="2400" dirty="0"/>
              <a:t>"&gt; Example &lt;/h1&gt;</a:t>
            </a:r>
          </a:p>
        </p:txBody>
      </p:sp>
    </p:spTree>
    <p:extLst>
      <p:ext uri="{BB962C8B-B14F-4D97-AF65-F5344CB8AC3E}">
        <p14:creationId xmlns:p14="http://schemas.microsoft.com/office/powerpoint/2010/main" val="1505532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WOW.js </a:t>
            </a:r>
            <a:r>
              <a:rPr lang="en-SG" b="1" dirty="0"/>
              <a:t>Advanced Options</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normAutofit fontScale="77500" lnSpcReduction="20000"/>
          </a:bodyPr>
          <a:lstStyle/>
          <a:p>
            <a:pPr>
              <a:lnSpc>
                <a:spcPct val="170000"/>
              </a:lnSpc>
            </a:pPr>
            <a:r>
              <a:rPr lang="en-SG" u="sng" dirty="0"/>
              <a:t>data-wow-duration</a:t>
            </a:r>
            <a:r>
              <a:rPr lang="en-SG" dirty="0"/>
              <a:t>: Change the animation duration</a:t>
            </a:r>
          </a:p>
          <a:p>
            <a:pPr>
              <a:lnSpc>
                <a:spcPct val="170000"/>
              </a:lnSpc>
            </a:pPr>
            <a:r>
              <a:rPr lang="en-SG" u="sng" dirty="0"/>
              <a:t>data-wow-delay</a:t>
            </a:r>
            <a:r>
              <a:rPr lang="en-SG" dirty="0"/>
              <a:t>: Delay before the animation starts</a:t>
            </a:r>
          </a:p>
          <a:p>
            <a:pPr>
              <a:lnSpc>
                <a:spcPct val="170000"/>
              </a:lnSpc>
            </a:pPr>
            <a:r>
              <a:rPr lang="en-SG" u="sng" dirty="0"/>
              <a:t>data-wow-offset</a:t>
            </a:r>
            <a:r>
              <a:rPr lang="en-SG" dirty="0"/>
              <a:t>: Distance to start the animation (related to the browser bottom)</a:t>
            </a:r>
          </a:p>
          <a:p>
            <a:pPr>
              <a:lnSpc>
                <a:spcPct val="170000"/>
              </a:lnSpc>
            </a:pPr>
            <a:r>
              <a:rPr lang="en-SG" u="sng" dirty="0"/>
              <a:t>data-wow-iteration</a:t>
            </a:r>
            <a:r>
              <a:rPr lang="en-SG" dirty="0"/>
              <a:t>: Number of times the animation is repeated</a:t>
            </a:r>
          </a:p>
          <a:p>
            <a:endParaRPr lang="en-SG" dirty="0"/>
          </a:p>
          <a:p>
            <a:pPr marL="0" indent="0">
              <a:buNone/>
            </a:pPr>
            <a:r>
              <a:rPr lang="en-SG" dirty="0"/>
              <a:t>Add the following attributes to the HTML element.</a:t>
            </a:r>
          </a:p>
          <a:p>
            <a:endParaRPr lang="en-SG" dirty="0"/>
          </a:p>
          <a:p>
            <a:pPr marL="0" indent="0">
              <a:buNone/>
            </a:pPr>
            <a:r>
              <a:rPr lang="en-SG" sz="2300" dirty="0"/>
              <a:t>Example:</a:t>
            </a:r>
          </a:p>
          <a:p>
            <a:pPr marL="0" indent="0">
              <a:buNone/>
            </a:pPr>
            <a:r>
              <a:rPr lang="en-SG" sz="2300" dirty="0"/>
              <a:t>&lt;h1 class="</a:t>
            </a:r>
            <a:r>
              <a:rPr lang="en-SG" sz="2300" dirty="0">
                <a:solidFill>
                  <a:srgbClr val="C00000"/>
                </a:solidFill>
              </a:rPr>
              <a:t>wow </a:t>
            </a:r>
            <a:r>
              <a:rPr lang="en-SG" sz="2300" dirty="0" err="1">
                <a:solidFill>
                  <a:srgbClr val="C00000"/>
                </a:solidFill>
              </a:rPr>
              <a:t>slideInLeft</a:t>
            </a:r>
            <a:r>
              <a:rPr lang="en-SG" sz="2300" dirty="0"/>
              <a:t>" </a:t>
            </a:r>
            <a:r>
              <a:rPr lang="en-SG" sz="2300" dirty="0">
                <a:solidFill>
                  <a:srgbClr val="C00000"/>
                </a:solidFill>
              </a:rPr>
              <a:t>data-wow-duration</a:t>
            </a:r>
            <a:r>
              <a:rPr lang="en-SG" sz="2300" dirty="0"/>
              <a:t>="2s" </a:t>
            </a:r>
            <a:r>
              <a:rPr lang="en-SG" sz="2300" dirty="0">
                <a:solidFill>
                  <a:srgbClr val="C00000"/>
                </a:solidFill>
              </a:rPr>
              <a:t>data-wow-delay</a:t>
            </a:r>
            <a:r>
              <a:rPr lang="en-SG" sz="2300" dirty="0"/>
              <a:t>="5s"&gt; Example &lt;/h1&gt;</a:t>
            </a:r>
          </a:p>
        </p:txBody>
      </p:sp>
    </p:spTree>
    <p:extLst>
      <p:ext uri="{BB962C8B-B14F-4D97-AF65-F5344CB8AC3E}">
        <p14:creationId xmlns:p14="http://schemas.microsoft.com/office/powerpoint/2010/main" val="3347239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Smooth Scroll</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pPr>
              <a:lnSpc>
                <a:spcPct val="200000"/>
              </a:lnSpc>
            </a:pPr>
            <a:r>
              <a:rPr lang="en-SG" dirty="0"/>
              <a:t>Used on navigation to another link within the same page</a:t>
            </a:r>
          </a:p>
          <a:p>
            <a:pPr>
              <a:lnSpc>
                <a:spcPct val="200000"/>
              </a:lnSpc>
            </a:pPr>
            <a:r>
              <a:rPr lang="en-SG" dirty="0"/>
              <a:t>Animation of scrolling the page to the new link </a:t>
            </a:r>
          </a:p>
          <a:p>
            <a:pPr>
              <a:lnSpc>
                <a:spcPct val="200000"/>
              </a:lnSpc>
            </a:pPr>
            <a:r>
              <a:rPr lang="en-SG" dirty="0"/>
              <a:t>Default effect is jump there directly</a:t>
            </a:r>
          </a:p>
        </p:txBody>
      </p:sp>
    </p:spTree>
    <p:extLst>
      <p:ext uri="{BB962C8B-B14F-4D97-AF65-F5344CB8AC3E}">
        <p14:creationId xmlns:p14="http://schemas.microsoft.com/office/powerpoint/2010/main" val="1430421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Smooth Scroll</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normAutofit fontScale="92500" lnSpcReduction="20000"/>
          </a:bodyPr>
          <a:lstStyle/>
          <a:p>
            <a:pPr marL="514350" indent="-514350">
              <a:lnSpc>
                <a:spcPct val="150000"/>
              </a:lnSpc>
              <a:buFont typeface="+mj-lt"/>
              <a:buAutoNum type="arabicPeriod"/>
            </a:pPr>
            <a:r>
              <a:rPr lang="en-SG" dirty="0"/>
              <a:t>Save the JS from </a:t>
            </a:r>
            <a:br>
              <a:rPr lang="en-SG" dirty="0"/>
            </a:br>
            <a:r>
              <a:rPr lang="en-SG" dirty="0">
                <a:solidFill>
                  <a:srgbClr val="C00000"/>
                </a:solidFill>
              </a:rPr>
              <a:t>https://kryogenix.org/code/browser/smoothscroll/smoothscroll.js</a:t>
            </a:r>
          </a:p>
          <a:p>
            <a:pPr marL="514350" indent="-514350">
              <a:lnSpc>
                <a:spcPct val="150000"/>
              </a:lnSpc>
              <a:buFont typeface="+mj-lt"/>
              <a:buAutoNum type="arabicPeriod"/>
            </a:pPr>
            <a:r>
              <a:rPr lang="en-SG" dirty="0"/>
              <a:t>Include smoothscroll.js to the HTML page</a:t>
            </a:r>
          </a:p>
          <a:p>
            <a:pPr marL="514350" indent="-514350">
              <a:lnSpc>
                <a:spcPct val="150000"/>
              </a:lnSpc>
              <a:buFont typeface="+mj-lt"/>
              <a:buAutoNum type="arabicPeriod" startAt="2"/>
            </a:pPr>
            <a:r>
              <a:rPr lang="en-SG" dirty="0"/>
              <a:t>Using id and ‘#’ to navigate within same page</a:t>
            </a:r>
          </a:p>
          <a:p>
            <a:pPr marL="0" indent="0">
              <a:lnSpc>
                <a:spcPct val="150000"/>
              </a:lnSpc>
              <a:buNone/>
            </a:pPr>
            <a:r>
              <a:rPr lang="en-SG" sz="2600" dirty="0"/>
              <a:t>Example: </a:t>
            </a:r>
          </a:p>
          <a:p>
            <a:pPr marL="0" indent="0">
              <a:lnSpc>
                <a:spcPct val="150000"/>
              </a:lnSpc>
              <a:buNone/>
            </a:pPr>
            <a:r>
              <a:rPr lang="en-SG" sz="2400" dirty="0"/>
              <a:t>&lt;a </a:t>
            </a:r>
            <a:r>
              <a:rPr lang="en-SG" sz="2400" dirty="0" err="1"/>
              <a:t>href</a:t>
            </a:r>
            <a:r>
              <a:rPr lang="en-SG" sz="2400" dirty="0"/>
              <a:t>=“</a:t>
            </a:r>
            <a:r>
              <a:rPr lang="en-SG" sz="2400" dirty="0">
                <a:solidFill>
                  <a:srgbClr val="C00000"/>
                </a:solidFill>
              </a:rPr>
              <a:t>#</a:t>
            </a:r>
            <a:r>
              <a:rPr lang="en-SG" sz="2400" dirty="0" err="1">
                <a:solidFill>
                  <a:srgbClr val="C00000"/>
                </a:solidFill>
              </a:rPr>
              <a:t>aboutUs</a:t>
            </a:r>
            <a:r>
              <a:rPr lang="en-SG" sz="2400" dirty="0"/>
              <a:t>”&gt; Link to About Us &lt;/a&gt;</a:t>
            </a:r>
          </a:p>
          <a:p>
            <a:pPr marL="0" indent="0">
              <a:lnSpc>
                <a:spcPct val="150000"/>
              </a:lnSpc>
              <a:buNone/>
            </a:pPr>
            <a:r>
              <a:rPr lang="en-SG" sz="2400" dirty="0"/>
              <a:t>&lt;h1 id=“</a:t>
            </a:r>
            <a:r>
              <a:rPr lang="en-SG" sz="2400" dirty="0" err="1">
                <a:solidFill>
                  <a:srgbClr val="C00000"/>
                </a:solidFill>
              </a:rPr>
              <a:t>aboutUs</a:t>
            </a:r>
            <a:r>
              <a:rPr lang="en-SG" sz="2400" dirty="0"/>
              <a:t>”&gt; Content of About Us &lt;/h1&gt;</a:t>
            </a:r>
          </a:p>
        </p:txBody>
      </p:sp>
    </p:spTree>
    <p:extLst>
      <p:ext uri="{BB962C8B-B14F-4D97-AF65-F5344CB8AC3E}">
        <p14:creationId xmlns:p14="http://schemas.microsoft.com/office/powerpoint/2010/main" val="2542979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ea typeface="Adobe Kaiti Std R" panose="02020400000000000000" pitchFamily="18" charset="-128"/>
              </a:rPr>
              <a:t>Bootstrap with JavaScript</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vert="horz" lIns="91440" tIns="45720" rIns="91440" bIns="45720" rtlCol="0" anchor="ctr">
            <a:normAutofit/>
          </a:bodyPr>
          <a:lstStyle/>
          <a:p>
            <a:pPr marL="0" indent="0">
              <a:buNone/>
            </a:pPr>
            <a:r>
              <a:rPr lang="en-SG" dirty="0"/>
              <a:t>https://getbootstrap.com/docs/3.3/javascript/</a:t>
            </a:r>
          </a:p>
          <a:p>
            <a:pPr marL="0" indent="0">
              <a:buNone/>
            </a:pPr>
            <a:endParaRPr lang="en-SG" dirty="0"/>
          </a:p>
          <a:p>
            <a:r>
              <a:rPr lang="en-SG" dirty="0"/>
              <a:t>Bring Bootstrap's components to life </a:t>
            </a:r>
          </a:p>
          <a:p>
            <a:pPr marL="0" indent="0">
              <a:buNone/>
            </a:pPr>
            <a:endParaRPr lang="en-SG" dirty="0"/>
          </a:p>
          <a:p>
            <a:r>
              <a:rPr lang="en-SG" dirty="0"/>
              <a:t>Uses JQuery</a:t>
            </a:r>
          </a:p>
          <a:p>
            <a:endParaRPr lang="en-SG" dirty="0"/>
          </a:p>
          <a:p>
            <a:r>
              <a:rPr lang="en-SG" dirty="0"/>
              <a:t>Include bootstrap.js to the HTML page</a:t>
            </a:r>
          </a:p>
          <a:p>
            <a:pPr marL="0" indent="0">
              <a:buNone/>
            </a:pPr>
            <a:r>
              <a:rPr lang="en-SG" sz="1800" dirty="0">
                <a:solidFill>
                  <a:srgbClr val="C00000"/>
                </a:solidFill>
              </a:rPr>
              <a:t>&lt;script src="https://cdnjs.cloudflare.com/ajax/libs/twitter-bootstrap/3.3.7/</a:t>
            </a:r>
            <a:r>
              <a:rPr lang="en-SG" sz="1800" dirty="0" err="1">
                <a:solidFill>
                  <a:srgbClr val="C00000"/>
                </a:solidFill>
              </a:rPr>
              <a:t>js</a:t>
            </a:r>
            <a:r>
              <a:rPr lang="en-SG" sz="1800" dirty="0">
                <a:solidFill>
                  <a:srgbClr val="C00000"/>
                </a:solidFill>
              </a:rPr>
              <a:t>/bootstrap.min.js"&gt;&lt;/script&gt;</a:t>
            </a:r>
          </a:p>
        </p:txBody>
      </p:sp>
    </p:spTree>
    <p:extLst>
      <p:ext uri="{BB962C8B-B14F-4D97-AF65-F5344CB8AC3E}">
        <p14:creationId xmlns:p14="http://schemas.microsoft.com/office/powerpoint/2010/main" val="2193602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ea typeface="Adobe Kaiti Std R" panose="02020400000000000000" pitchFamily="18" charset="-128"/>
              </a:rPr>
              <a:t>Bootstrap - </a:t>
            </a:r>
            <a:r>
              <a:rPr lang="en-SG" dirty="0"/>
              <a:t>carousel</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vert="horz" lIns="91440" tIns="45720" rIns="91440" bIns="45720" rtlCol="0" anchor="t">
            <a:normAutofit/>
          </a:bodyPr>
          <a:lstStyle/>
          <a:p>
            <a:pPr>
              <a:lnSpc>
                <a:spcPct val="150000"/>
              </a:lnSpc>
            </a:pPr>
            <a:r>
              <a:rPr lang="en-SG" dirty="0"/>
              <a:t>Include the example code from Bootstrap Documentation</a:t>
            </a:r>
          </a:p>
          <a:p>
            <a:pPr>
              <a:lnSpc>
                <a:spcPct val="150000"/>
              </a:lnSpc>
            </a:pPr>
            <a:r>
              <a:rPr lang="en-SG" dirty="0"/>
              <a:t>Modify the HTML to update the image and caption </a:t>
            </a:r>
          </a:p>
          <a:p>
            <a:pPr>
              <a:lnSpc>
                <a:spcPct val="150000"/>
              </a:lnSpc>
            </a:pPr>
            <a:r>
              <a:rPr lang="en-SG" dirty="0"/>
              <a:t>Include the following script</a:t>
            </a:r>
          </a:p>
          <a:p>
            <a:pPr>
              <a:lnSpc>
                <a:spcPct val="150000"/>
              </a:lnSpc>
            </a:pPr>
            <a:endParaRPr lang="en-SG" dirty="0"/>
          </a:p>
        </p:txBody>
      </p:sp>
      <p:sp>
        <p:nvSpPr>
          <p:cNvPr id="4" name="Rectangle 3">
            <a:extLst>
              <a:ext uri="{FF2B5EF4-FFF2-40B4-BE49-F238E27FC236}">
                <a16:creationId xmlns:a16="http://schemas.microsoft.com/office/drawing/2014/main" id="{099062DE-DA45-4B03-9A50-36B71473DF51}"/>
              </a:ext>
            </a:extLst>
          </p:cNvPr>
          <p:cNvSpPr/>
          <p:nvPr/>
        </p:nvSpPr>
        <p:spPr>
          <a:xfrm>
            <a:off x="1087821" y="4199357"/>
            <a:ext cx="4884683" cy="1915398"/>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r>
              <a:rPr lang="en-SG" dirty="0">
                <a:solidFill>
                  <a:srgbClr val="795E26"/>
                </a:solidFill>
              </a:rPr>
              <a:t>$</a:t>
            </a:r>
            <a:r>
              <a:rPr lang="en-SG" dirty="0">
                <a:solidFill>
                  <a:srgbClr val="000000"/>
                </a:solidFill>
              </a:rPr>
              <a:t>(</a:t>
            </a:r>
            <a:r>
              <a:rPr lang="en-SG" dirty="0">
                <a:solidFill>
                  <a:srgbClr val="A31515"/>
                </a:solidFill>
              </a:rPr>
              <a:t>'.carousel-control'</a:t>
            </a:r>
            <a:r>
              <a:rPr lang="en-SG" dirty="0">
                <a:solidFill>
                  <a:srgbClr val="000000"/>
                </a:solidFill>
              </a:rPr>
              <a:t>).</a:t>
            </a:r>
            <a:r>
              <a:rPr lang="en-SG" dirty="0">
                <a:solidFill>
                  <a:srgbClr val="795E26"/>
                </a:solidFill>
              </a:rPr>
              <a:t>click</a:t>
            </a:r>
            <a:r>
              <a:rPr lang="en-SG" dirty="0">
                <a:solidFill>
                  <a:srgbClr val="000000"/>
                </a:solidFill>
              </a:rPr>
              <a:t>(</a:t>
            </a:r>
            <a:r>
              <a:rPr lang="en-SG" dirty="0">
                <a:solidFill>
                  <a:srgbClr val="0000FF"/>
                </a:solidFill>
              </a:rPr>
              <a:t>function</a:t>
            </a:r>
            <a:r>
              <a:rPr lang="en-SG" dirty="0">
                <a:solidFill>
                  <a:srgbClr val="000000"/>
                </a:solidFill>
              </a:rPr>
              <a:t>(</a:t>
            </a:r>
            <a:r>
              <a:rPr lang="en-SG" dirty="0">
                <a:solidFill>
                  <a:srgbClr val="001080"/>
                </a:solidFill>
              </a:rPr>
              <a:t>e</a:t>
            </a:r>
            <a:r>
              <a:rPr lang="en-SG" dirty="0">
                <a:solidFill>
                  <a:srgbClr val="000000"/>
                </a:solidFill>
              </a:rPr>
              <a:t>){</a:t>
            </a:r>
          </a:p>
          <a:p>
            <a:r>
              <a:rPr lang="en-SG" dirty="0">
                <a:solidFill>
                  <a:srgbClr val="001080"/>
                </a:solidFill>
              </a:rPr>
              <a:t>	</a:t>
            </a:r>
            <a:r>
              <a:rPr lang="en-SG" dirty="0" err="1">
                <a:solidFill>
                  <a:srgbClr val="001080"/>
                </a:solidFill>
              </a:rPr>
              <a:t>e</a:t>
            </a:r>
            <a:r>
              <a:rPr lang="en-SG" dirty="0" err="1">
                <a:solidFill>
                  <a:srgbClr val="000000"/>
                </a:solidFill>
              </a:rPr>
              <a:t>.</a:t>
            </a:r>
            <a:r>
              <a:rPr lang="en-SG" dirty="0" err="1">
                <a:solidFill>
                  <a:srgbClr val="795E26"/>
                </a:solidFill>
              </a:rPr>
              <a:t>preventDefault</a:t>
            </a:r>
            <a:r>
              <a:rPr lang="en-SG" dirty="0">
                <a:solidFill>
                  <a:srgbClr val="000000"/>
                </a:solidFill>
              </a:rPr>
              <a:t>();</a:t>
            </a:r>
          </a:p>
          <a:p>
            <a:r>
              <a:rPr lang="en-SG" dirty="0">
                <a:solidFill>
                  <a:srgbClr val="795E26"/>
                </a:solidFill>
              </a:rPr>
              <a:t>	$</a:t>
            </a:r>
            <a:r>
              <a:rPr lang="en-SG" dirty="0">
                <a:solidFill>
                  <a:srgbClr val="000000"/>
                </a:solidFill>
              </a:rPr>
              <a:t>(</a:t>
            </a:r>
            <a:r>
              <a:rPr lang="en-SG" dirty="0">
                <a:solidFill>
                  <a:srgbClr val="A31515"/>
                </a:solidFill>
              </a:rPr>
              <a:t>'#</a:t>
            </a:r>
            <a:r>
              <a:rPr lang="en-SG" dirty="0" err="1">
                <a:solidFill>
                  <a:srgbClr val="A31515"/>
                </a:solidFill>
              </a:rPr>
              <a:t>myCarousel</a:t>
            </a:r>
            <a:r>
              <a:rPr lang="en-SG" dirty="0">
                <a:solidFill>
                  <a:srgbClr val="A31515"/>
                </a:solidFill>
              </a:rPr>
              <a:t>'</a:t>
            </a:r>
            <a:r>
              <a:rPr lang="en-SG" dirty="0">
                <a:solidFill>
                  <a:srgbClr val="000000"/>
                </a:solidFill>
              </a:rPr>
              <a:t>).</a:t>
            </a:r>
            <a:r>
              <a:rPr lang="en-SG" dirty="0">
                <a:solidFill>
                  <a:srgbClr val="795E26"/>
                </a:solidFill>
              </a:rPr>
              <a:t>carousel</a:t>
            </a:r>
            <a:r>
              <a:rPr lang="en-SG" dirty="0">
                <a:solidFill>
                  <a:srgbClr val="000000"/>
                </a:solidFill>
              </a:rPr>
              <a:t>( 		</a:t>
            </a:r>
            <a:r>
              <a:rPr lang="en-SG" dirty="0">
                <a:solidFill>
                  <a:srgbClr val="795E26"/>
                </a:solidFill>
              </a:rPr>
              <a:t>$</a:t>
            </a:r>
            <a:r>
              <a:rPr lang="en-SG" dirty="0">
                <a:solidFill>
                  <a:srgbClr val="000000"/>
                </a:solidFill>
              </a:rPr>
              <a:t>(</a:t>
            </a:r>
            <a:r>
              <a:rPr lang="en-SG" dirty="0">
                <a:solidFill>
                  <a:srgbClr val="0000FF"/>
                </a:solidFill>
              </a:rPr>
              <a:t>this</a:t>
            </a:r>
            <a:r>
              <a:rPr lang="en-SG" dirty="0">
                <a:solidFill>
                  <a:srgbClr val="000000"/>
                </a:solidFill>
              </a:rPr>
              <a:t>).</a:t>
            </a:r>
            <a:r>
              <a:rPr lang="en-SG" dirty="0">
                <a:solidFill>
                  <a:srgbClr val="795E26"/>
                </a:solidFill>
              </a:rPr>
              <a:t>data</a:t>
            </a:r>
            <a:r>
              <a:rPr lang="en-SG" dirty="0">
                <a:solidFill>
                  <a:srgbClr val="000000"/>
                </a:solidFill>
              </a:rPr>
              <a:t>() );</a:t>
            </a:r>
          </a:p>
          <a:p>
            <a:r>
              <a:rPr lang="en-SG" dirty="0">
                <a:solidFill>
                  <a:srgbClr val="000000"/>
                </a:solidFill>
              </a:rPr>
              <a:t>});</a:t>
            </a:r>
          </a:p>
        </p:txBody>
      </p:sp>
    </p:spTree>
    <p:extLst>
      <p:ext uri="{BB962C8B-B14F-4D97-AF65-F5344CB8AC3E}">
        <p14:creationId xmlns:p14="http://schemas.microsoft.com/office/powerpoint/2010/main" val="29600002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Owl Carousel Slider</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anchor="ctr"/>
          <a:lstStyle/>
          <a:p>
            <a:pPr marL="0" indent="0">
              <a:buNone/>
            </a:pPr>
            <a:r>
              <a:rPr lang="en-SG" dirty="0"/>
              <a:t>https://owlcarousel2.github.io/OwlCarousel2/</a:t>
            </a:r>
          </a:p>
          <a:p>
            <a:endParaRPr lang="en-SG" dirty="0"/>
          </a:p>
          <a:p>
            <a:r>
              <a:rPr lang="en-SG" dirty="0"/>
              <a:t>Image Sliders Plugins</a:t>
            </a:r>
          </a:p>
          <a:p>
            <a:endParaRPr lang="en-SG" dirty="0"/>
          </a:p>
          <a:p>
            <a:r>
              <a:rPr lang="en-SG" dirty="0"/>
              <a:t>Uses JQuery</a:t>
            </a:r>
          </a:p>
        </p:txBody>
      </p:sp>
    </p:spTree>
    <p:extLst>
      <p:ext uri="{BB962C8B-B14F-4D97-AF65-F5344CB8AC3E}">
        <p14:creationId xmlns:p14="http://schemas.microsoft.com/office/powerpoint/2010/main" val="1913385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How to use Carousel Slider? </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4"/>
            <a:ext cx="10515600" cy="4827423"/>
          </a:xfrm>
          <a:solidFill>
            <a:schemeClr val="accent6">
              <a:lumMod val="20000"/>
              <a:lumOff val="80000"/>
            </a:schemeClr>
          </a:solidFill>
        </p:spPr>
        <p:txBody>
          <a:bodyPr/>
          <a:lstStyle/>
          <a:p>
            <a:pPr marL="514350" indent="-514350">
              <a:lnSpc>
                <a:spcPct val="150000"/>
              </a:lnSpc>
              <a:buFont typeface="+mj-lt"/>
              <a:buAutoNum type="arabicPeriod"/>
            </a:pPr>
            <a:r>
              <a:rPr lang="en-SG" dirty="0">
                <a:latin typeface="Ubuntu" panose="020B0504030602030204" pitchFamily="34" charset="0"/>
              </a:rPr>
              <a:t>Search the following at cdnjs.com and add them to HTML</a:t>
            </a:r>
          </a:p>
          <a:p>
            <a:pPr lvl="1">
              <a:lnSpc>
                <a:spcPct val="150000"/>
              </a:lnSpc>
            </a:pPr>
            <a:r>
              <a:rPr lang="en-SG" dirty="0">
                <a:latin typeface="Ubuntu" panose="020B0504030602030204" pitchFamily="34" charset="0"/>
              </a:rPr>
              <a:t>JQuery</a:t>
            </a:r>
          </a:p>
          <a:p>
            <a:pPr lvl="1">
              <a:lnSpc>
                <a:spcPct val="150000"/>
              </a:lnSpc>
            </a:pPr>
            <a:endParaRPr lang="en-SG" dirty="0">
              <a:latin typeface="Ubuntu" panose="020B0504030602030204" pitchFamily="34" charset="0"/>
            </a:endParaRPr>
          </a:p>
          <a:p>
            <a:pPr lvl="1">
              <a:lnSpc>
                <a:spcPct val="150000"/>
              </a:lnSpc>
            </a:pPr>
            <a:r>
              <a:rPr lang="en-SG" dirty="0">
                <a:latin typeface="Ubuntu" panose="020B0504030602030204" pitchFamily="34" charset="0"/>
              </a:rPr>
              <a:t>OwlCarousel2</a:t>
            </a:r>
          </a:p>
          <a:p>
            <a:pPr>
              <a:lnSpc>
                <a:spcPct val="150000"/>
              </a:lnSpc>
            </a:pPr>
            <a:endParaRPr lang="en-SG" dirty="0"/>
          </a:p>
        </p:txBody>
      </p:sp>
      <p:pic>
        <p:nvPicPr>
          <p:cNvPr id="5" name="Picture 4">
            <a:extLst>
              <a:ext uri="{FF2B5EF4-FFF2-40B4-BE49-F238E27FC236}">
                <a16:creationId xmlns:a16="http://schemas.microsoft.com/office/drawing/2014/main" id="{D71251BA-8F10-4FBE-A134-75275E2F7A77}"/>
              </a:ext>
            </a:extLst>
          </p:cNvPr>
          <p:cNvPicPr>
            <a:picLocks noChangeAspect="1"/>
          </p:cNvPicPr>
          <p:nvPr/>
        </p:nvPicPr>
        <p:blipFill rotWithShape="1">
          <a:blip r:embed="rId2"/>
          <a:srcRect r="17324" b="8232"/>
          <a:stretch/>
        </p:blipFill>
        <p:spPr>
          <a:xfrm>
            <a:off x="1558684" y="3134596"/>
            <a:ext cx="7559857" cy="634045"/>
          </a:xfrm>
          <a:prstGeom prst="rect">
            <a:avLst/>
          </a:prstGeom>
        </p:spPr>
      </p:pic>
      <p:pic>
        <p:nvPicPr>
          <p:cNvPr id="6" name="Picture 5">
            <a:extLst>
              <a:ext uri="{FF2B5EF4-FFF2-40B4-BE49-F238E27FC236}">
                <a16:creationId xmlns:a16="http://schemas.microsoft.com/office/drawing/2014/main" id="{D3070B19-C785-4791-9DBC-FFCFBA0710F7}"/>
              </a:ext>
            </a:extLst>
          </p:cNvPr>
          <p:cNvPicPr>
            <a:picLocks noChangeAspect="1"/>
          </p:cNvPicPr>
          <p:nvPr/>
        </p:nvPicPr>
        <p:blipFill rotWithShape="1">
          <a:blip r:embed="rId3"/>
          <a:srcRect r="1317" b="3208"/>
          <a:stretch/>
        </p:blipFill>
        <p:spPr>
          <a:xfrm>
            <a:off x="1558684" y="4349665"/>
            <a:ext cx="7698219" cy="543948"/>
          </a:xfrm>
          <a:prstGeom prst="rect">
            <a:avLst/>
          </a:prstGeom>
        </p:spPr>
      </p:pic>
      <p:pic>
        <p:nvPicPr>
          <p:cNvPr id="7" name="Picture 6">
            <a:extLst>
              <a:ext uri="{FF2B5EF4-FFF2-40B4-BE49-F238E27FC236}">
                <a16:creationId xmlns:a16="http://schemas.microsoft.com/office/drawing/2014/main" id="{AFF3DA5B-D1AA-45FA-A158-46C0760FE710}"/>
              </a:ext>
            </a:extLst>
          </p:cNvPr>
          <p:cNvPicPr>
            <a:picLocks noChangeAspect="1"/>
          </p:cNvPicPr>
          <p:nvPr/>
        </p:nvPicPr>
        <p:blipFill>
          <a:blip r:embed="rId4"/>
          <a:stretch>
            <a:fillRect/>
          </a:stretch>
        </p:blipFill>
        <p:spPr>
          <a:xfrm>
            <a:off x="1558684" y="4893612"/>
            <a:ext cx="7724775" cy="581025"/>
          </a:xfrm>
          <a:prstGeom prst="rect">
            <a:avLst/>
          </a:prstGeom>
        </p:spPr>
      </p:pic>
      <p:pic>
        <p:nvPicPr>
          <p:cNvPr id="8" name="Picture 7">
            <a:extLst>
              <a:ext uri="{FF2B5EF4-FFF2-40B4-BE49-F238E27FC236}">
                <a16:creationId xmlns:a16="http://schemas.microsoft.com/office/drawing/2014/main" id="{6D9E5C71-6D92-425C-A638-B14876E38692}"/>
              </a:ext>
            </a:extLst>
          </p:cNvPr>
          <p:cNvPicPr>
            <a:picLocks noChangeAspect="1"/>
          </p:cNvPicPr>
          <p:nvPr/>
        </p:nvPicPr>
        <p:blipFill rotWithShape="1">
          <a:blip r:embed="rId5"/>
          <a:srcRect t="1" r="15812" b="1961"/>
          <a:stretch/>
        </p:blipFill>
        <p:spPr>
          <a:xfrm>
            <a:off x="1558684" y="5495647"/>
            <a:ext cx="7698219" cy="522938"/>
          </a:xfrm>
          <a:prstGeom prst="rect">
            <a:avLst/>
          </a:prstGeom>
        </p:spPr>
      </p:pic>
    </p:spTree>
    <p:extLst>
      <p:ext uri="{BB962C8B-B14F-4D97-AF65-F5344CB8AC3E}">
        <p14:creationId xmlns:p14="http://schemas.microsoft.com/office/powerpoint/2010/main" val="403468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Recap on HTML Syntax</a:t>
            </a:r>
          </a:p>
        </p:txBody>
      </p:sp>
      <p:grpSp>
        <p:nvGrpSpPr>
          <p:cNvPr id="28" name="Group 27">
            <a:extLst>
              <a:ext uri="{FF2B5EF4-FFF2-40B4-BE49-F238E27FC236}">
                <a16:creationId xmlns:a16="http://schemas.microsoft.com/office/drawing/2014/main" id="{1BE42C9B-8075-4C12-B3DA-620F6F67B320}"/>
              </a:ext>
            </a:extLst>
          </p:cNvPr>
          <p:cNvGrpSpPr/>
          <p:nvPr/>
        </p:nvGrpSpPr>
        <p:grpSpPr>
          <a:xfrm>
            <a:off x="457465" y="1690688"/>
            <a:ext cx="11217947" cy="2553738"/>
            <a:chOff x="387900" y="1409700"/>
            <a:chExt cx="8368200" cy="1905000"/>
          </a:xfrm>
        </p:grpSpPr>
        <p:sp>
          <p:nvSpPr>
            <p:cNvPr id="29" name="Rectangle 28">
              <a:extLst>
                <a:ext uri="{FF2B5EF4-FFF2-40B4-BE49-F238E27FC236}">
                  <a16:creationId xmlns:a16="http://schemas.microsoft.com/office/drawing/2014/main" id="{9C916852-26D9-4C01-9FAC-F7C07A109C2C}"/>
                </a:ext>
              </a:extLst>
            </p:cNvPr>
            <p:cNvSpPr/>
            <p:nvPr/>
          </p:nvSpPr>
          <p:spPr>
            <a:xfrm>
              <a:off x="387900" y="1409700"/>
              <a:ext cx="8368200" cy="1905000"/>
            </a:xfrm>
            <a:prstGeom prst="rect">
              <a:avLst/>
            </a:prstGeom>
            <a:solidFill>
              <a:srgbClr val="8BC34A">
                <a:lumMod val="20000"/>
                <a:lumOff val="80000"/>
              </a:srgbClr>
            </a:solidFill>
            <a:ln w="25400" cap="flat" cmpd="sng" algn="ctr">
              <a:solidFill>
                <a:srgbClr val="FFFFFF"/>
              </a:solid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dirty="0">
                <a:ln>
                  <a:noFill/>
                </a:ln>
                <a:solidFill>
                  <a:srgbClr val="00517C"/>
                </a:solidFill>
                <a:effectLst/>
                <a:uLnTx/>
                <a:uFillTx/>
                <a:latin typeface="Arial"/>
                <a:ea typeface="+mn-ea"/>
                <a:cs typeface="+mn-cs"/>
                <a:sym typeface="Arial"/>
              </a:endParaRPr>
            </a:p>
          </p:txBody>
        </p:sp>
        <p:sp>
          <p:nvSpPr>
            <p:cNvPr id="30" name="Rectangle 29">
              <a:extLst>
                <a:ext uri="{FF2B5EF4-FFF2-40B4-BE49-F238E27FC236}">
                  <a16:creationId xmlns:a16="http://schemas.microsoft.com/office/drawing/2014/main" id="{37E3C17A-E40D-45DC-8D1F-1520E292ECD7}"/>
                </a:ext>
              </a:extLst>
            </p:cNvPr>
            <p:cNvSpPr/>
            <p:nvPr/>
          </p:nvSpPr>
          <p:spPr>
            <a:xfrm>
              <a:off x="387900" y="1418308"/>
              <a:ext cx="4286250" cy="1896392"/>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pic>
          <p:nvPicPr>
            <p:cNvPr id="31" name="Picture 2" descr="HTML Syntax">
              <a:extLst>
                <a:ext uri="{FF2B5EF4-FFF2-40B4-BE49-F238E27FC236}">
                  <a16:creationId xmlns:a16="http://schemas.microsoft.com/office/drawing/2014/main" id="{52D45B0C-12A3-4D27-BFB3-659661881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25" y="1490202"/>
              <a:ext cx="4286250" cy="17526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5389EFDC-915E-4A66-8014-5BCDFA984DBF}"/>
                </a:ext>
              </a:extLst>
            </p:cNvPr>
            <p:cNvSpPr txBox="1"/>
            <p:nvPr/>
          </p:nvSpPr>
          <p:spPr>
            <a:xfrm>
              <a:off x="5090160" y="1490202"/>
              <a:ext cx="3665940" cy="1455748"/>
            </a:xfrm>
            <a:prstGeom prst="rect">
              <a:avLst/>
            </a:prstGeom>
            <a:noFill/>
          </p:spPr>
          <p:txBody>
            <a:bodyPr wrap="square" rtlCol="0">
              <a:spAutoFit/>
            </a:bodyPr>
            <a:lstStyle/>
            <a:p>
              <a:pPr marL="285750" marR="0" lvl="1" indent="-285750" defTabSz="914400" eaLnBrk="1" fontAlgn="auto" latinLnBrk="0" hangingPunct="1">
                <a:lnSpc>
                  <a:spcPct val="150000"/>
                </a:lnSpc>
                <a:spcBef>
                  <a:spcPts val="0"/>
                </a:spcBef>
                <a:spcAft>
                  <a:spcPts val="0"/>
                </a:spcAft>
                <a:buClrTx/>
                <a:buSzPct val="150000"/>
                <a:buFont typeface="Arial" panose="020B0604020202020204" pitchFamily="34" charset="0"/>
                <a:buChar char="•"/>
                <a:tabLst/>
                <a:defRPr/>
              </a:pPr>
              <a:r>
                <a:rPr kumimoji="0" lang="en-SG" sz="2800" b="0" i="0" u="none" strike="noStrike" kern="0" cap="none" spc="0" normalizeH="0" baseline="0" noProof="0" dirty="0">
                  <a:ln>
                    <a:noFill/>
                  </a:ln>
                  <a:effectLst/>
                  <a:uLnTx/>
                  <a:uFillTx/>
                  <a:ea typeface="Roboto"/>
                  <a:cs typeface="Roboto"/>
                  <a:sym typeface="Arial"/>
                </a:rPr>
                <a:t>Normal HTML Tag</a:t>
              </a:r>
            </a:p>
            <a:p>
              <a:pPr marL="285750" marR="0" lvl="1" indent="-285750" defTabSz="914400" eaLnBrk="1" fontAlgn="auto" latinLnBrk="0" hangingPunct="1">
                <a:lnSpc>
                  <a:spcPct val="150000"/>
                </a:lnSpc>
                <a:spcBef>
                  <a:spcPts val="0"/>
                </a:spcBef>
                <a:spcAft>
                  <a:spcPts val="0"/>
                </a:spcAft>
                <a:buClrTx/>
                <a:buSzPct val="150000"/>
                <a:buFont typeface="Arial" panose="020B0604020202020204" pitchFamily="34" charset="0"/>
                <a:buChar char="•"/>
                <a:tabLst/>
                <a:defRPr/>
              </a:pPr>
              <a:r>
                <a:rPr kumimoji="0" lang="en-SG" sz="2800" b="0" i="0" u="none" strike="noStrike" kern="0" cap="none" spc="0" normalizeH="0" baseline="0" noProof="0" dirty="0">
                  <a:ln>
                    <a:noFill/>
                  </a:ln>
                  <a:effectLst/>
                  <a:uLnTx/>
                  <a:uFillTx/>
                  <a:ea typeface="Roboto"/>
                  <a:cs typeface="Roboto"/>
                  <a:sym typeface="Arial"/>
                </a:rPr>
                <a:t>Consist of both Open &amp; Close Tag</a:t>
              </a:r>
            </a:p>
          </p:txBody>
        </p:sp>
      </p:grpSp>
      <p:grpSp>
        <p:nvGrpSpPr>
          <p:cNvPr id="33" name="Group 32">
            <a:extLst>
              <a:ext uri="{FF2B5EF4-FFF2-40B4-BE49-F238E27FC236}">
                <a16:creationId xmlns:a16="http://schemas.microsoft.com/office/drawing/2014/main" id="{58D7DF8C-29CA-4A53-B4A5-D17693DB67BB}"/>
              </a:ext>
            </a:extLst>
          </p:cNvPr>
          <p:cNvGrpSpPr/>
          <p:nvPr/>
        </p:nvGrpSpPr>
        <p:grpSpPr>
          <a:xfrm>
            <a:off x="457465" y="4432396"/>
            <a:ext cx="11277069" cy="2069123"/>
            <a:chOff x="387900" y="3505200"/>
            <a:chExt cx="8368200" cy="1535402"/>
          </a:xfrm>
        </p:grpSpPr>
        <p:sp>
          <p:nvSpPr>
            <p:cNvPr id="34" name="Rectangle 33">
              <a:extLst>
                <a:ext uri="{FF2B5EF4-FFF2-40B4-BE49-F238E27FC236}">
                  <a16:creationId xmlns:a16="http://schemas.microsoft.com/office/drawing/2014/main" id="{97228DF4-810F-4CE2-A3F8-51C31A2739C5}"/>
                </a:ext>
              </a:extLst>
            </p:cNvPr>
            <p:cNvSpPr/>
            <p:nvPr/>
          </p:nvSpPr>
          <p:spPr>
            <a:xfrm>
              <a:off x="387900" y="3505200"/>
              <a:ext cx="8368200" cy="1529441"/>
            </a:xfrm>
            <a:prstGeom prst="rect">
              <a:avLst/>
            </a:prstGeom>
            <a:solidFill>
              <a:srgbClr val="8BC34A">
                <a:lumMod val="20000"/>
                <a:lumOff val="80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sp>
          <p:nvSpPr>
            <p:cNvPr id="35" name="TextBox 34">
              <a:extLst>
                <a:ext uri="{FF2B5EF4-FFF2-40B4-BE49-F238E27FC236}">
                  <a16:creationId xmlns:a16="http://schemas.microsoft.com/office/drawing/2014/main" id="{BA2DA142-4B40-49C3-B46C-7AC5BDC116E1}"/>
                </a:ext>
              </a:extLst>
            </p:cNvPr>
            <p:cNvSpPr txBox="1"/>
            <p:nvPr/>
          </p:nvSpPr>
          <p:spPr>
            <a:xfrm>
              <a:off x="5065507" y="3588883"/>
              <a:ext cx="3690593" cy="968503"/>
            </a:xfrm>
            <a:prstGeom prst="rect">
              <a:avLst/>
            </a:prstGeom>
            <a:noFill/>
          </p:spPr>
          <p:txBody>
            <a:bodyPr wrap="square" rtlCol="0">
              <a:spAutoFit/>
            </a:bodyPr>
            <a:lstStyle/>
            <a:p>
              <a:pPr marL="285750" marR="0" lvl="1" indent="-285750" defTabSz="914400" eaLnBrk="1" fontAlgn="auto" latinLnBrk="0" hangingPunct="1">
                <a:lnSpc>
                  <a:spcPct val="150000"/>
                </a:lnSpc>
                <a:spcBef>
                  <a:spcPts val="0"/>
                </a:spcBef>
                <a:spcAft>
                  <a:spcPts val="0"/>
                </a:spcAft>
                <a:buClrTx/>
                <a:buSzPct val="150000"/>
                <a:buFont typeface="Arial" panose="020B0604020202020204" pitchFamily="34" charset="0"/>
                <a:buChar char="•"/>
                <a:tabLst/>
                <a:defRPr/>
              </a:pPr>
              <a:r>
                <a:rPr kumimoji="0" lang="en-SG" sz="2800" b="0" i="0" u="none" strike="noStrike" kern="0" cap="none" spc="0" normalizeH="0" baseline="0" noProof="0" dirty="0">
                  <a:ln>
                    <a:noFill/>
                  </a:ln>
                  <a:effectLst/>
                  <a:uLnTx/>
                  <a:uFillTx/>
                  <a:ea typeface="Roboto"/>
                  <a:cs typeface="Roboto"/>
                  <a:sym typeface="Arial"/>
                </a:rPr>
                <a:t>Empty Element Tag</a:t>
              </a:r>
            </a:p>
            <a:p>
              <a:pPr marL="285750" marR="0" lvl="1" indent="-285750" defTabSz="914400" eaLnBrk="1" fontAlgn="auto" latinLnBrk="0" hangingPunct="1">
                <a:lnSpc>
                  <a:spcPct val="150000"/>
                </a:lnSpc>
                <a:spcBef>
                  <a:spcPts val="0"/>
                </a:spcBef>
                <a:spcAft>
                  <a:spcPts val="0"/>
                </a:spcAft>
                <a:buClrTx/>
                <a:buSzPct val="150000"/>
                <a:buFont typeface="Arial" panose="020B0604020202020204" pitchFamily="34" charset="0"/>
                <a:buChar char="•"/>
                <a:tabLst/>
                <a:defRPr/>
              </a:pPr>
              <a:r>
                <a:rPr kumimoji="0" lang="en-SG" sz="2800" b="0" i="0" u="none" strike="noStrike" kern="0" cap="none" spc="0" normalizeH="0" baseline="0" noProof="0" dirty="0">
                  <a:ln>
                    <a:noFill/>
                  </a:ln>
                  <a:effectLst/>
                  <a:uLnTx/>
                  <a:uFillTx/>
                  <a:ea typeface="Roboto"/>
                  <a:cs typeface="Roboto"/>
                  <a:sym typeface="Arial"/>
                </a:rPr>
                <a:t>Consist of Open Tag </a:t>
              </a:r>
              <a:r>
                <a:rPr kumimoji="0" lang="en-SG" sz="2800" b="1" i="0" u="none" strike="noStrike" kern="0" cap="none" spc="0" normalizeH="0" baseline="0" noProof="0" dirty="0">
                  <a:ln>
                    <a:noFill/>
                  </a:ln>
                  <a:effectLst/>
                  <a:uLnTx/>
                  <a:uFillTx/>
                  <a:ea typeface="Roboto"/>
                  <a:cs typeface="Roboto"/>
                  <a:sym typeface="Arial"/>
                </a:rPr>
                <a:t>ONLY</a:t>
              </a:r>
            </a:p>
          </p:txBody>
        </p:sp>
        <p:sp>
          <p:nvSpPr>
            <p:cNvPr id="36" name="Rectangle 35">
              <a:extLst>
                <a:ext uri="{FF2B5EF4-FFF2-40B4-BE49-F238E27FC236}">
                  <a16:creationId xmlns:a16="http://schemas.microsoft.com/office/drawing/2014/main" id="{97359842-3F8F-4662-AF59-E96F19EFD8A4}"/>
                </a:ext>
              </a:extLst>
            </p:cNvPr>
            <p:cNvSpPr/>
            <p:nvPr/>
          </p:nvSpPr>
          <p:spPr>
            <a:xfrm>
              <a:off x="387900" y="3505200"/>
              <a:ext cx="4286250" cy="1535402"/>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pic>
          <p:nvPicPr>
            <p:cNvPr id="37" name="Picture 4" descr="empty element">
              <a:extLst>
                <a:ext uri="{FF2B5EF4-FFF2-40B4-BE49-F238E27FC236}">
                  <a16:creationId xmlns:a16="http://schemas.microsoft.com/office/drawing/2014/main" id="{2967069C-6FDB-4A03-81E0-F8EFAE8C8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50" y="3588883"/>
              <a:ext cx="4286250" cy="1362075"/>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Rectangle 37">
            <a:extLst>
              <a:ext uri="{FF2B5EF4-FFF2-40B4-BE49-F238E27FC236}">
                <a16:creationId xmlns:a16="http://schemas.microsoft.com/office/drawing/2014/main" id="{9A1C3338-E45E-4F19-9447-2EB5FC8F049A}"/>
              </a:ext>
            </a:extLst>
          </p:cNvPr>
          <p:cNvSpPr/>
          <p:nvPr/>
        </p:nvSpPr>
        <p:spPr>
          <a:xfrm>
            <a:off x="512963" y="2064685"/>
            <a:ext cx="5645518" cy="2083359"/>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sp>
        <p:nvSpPr>
          <p:cNvPr id="39" name="Rectangle 38">
            <a:extLst>
              <a:ext uri="{FF2B5EF4-FFF2-40B4-BE49-F238E27FC236}">
                <a16:creationId xmlns:a16="http://schemas.microsoft.com/office/drawing/2014/main" id="{8B3AF900-4885-4EE2-8090-97B685500137}"/>
              </a:ext>
            </a:extLst>
          </p:cNvPr>
          <p:cNvSpPr/>
          <p:nvPr/>
        </p:nvSpPr>
        <p:spPr>
          <a:xfrm>
            <a:off x="457465" y="4800086"/>
            <a:ext cx="5675273" cy="1580627"/>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spTree>
    <p:extLst>
      <p:ext uri="{BB962C8B-B14F-4D97-AF65-F5344CB8AC3E}">
        <p14:creationId xmlns:p14="http://schemas.microsoft.com/office/powerpoint/2010/main" val="20475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9"/>
                                        </p:tgtEl>
                                      </p:cBhvr>
                                    </p:animEffect>
                                    <p:set>
                                      <p:cBhvr>
                                        <p:cTn id="10"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How to use Carousel Slider? </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4"/>
            <a:ext cx="10515600" cy="4827423"/>
          </a:xfrm>
          <a:solidFill>
            <a:schemeClr val="accent6">
              <a:lumMod val="20000"/>
              <a:lumOff val="80000"/>
            </a:schemeClr>
          </a:solidFill>
        </p:spPr>
        <p:txBody>
          <a:bodyPr/>
          <a:lstStyle/>
          <a:p>
            <a:pPr marL="514350" indent="-514350">
              <a:lnSpc>
                <a:spcPct val="150000"/>
              </a:lnSpc>
              <a:buFont typeface="+mj-lt"/>
              <a:buAutoNum type="arabicPeriod" startAt="2"/>
            </a:pPr>
            <a:r>
              <a:rPr lang="en-SG" dirty="0">
                <a:latin typeface="Ubuntu" panose="020B0504030602030204" pitchFamily="34" charset="0"/>
              </a:rPr>
              <a:t>From owlcarousel2 website, Select Demos -&gt; Basic</a:t>
            </a:r>
          </a:p>
          <a:p>
            <a:pPr marL="514350" indent="-514350">
              <a:lnSpc>
                <a:spcPct val="150000"/>
              </a:lnSpc>
              <a:buFont typeface="+mj-lt"/>
              <a:buAutoNum type="arabicPeriod" startAt="2"/>
            </a:pPr>
            <a:r>
              <a:rPr lang="en-SG" dirty="0">
                <a:latin typeface="Ubuntu" panose="020B0504030602030204" pitchFamily="34" charset="0"/>
              </a:rPr>
              <a:t>Copy the ‘Setup’  over to our own script at HTML</a:t>
            </a:r>
          </a:p>
          <a:p>
            <a:pPr marL="514350" indent="-514350">
              <a:lnSpc>
                <a:spcPct val="150000"/>
              </a:lnSpc>
              <a:buFont typeface="+mj-lt"/>
              <a:buAutoNum type="arabicPeriod" startAt="2"/>
            </a:pPr>
            <a:endParaRPr lang="en-SG" dirty="0"/>
          </a:p>
        </p:txBody>
      </p:sp>
      <p:pic>
        <p:nvPicPr>
          <p:cNvPr id="9" name="Picture 8">
            <a:extLst>
              <a:ext uri="{FF2B5EF4-FFF2-40B4-BE49-F238E27FC236}">
                <a16:creationId xmlns:a16="http://schemas.microsoft.com/office/drawing/2014/main" id="{CE01A06E-3A55-4E77-9354-CEA61B3D8E3E}"/>
              </a:ext>
            </a:extLst>
          </p:cNvPr>
          <p:cNvPicPr>
            <a:picLocks noChangeAspect="1"/>
          </p:cNvPicPr>
          <p:nvPr/>
        </p:nvPicPr>
        <p:blipFill>
          <a:blip r:embed="rId2"/>
          <a:stretch>
            <a:fillRect/>
          </a:stretch>
        </p:blipFill>
        <p:spPr>
          <a:xfrm>
            <a:off x="1457007" y="3348181"/>
            <a:ext cx="6457283" cy="3086341"/>
          </a:xfrm>
          <a:prstGeom prst="rect">
            <a:avLst/>
          </a:prstGeom>
        </p:spPr>
      </p:pic>
    </p:spTree>
    <p:extLst>
      <p:ext uri="{BB962C8B-B14F-4D97-AF65-F5344CB8AC3E}">
        <p14:creationId xmlns:p14="http://schemas.microsoft.com/office/powerpoint/2010/main" val="518765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How to use Carousel Slider? </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4"/>
            <a:ext cx="10515600" cy="4827423"/>
          </a:xfrm>
          <a:solidFill>
            <a:schemeClr val="accent6">
              <a:lumMod val="20000"/>
              <a:lumOff val="80000"/>
            </a:schemeClr>
          </a:solidFill>
        </p:spPr>
        <p:txBody>
          <a:bodyPr/>
          <a:lstStyle/>
          <a:p>
            <a:pPr marL="514350" indent="-514350">
              <a:lnSpc>
                <a:spcPct val="150000"/>
              </a:lnSpc>
              <a:buFont typeface="+mj-lt"/>
              <a:buAutoNum type="arabicPeriod" startAt="4"/>
            </a:pPr>
            <a:r>
              <a:rPr lang="en-SG" dirty="0">
                <a:latin typeface="Ubuntu" panose="020B0504030602030204" pitchFamily="34" charset="0"/>
              </a:rPr>
              <a:t>Following the HTML Structure in the demo and modify your HMTL to the same format</a:t>
            </a:r>
          </a:p>
          <a:p>
            <a:pPr marL="514350" indent="-514350">
              <a:lnSpc>
                <a:spcPct val="150000"/>
              </a:lnSpc>
              <a:buFont typeface="+mj-lt"/>
              <a:buAutoNum type="arabicPeriod" startAt="4"/>
            </a:pPr>
            <a:r>
              <a:rPr lang="en-SG" dirty="0">
                <a:latin typeface="Ubuntu" panose="020B0504030602030204" pitchFamily="34" charset="0"/>
              </a:rPr>
              <a:t>For more options, go to Docs -&gt; Options</a:t>
            </a:r>
          </a:p>
          <a:p>
            <a:pPr marL="514350" indent="-514350">
              <a:lnSpc>
                <a:spcPct val="150000"/>
              </a:lnSpc>
              <a:buFont typeface="+mj-lt"/>
              <a:buAutoNum type="arabicPeriod" startAt="4"/>
            </a:pPr>
            <a:endParaRPr lang="en-SG" dirty="0"/>
          </a:p>
        </p:txBody>
      </p:sp>
    </p:spTree>
    <p:extLst>
      <p:ext uri="{BB962C8B-B14F-4D97-AF65-F5344CB8AC3E}">
        <p14:creationId xmlns:p14="http://schemas.microsoft.com/office/powerpoint/2010/main" val="952218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err="1"/>
              <a:t>Emailjs</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accent6">
              <a:lumMod val="20000"/>
              <a:lumOff val="80000"/>
            </a:schemeClr>
          </a:solidFill>
        </p:spPr>
        <p:txBody>
          <a:bodyPr vert="horz" lIns="91440" tIns="45720" rIns="91440" bIns="45720" rtlCol="0" anchor="ctr">
            <a:normAutofit/>
          </a:bodyPr>
          <a:lstStyle/>
          <a:p>
            <a:pPr marL="0" indent="0">
              <a:lnSpc>
                <a:spcPct val="150000"/>
              </a:lnSpc>
              <a:buNone/>
            </a:pPr>
            <a:r>
              <a:rPr lang="en-SG" dirty="0"/>
              <a:t>http://www.emailjs.com/</a:t>
            </a:r>
          </a:p>
          <a:p>
            <a:pPr>
              <a:lnSpc>
                <a:spcPct val="150000"/>
              </a:lnSpc>
            </a:pPr>
            <a:r>
              <a:rPr lang="en-SG" dirty="0"/>
              <a:t>Allows sending of email to own accounts</a:t>
            </a:r>
          </a:p>
          <a:p>
            <a:pPr>
              <a:lnSpc>
                <a:spcPct val="150000"/>
              </a:lnSpc>
            </a:pPr>
            <a:r>
              <a:rPr lang="en-SG" dirty="0"/>
              <a:t>Fee &amp; Easy to use</a:t>
            </a:r>
          </a:p>
          <a:p>
            <a:pPr>
              <a:lnSpc>
                <a:spcPct val="150000"/>
              </a:lnSpc>
            </a:pPr>
            <a:r>
              <a:rPr lang="en-SG" dirty="0"/>
              <a:t>Minimum configuration </a:t>
            </a:r>
          </a:p>
          <a:p>
            <a:pPr>
              <a:lnSpc>
                <a:spcPct val="150000"/>
              </a:lnSpc>
            </a:pPr>
            <a:r>
              <a:rPr lang="en-SG" dirty="0"/>
              <a:t>Used in the contact me form segment</a:t>
            </a:r>
          </a:p>
        </p:txBody>
      </p:sp>
    </p:spTree>
    <p:extLst>
      <p:ext uri="{BB962C8B-B14F-4D97-AF65-F5344CB8AC3E}">
        <p14:creationId xmlns:p14="http://schemas.microsoft.com/office/powerpoint/2010/main" val="4187938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err="1"/>
              <a:t>Emailjs</a:t>
            </a:r>
            <a:r>
              <a:rPr lang="en-SG" dirty="0"/>
              <a:t> – How to</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accent6">
              <a:lumMod val="20000"/>
              <a:lumOff val="80000"/>
            </a:schemeClr>
          </a:solidFill>
        </p:spPr>
        <p:txBody>
          <a:bodyPr vert="horz" lIns="91440" tIns="45720" rIns="91440" bIns="45720" rtlCol="0" anchor="ctr">
            <a:normAutofit/>
          </a:bodyPr>
          <a:lstStyle/>
          <a:p>
            <a:pPr marL="514350" indent="-514350">
              <a:lnSpc>
                <a:spcPct val="200000"/>
              </a:lnSpc>
              <a:buFont typeface="+mj-lt"/>
              <a:buAutoNum type="arabicPeriod"/>
            </a:pPr>
            <a:r>
              <a:rPr lang="en-SG" dirty="0"/>
              <a:t>Create an Account</a:t>
            </a:r>
          </a:p>
          <a:p>
            <a:pPr marL="514350" indent="-514350">
              <a:lnSpc>
                <a:spcPct val="200000"/>
              </a:lnSpc>
              <a:buFont typeface="+mj-lt"/>
              <a:buAutoNum type="arabicPeriod"/>
            </a:pPr>
            <a:r>
              <a:rPr lang="en-SG" dirty="0"/>
              <a:t>Select Gmail as the Email Service</a:t>
            </a:r>
          </a:p>
          <a:p>
            <a:pPr marL="514350" indent="-514350">
              <a:lnSpc>
                <a:spcPct val="200000"/>
              </a:lnSpc>
              <a:buFont typeface="+mj-lt"/>
              <a:buAutoNum type="arabicPeriod"/>
            </a:pPr>
            <a:r>
              <a:rPr lang="en-SG" dirty="0"/>
              <a:t>Connect a Gmail Account</a:t>
            </a:r>
          </a:p>
          <a:p>
            <a:pPr marL="514350" indent="-514350">
              <a:lnSpc>
                <a:spcPct val="200000"/>
              </a:lnSpc>
              <a:buFont typeface="+mj-lt"/>
              <a:buAutoNum type="arabicPeriod"/>
            </a:pPr>
            <a:r>
              <a:rPr lang="en-SG" dirty="0"/>
              <a:t>Add services</a:t>
            </a:r>
          </a:p>
        </p:txBody>
      </p:sp>
      <p:pic>
        <p:nvPicPr>
          <p:cNvPr id="4" name="Picture 3">
            <a:extLst>
              <a:ext uri="{FF2B5EF4-FFF2-40B4-BE49-F238E27FC236}">
                <a16:creationId xmlns:a16="http://schemas.microsoft.com/office/drawing/2014/main" id="{429EF14E-6235-4070-A9A6-918874714E21}"/>
              </a:ext>
            </a:extLst>
          </p:cNvPr>
          <p:cNvPicPr>
            <a:picLocks noChangeAspect="1"/>
          </p:cNvPicPr>
          <p:nvPr/>
        </p:nvPicPr>
        <p:blipFill>
          <a:blip r:embed="rId2"/>
          <a:stretch>
            <a:fillRect/>
          </a:stretch>
        </p:blipFill>
        <p:spPr>
          <a:xfrm>
            <a:off x="7819696" y="2431023"/>
            <a:ext cx="3145613" cy="1456957"/>
          </a:xfrm>
          <a:prstGeom prst="rect">
            <a:avLst/>
          </a:prstGeom>
        </p:spPr>
      </p:pic>
      <p:pic>
        <p:nvPicPr>
          <p:cNvPr id="5" name="Picture 4">
            <a:extLst>
              <a:ext uri="{FF2B5EF4-FFF2-40B4-BE49-F238E27FC236}">
                <a16:creationId xmlns:a16="http://schemas.microsoft.com/office/drawing/2014/main" id="{0453ACFB-298F-4CAA-97DE-304B3B124AF7}"/>
              </a:ext>
            </a:extLst>
          </p:cNvPr>
          <p:cNvPicPr>
            <a:picLocks noChangeAspect="1"/>
          </p:cNvPicPr>
          <p:nvPr/>
        </p:nvPicPr>
        <p:blipFill>
          <a:blip r:embed="rId3"/>
          <a:stretch>
            <a:fillRect/>
          </a:stretch>
        </p:blipFill>
        <p:spPr>
          <a:xfrm>
            <a:off x="6174828" y="4493378"/>
            <a:ext cx="1644868" cy="1533141"/>
          </a:xfrm>
          <a:prstGeom prst="rect">
            <a:avLst/>
          </a:prstGeom>
        </p:spPr>
      </p:pic>
    </p:spTree>
    <p:extLst>
      <p:ext uri="{BB962C8B-B14F-4D97-AF65-F5344CB8AC3E}">
        <p14:creationId xmlns:p14="http://schemas.microsoft.com/office/powerpoint/2010/main" val="2347851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err="1"/>
              <a:t>Emailjs</a:t>
            </a:r>
            <a:r>
              <a:rPr lang="en-SG" dirty="0"/>
              <a:t> – How to</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accent6">
              <a:lumMod val="20000"/>
              <a:lumOff val="80000"/>
            </a:schemeClr>
          </a:solidFill>
        </p:spPr>
        <p:txBody>
          <a:bodyPr vert="horz" lIns="91440" tIns="45720" rIns="91440" bIns="45720" rtlCol="0" anchor="ctr">
            <a:normAutofit/>
          </a:bodyPr>
          <a:lstStyle/>
          <a:p>
            <a:pPr marL="514350" indent="-514350">
              <a:lnSpc>
                <a:spcPct val="150000"/>
              </a:lnSpc>
              <a:buFont typeface="+mj-lt"/>
              <a:buAutoNum type="arabicPeriod" startAt="5"/>
            </a:pPr>
            <a:r>
              <a:rPr lang="en-SG" dirty="0"/>
              <a:t>Go to instruction &amp; copy the </a:t>
            </a:r>
            <a:r>
              <a:rPr lang="en-SG" dirty="0" err="1"/>
              <a:t>js</a:t>
            </a:r>
            <a:r>
              <a:rPr lang="en-SG" dirty="0"/>
              <a:t> script to your HTML</a:t>
            </a:r>
          </a:p>
          <a:p>
            <a:pPr marL="514350" indent="-514350">
              <a:lnSpc>
                <a:spcPct val="150000"/>
              </a:lnSpc>
              <a:buFont typeface="+mj-lt"/>
              <a:buAutoNum type="arabicPeriod" startAt="5"/>
            </a:pPr>
            <a:endParaRPr lang="en-SG" dirty="0"/>
          </a:p>
          <a:p>
            <a:pPr marL="514350" indent="-514350">
              <a:lnSpc>
                <a:spcPct val="150000"/>
              </a:lnSpc>
              <a:buFont typeface="+mj-lt"/>
              <a:buAutoNum type="arabicPeriod" startAt="5"/>
            </a:pPr>
            <a:endParaRPr lang="en-SG" dirty="0"/>
          </a:p>
          <a:p>
            <a:pPr marL="0" indent="0">
              <a:lnSpc>
                <a:spcPct val="150000"/>
              </a:lnSpc>
              <a:buNone/>
            </a:pPr>
            <a:endParaRPr lang="en-SG" dirty="0"/>
          </a:p>
          <a:p>
            <a:pPr marL="514350" indent="-514350">
              <a:lnSpc>
                <a:spcPct val="150000"/>
              </a:lnSpc>
              <a:buFont typeface="+mj-lt"/>
              <a:buAutoNum type="arabicPeriod" startAt="5"/>
            </a:pPr>
            <a:endParaRPr lang="en-SG" dirty="0"/>
          </a:p>
        </p:txBody>
      </p:sp>
      <p:pic>
        <p:nvPicPr>
          <p:cNvPr id="6" name="Picture 5">
            <a:extLst>
              <a:ext uri="{FF2B5EF4-FFF2-40B4-BE49-F238E27FC236}">
                <a16:creationId xmlns:a16="http://schemas.microsoft.com/office/drawing/2014/main" id="{4EFBFCA4-E011-4B48-BA81-84F6AEFEFDFD}"/>
              </a:ext>
            </a:extLst>
          </p:cNvPr>
          <p:cNvPicPr>
            <a:picLocks noChangeAspect="1"/>
          </p:cNvPicPr>
          <p:nvPr/>
        </p:nvPicPr>
        <p:blipFill>
          <a:blip r:embed="rId2"/>
          <a:stretch>
            <a:fillRect/>
          </a:stretch>
        </p:blipFill>
        <p:spPr>
          <a:xfrm>
            <a:off x="1470329" y="3008042"/>
            <a:ext cx="8394227" cy="3014386"/>
          </a:xfrm>
          <a:prstGeom prst="rect">
            <a:avLst/>
          </a:prstGeom>
        </p:spPr>
      </p:pic>
    </p:spTree>
    <p:extLst>
      <p:ext uri="{BB962C8B-B14F-4D97-AF65-F5344CB8AC3E}">
        <p14:creationId xmlns:p14="http://schemas.microsoft.com/office/powerpoint/2010/main" val="1311488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err="1"/>
              <a:t>Emailjs</a:t>
            </a:r>
            <a:r>
              <a:rPr lang="en-SG" dirty="0"/>
              <a:t> – How to</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5310352" cy="4351338"/>
          </a:xfrm>
          <a:solidFill>
            <a:schemeClr val="accent6">
              <a:lumMod val="20000"/>
              <a:lumOff val="80000"/>
            </a:schemeClr>
          </a:solidFill>
        </p:spPr>
        <p:txBody>
          <a:bodyPr vert="horz" lIns="91440" tIns="45720" rIns="91440" bIns="45720" rtlCol="0" anchor="ctr">
            <a:normAutofit/>
          </a:bodyPr>
          <a:lstStyle/>
          <a:p>
            <a:pPr marL="514350" indent="-514350">
              <a:lnSpc>
                <a:spcPct val="150000"/>
              </a:lnSpc>
              <a:buFont typeface="+mj-lt"/>
              <a:buAutoNum type="arabicPeriod" startAt="6"/>
            </a:pPr>
            <a:r>
              <a:rPr lang="en-SG" dirty="0"/>
              <a:t>Go to Email template &amp; Edit</a:t>
            </a:r>
          </a:p>
          <a:p>
            <a:pPr marL="514350" indent="-514350">
              <a:lnSpc>
                <a:spcPct val="150000"/>
              </a:lnSpc>
              <a:buFont typeface="+mj-lt"/>
              <a:buAutoNum type="arabicPeriod" startAt="6"/>
            </a:pPr>
            <a:r>
              <a:rPr lang="en" dirty="0">
                <a:latin typeface="Ubuntu" panose="020B0504030602030204" pitchFamily="34" charset="0"/>
              </a:rPr>
              <a:t>Change to the following settings </a:t>
            </a:r>
          </a:p>
          <a:p>
            <a:pPr marL="0" indent="0">
              <a:lnSpc>
                <a:spcPct val="150000"/>
              </a:lnSpc>
              <a:buNone/>
            </a:pPr>
            <a:endParaRPr lang="en-SG" dirty="0"/>
          </a:p>
          <a:p>
            <a:pPr marL="514350" indent="-514350">
              <a:lnSpc>
                <a:spcPct val="150000"/>
              </a:lnSpc>
              <a:buFont typeface="+mj-lt"/>
              <a:buAutoNum type="arabicPeriod" startAt="6"/>
            </a:pPr>
            <a:endParaRPr lang="en-SG" dirty="0"/>
          </a:p>
        </p:txBody>
      </p:sp>
      <p:pic>
        <p:nvPicPr>
          <p:cNvPr id="5" name="Picture 4">
            <a:extLst>
              <a:ext uri="{FF2B5EF4-FFF2-40B4-BE49-F238E27FC236}">
                <a16:creationId xmlns:a16="http://schemas.microsoft.com/office/drawing/2014/main" id="{99C78B7F-A211-454E-9B70-329DB16A35EF}"/>
              </a:ext>
            </a:extLst>
          </p:cNvPr>
          <p:cNvPicPr>
            <a:picLocks noChangeAspect="1"/>
          </p:cNvPicPr>
          <p:nvPr/>
        </p:nvPicPr>
        <p:blipFill>
          <a:blip r:embed="rId2"/>
          <a:stretch>
            <a:fillRect/>
          </a:stretch>
        </p:blipFill>
        <p:spPr>
          <a:xfrm>
            <a:off x="6522839" y="1817759"/>
            <a:ext cx="3693215" cy="4359204"/>
          </a:xfrm>
          <a:prstGeom prst="rect">
            <a:avLst/>
          </a:prstGeom>
        </p:spPr>
      </p:pic>
    </p:spTree>
    <p:extLst>
      <p:ext uri="{BB962C8B-B14F-4D97-AF65-F5344CB8AC3E}">
        <p14:creationId xmlns:p14="http://schemas.microsoft.com/office/powerpoint/2010/main" val="3804973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err="1"/>
              <a:t>Emailjs</a:t>
            </a:r>
            <a:r>
              <a:rPr lang="en-SG" dirty="0"/>
              <a:t> – How to</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accent6">
              <a:lumMod val="20000"/>
              <a:lumOff val="80000"/>
            </a:schemeClr>
          </a:solidFill>
        </p:spPr>
        <p:txBody>
          <a:bodyPr vert="horz" lIns="91440" tIns="45720" rIns="91440" bIns="45720" rtlCol="0" anchor="ctr">
            <a:normAutofit/>
          </a:bodyPr>
          <a:lstStyle/>
          <a:p>
            <a:pPr marL="514350" indent="-514350">
              <a:lnSpc>
                <a:spcPct val="150000"/>
              </a:lnSpc>
              <a:buFont typeface="+mj-lt"/>
              <a:buAutoNum type="arabicPeriod" startAt="8"/>
            </a:pPr>
            <a:r>
              <a:rPr lang="en-SG" dirty="0"/>
              <a:t>Change the content to the following and </a:t>
            </a:r>
            <a:r>
              <a:rPr lang="en" dirty="0">
                <a:latin typeface="Ubuntu" panose="020B0504030602030204" pitchFamily="34" charset="0"/>
              </a:rPr>
              <a:t>Save the changes</a:t>
            </a:r>
          </a:p>
          <a:p>
            <a:pPr marL="514350" indent="-514350">
              <a:lnSpc>
                <a:spcPct val="150000"/>
              </a:lnSpc>
              <a:buFont typeface="+mj-lt"/>
              <a:buAutoNum type="arabicPeriod" startAt="8"/>
            </a:pPr>
            <a:endParaRPr lang="en" dirty="0">
              <a:latin typeface="Ubuntu" panose="020B0504030602030204" pitchFamily="34" charset="0"/>
            </a:endParaRPr>
          </a:p>
          <a:p>
            <a:pPr marL="514350" indent="-514350">
              <a:lnSpc>
                <a:spcPct val="150000"/>
              </a:lnSpc>
              <a:buFont typeface="+mj-lt"/>
              <a:buAutoNum type="arabicPeriod" startAt="8"/>
            </a:pPr>
            <a:endParaRPr lang="en" dirty="0">
              <a:latin typeface="Ubuntu" panose="020B0504030602030204" pitchFamily="34" charset="0"/>
            </a:endParaRPr>
          </a:p>
          <a:p>
            <a:pPr marL="0" indent="0">
              <a:lnSpc>
                <a:spcPct val="150000"/>
              </a:lnSpc>
              <a:buNone/>
            </a:pPr>
            <a:endParaRPr lang="en-SG" dirty="0"/>
          </a:p>
          <a:p>
            <a:pPr marL="514350" indent="-514350">
              <a:lnSpc>
                <a:spcPct val="150000"/>
              </a:lnSpc>
              <a:buFont typeface="+mj-lt"/>
              <a:buAutoNum type="arabicPeriod" startAt="8"/>
            </a:pPr>
            <a:endParaRPr lang="en-SG" dirty="0"/>
          </a:p>
        </p:txBody>
      </p:sp>
      <p:pic>
        <p:nvPicPr>
          <p:cNvPr id="6" name="Picture 5">
            <a:extLst>
              <a:ext uri="{FF2B5EF4-FFF2-40B4-BE49-F238E27FC236}">
                <a16:creationId xmlns:a16="http://schemas.microsoft.com/office/drawing/2014/main" id="{43FF3C49-4644-4FFE-8E64-13038DFDB644}"/>
              </a:ext>
            </a:extLst>
          </p:cNvPr>
          <p:cNvPicPr>
            <a:picLocks noChangeAspect="1"/>
          </p:cNvPicPr>
          <p:nvPr/>
        </p:nvPicPr>
        <p:blipFill>
          <a:blip r:embed="rId2"/>
          <a:stretch>
            <a:fillRect/>
          </a:stretch>
        </p:blipFill>
        <p:spPr>
          <a:xfrm>
            <a:off x="3942968" y="2806402"/>
            <a:ext cx="4306064" cy="3370561"/>
          </a:xfrm>
          <a:prstGeom prst="rect">
            <a:avLst/>
          </a:prstGeom>
        </p:spPr>
      </p:pic>
    </p:spTree>
    <p:extLst>
      <p:ext uri="{BB962C8B-B14F-4D97-AF65-F5344CB8AC3E}">
        <p14:creationId xmlns:p14="http://schemas.microsoft.com/office/powerpoint/2010/main" val="454743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err="1"/>
              <a:t>Emailjs</a:t>
            </a:r>
            <a:r>
              <a:rPr lang="en-SG" dirty="0"/>
              <a:t> – How to</a:t>
            </a:r>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accent6">
              <a:lumMod val="20000"/>
              <a:lumOff val="80000"/>
            </a:schemeClr>
          </a:solidFill>
        </p:spPr>
        <p:txBody>
          <a:bodyPr vert="horz" lIns="91440" tIns="45720" rIns="91440" bIns="45720" rtlCol="0" anchor="ctr">
            <a:normAutofit/>
          </a:bodyPr>
          <a:lstStyle/>
          <a:p>
            <a:pPr marL="742950" indent="-514350">
              <a:lnSpc>
                <a:spcPct val="150000"/>
              </a:lnSpc>
              <a:buClrTx/>
              <a:buFont typeface="+mj-lt"/>
              <a:buAutoNum type="arabicPeriod" startAt="9"/>
            </a:pPr>
            <a:r>
              <a:rPr lang="en" dirty="0">
                <a:latin typeface="Ubuntu" panose="020B0504030602030204" pitchFamily="34" charset="0"/>
              </a:rPr>
              <a:t>Select “Use inline code” from Code Playground</a:t>
            </a:r>
          </a:p>
          <a:p>
            <a:pPr marL="742950" indent="-514350">
              <a:lnSpc>
                <a:spcPct val="150000"/>
              </a:lnSpc>
              <a:buClrTx/>
              <a:buFont typeface="+mj-lt"/>
              <a:buAutoNum type="arabicPeriod" startAt="9"/>
            </a:pPr>
            <a:endParaRPr lang="en" dirty="0">
              <a:latin typeface="Ubuntu" panose="020B0504030602030204" pitchFamily="34" charset="0"/>
            </a:endParaRPr>
          </a:p>
          <a:p>
            <a:pPr marL="742950" indent="-514350">
              <a:lnSpc>
                <a:spcPct val="150000"/>
              </a:lnSpc>
              <a:buClrTx/>
              <a:buFont typeface="+mj-lt"/>
              <a:buAutoNum type="arabicPeriod" startAt="9"/>
            </a:pPr>
            <a:endParaRPr lang="en" dirty="0">
              <a:latin typeface="Ubuntu" panose="020B0504030602030204" pitchFamily="34" charset="0"/>
            </a:endParaRPr>
          </a:p>
          <a:p>
            <a:pPr marL="742950" indent="-514350">
              <a:lnSpc>
                <a:spcPct val="150000"/>
              </a:lnSpc>
              <a:buFont typeface="+mj-lt"/>
              <a:buAutoNum type="arabicPeriod" startAt="9"/>
            </a:pPr>
            <a:r>
              <a:rPr lang="en" dirty="0">
                <a:latin typeface="Ubuntu" panose="020B0504030602030204" pitchFamily="34" charset="0"/>
              </a:rPr>
              <a:t>Copy the code over to our HTML</a:t>
            </a:r>
          </a:p>
          <a:p>
            <a:pPr marL="742950" indent="-514350">
              <a:lnSpc>
                <a:spcPct val="150000"/>
              </a:lnSpc>
              <a:buClrTx/>
              <a:buFont typeface="+mj-lt"/>
              <a:buAutoNum type="arabicPeriod" startAt="9"/>
            </a:pPr>
            <a:endParaRPr lang="en" dirty="0">
              <a:latin typeface="Ubuntu" panose="020B0504030602030204" pitchFamily="34" charset="0"/>
            </a:endParaRPr>
          </a:p>
        </p:txBody>
      </p:sp>
      <p:pic>
        <p:nvPicPr>
          <p:cNvPr id="5" name="Picture 4">
            <a:extLst>
              <a:ext uri="{FF2B5EF4-FFF2-40B4-BE49-F238E27FC236}">
                <a16:creationId xmlns:a16="http://schemas.microsoft.com/office/drawing/2014/main" id="{C8E7686F-B6FB-47A7-94AA-451055DCD849}"/>
              </a:ext>
            </a:extLst>
          </p:cNvPr>
          <p:cNvPicPr>
            <a:picLocks noChangeAspect="1"/>
          </p:cNvPicPr>
          <p:nvPr/>
        </p:nvPicPr>
        <p:blipFill>
          <a:blip r:embed="rId2"/>
          <a:stretch>
            <a:fillRect/>
          </a:stretch>
        </p:blipFill>
        <p:spPr>
          <a:xfrm>
            <a:off x="1524000" y="2749418"/>
            <a:ext cx="5743903" cy="1794970"/>
          </a:xfrm>
          <a:prstGeom prst="rect">
            <a:avLst/>
          </a:prstGeom>
        </p:spPr>
      </p:pic>
      <p:pic>
        <p:nvPicPr>
          <p:cNvPr id="7" name="Picture 6">
            <a:extLst>
              <a:ext uri="{FF2B5EF4-FFF2-40B4-BE49-F238E27FC236}">
                <a16:creationId xmlns:a16="http://schemas.microsoft.com/office/drawing/2014/main" id="{29E75E21-3290-4388-A6EB-5063943F8504}"/>
              </a:ext>
            </a:extLst>
          </p:cNvPr>
          <p:cNvPicPr>
            <a:picLocks noChangeAspect="1"/>
          </p:cNvPicPr>
          <p:nvPr/>
        </p:nvPicPr>
        <p:blipFill>
          <a:blip r:embed="rId3"/>
          <a:stretch>
            <a:fillRect/>
          </a:stretch>
        </p:blipFill>
        <p:spPr>
          <a:xfrm>
            <a:off x="1524000" y="5106185"/>
            <a:ext cx="9056348" cy="868946"/>
          </a:xfrm>
          <a:prstGeom prst="rect">
            <a:avLst/>
          </a:prstGeom>
        </p:spPr>
      </p:pic>
    </p:spTree>
    <p:extLst>
      <p:ext uri="{BB962C8B-B14F-4D97-AF65-F5344CB8AC3E}">
        <p14:creationId xmlns:p14="http://schemas.microsoft.com/office/powerpoint/2010/main" val="10906911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00FFE0-CFEB-4726-82F9-99BC9D667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84" y="3561922"/>
            <a:ext cx="1014047" cy="1014047"/>
          </a:xfrm>
          <a:prstGeom prst="rect">
            <a:avLst/>
          </a:prstGeom>
        </p:spPr>
      </p:pic>
      <p:sp>
        <p:nvSpPr>
          <p:cNvPr id="2" name="Title 1">
            <a:extLst>
              <a:ext uri="{FF2B5EF4-FFF2-40B4-BE49-F238E27FC236}">
                <a16:creationId xmlns:a16="http://schemas.microsoft.com/office/drawing/2014/main" id="{1F2327E2-D6FA-4421-AB73-1689312A8E72}"/>
              </a:ext>
            </a:extLst>
          </p:cNvPr>
          <p:cNvSpPr>
            <a:spLocks noGrp="1"/>
          </p:cNvSpPr>
          <p:nvPr>
            <p:ph type="title"/>
          </p:nvPr>
        </p:nvSpPr>
        <p:spPr/>
        <p:txBody>
          <a:bodyPr/>
          <a:lstStyle/>
          <a:p>
            <a:r>
              <a:rPr lang="en-SG" dirty="0"/>
              <a:t>Thanks you! </a:t>
            </a:r>
          </a:p>
        </p:txBody>
      </p:sp>
      <p:sp>
        <p:nvSpPr>
          <p:cNvPr id="3" name="Text Placeholder 2">
            <a:extLst>
              <a:ext uri="{FF2B5EF4-FFF2-40B4-BE49-F238E27FC236}">
                <a16:creationId xmlns:a16="http://schemas.microsoft.com/office/drawing/2014/main" id="{6B391370-CCEE-43BE-A0DA-9A95A9EC9033}"/>
              </a:ext>
            </a:extLst>
          </p:cNvPr>
          <p:cNvSpPr>
            <a:spLocks noGrp="1"/>
          </p:cNvSpPr>
          <p:nvPr>
            <p:ph type="body" idx="1"/>
          </p:nvPr>
        </p:nvSpPr>
        <p:spPr/>
        <p:txBody>
          <a:bodyPr/>
          <a:lstStyle/>
          <a:p>
            <a:r>
              <a:rPr lang="en-SG" dirty="0">
                <a:solidFill>
                  <a:srgbClr val="C00000"/>
                </a:solidFill>
              </a:rPr>
              <a:t>Any Questions?</a:t>
            </a:r>
          </a:p>
        </p:txBody>
      </p:sp>
      <p:pic>
        <p:nvPicPr>
          <p:cNvPr id="5" name="Graphic 4" descr="Smiling Face with No Fill">
            <a:extLst>
              <a:ext uri="{FF2B5EF4-FFF2-40B4-BE49-F238E27FC236}">
                <a16:creationId xmlns:a16="http://schemas.microsoft.com/office/drawing/2014/main" id="{71B9C618-2B23-46D1-897B-0B77C08559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9649" y="3547940"/>
            <a:ext cx="1014535" cy="1014535"/>
          </a:xfrm>
          <a:prstGeom prst="rect">
            <a:avLst/>
          </a:prstGeom>
        </p:spPr>
      </p:pic>
    </p:spTree>
    <p:extLst>
      <p:ext uri="{BB962C8B-B14F-4D97-AF65-F5344CB8AC3E}">
        <p14:creationId xmlns:p14="http://schemas.microsoft.com/office/powerpoint/2010/main" val="143860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HTML CHEAT SHEET</a:t>
            </a:r>
          </a:p>
        </p:txBody>
      </p:sp>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a:solidFill>
            <a:schemeClr val="accent6">
              <a:lumMod val="20000"/>
              <a:lumOff val="80000"/>
            </a:schemeClr>
          </a:solidFill>
        </p:spPr>
        <p:txBody>
          <a:bodyPr anchor="ctr"/>
          <a:lstStyle/>
          <a:p>
            <a:r>
              <a:rPr lang="en-SG" dirty="0"/>
              <a:t>Full list of HTML Elements -</a:t>
            </a:r>
            <a:br>
              <a:rPr lang="en-SG" dirty="0"/>
            </a:br>
            <a:r>
              <a:rPr lang="en-SG" dirty="0"/>
              <a:t>“HTML-CheatSheet.PDF” [by hostingfacts.com]</a:t>
            </a:r>
          </a:p>
          <a:p>
            <a:endParaRPr lang="en-SG" dirty="0"/>
          </a:p>
          <a:p>
            <a:r>
              <a:rPr lang="en-SG" dirty="0"/>
              <a:t>HTML 5 Cheat Sheet - https://cdn.makeawebsitehub.com/wp-content/uploads/2015/06/HTML5-mega-cheat-sheet.jpg </a:t>
            </a:r>
          </a:p>
          <a:p>
            <a:endParaRPr lang="en-SG" dirty="0"/>
          </a:p>
          <a:p>
            <a:r>
              <a:rPr lang="en-SG" dirty="0"/>
              <a:t>Some example of HTML tag is in the RESOURCES folders</a:t>
            </a:r>
          </a:p>
        </p:txBody>
      </p:sp>
    </p:spTree>
    <p:extLst>
      <p:ext uri="{BB962C8B-B14F-4D97-AF65-F5344CB8AC3E}">
        <p14:creationId xmlns:p14="http://schemas.microsoft.com/office/powerpoint/2010/main" val="83684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Bootstrap &amp; </a:t>
            </a:r>
            <a:br>
              <a:rPr lang="en-SG" dirty="0"/>
            </a:br>
            <a:r>
              <a:rPr lang="en-SG" dirty="0"/>
              <a:t>Font-Awesome</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t>CSS Framework</a:t>
            </a:r>
          </a:p>
          <a:p>
            <a:r>
              <a:rPr lang="en-SG" dirty="0"/>
              <a:t>Twitter Bootstrap @ https://getbootstrap.com/docs/3.3/</a:t>
            </a:r>
          </a:p>
          <a:p>
            <a:r>
              <a:rPr lang="en-SG" dirty="0"/>
              <a:t>Font-Awesome @ http://fontawesome.io</a:t>
            </a:r>
          </a:p>
        </p:txBody>
      </p:sp>
    </p:spTree>
    <p:extLst>
      <p:ext uri="{BB962C8B-B14F-4D97-AF65-F5344CB8AC3E}">
        <p14:creationId xmlns:p14="http://schemas.microsoft.com/office/powerpoint/2010/main" val="345572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Bootstrap – Grid System</a:t>
            </a:r>
          </a:p>
        </p:txBody>
      </p:sp>
      <p:pic>
        <p:nvPicPr>
          <p:cNvPr id="4" name="Content Placeholder 3">
            <a:extLst>
              <a:ext uri="{FF2B5EF4-FFF2-40B4-BE49-F238E27FC236}">
                <a16:creationId xmlns:a16="http://schemas.microsoft.com/office/drawing/2014/main" id="{4679C294-51A6-4F54-AA44-0624D366DEBD}"/>
              </a:ext>
            </a:extLst>
          </p:cNvPr>
          <p:cNvPicPr>
            <a:picLocks noGrp="1" noChangeAspect="1"/>
          </p:cNvPicPr>
          <p:nvPr>
            <p:ph idx="1"/>
          </p:nvPr>
        </p:nvPicPr>
        <p:blipFill rotWithShape="1">
          <a:blip r:embed="rId2"/>
          <a:stretch/>
        </p:blipFill>
        <p:spPr>
          <a:xfrm>
            <a:off x="762469" y="2152353"/>
            <a:ext cx="10667061" cy="4463867"/>
          </a:xfrm>
          <a:prstGeom prst="rect">
            <a:avLst/>
          </a:prstGeom>
          <a:ln>
            <a:solidFill>
              <a:schemeClr val="bg1">
                <a:lumMod val="85000"/>
              </a:schemeClr>
            </a:solidFill>
          </a:ln>
        </p:spPr>
      </p:pic>
      <p:sp>
        <p:nvSpPr>
          <p:cNvPr id="6" name="Rectangle 5">
            <a:extLst>
              <a:ext uri="{FF2B5EF4-FFF2-40B4-BE49-F238E27FC236}">
                <a16:creationId xmlns:a16="http://schemas.microsoft.com/office/drawing/2014/main" id="{5B57062F-EF38-4917-BA5B-1087AB437BA3}"/>
              </a:ext>
            </a:extLst>
          </p:cNvPr>
          <p:cNvSpPr/>
          <p:nvPr/>
        </p:nvSpPr>
        <p:spPr>
          <a:xfrm>
            <a:off x="762469" y="1675668"/>
            <a:ext cx="2300630" cy="461665"/>
          </a:xfrm>
          <a:prstGeom prst="rect">
            <a:avLst/>
          </a:prstGeom>
        </p:spPr>
        <p:txBody>
          <a:bodyPr wrap="none">
            <a:spAutoFit/>
          </a:bodyPr>
          <a:lstStyle/>
          <a:p>
            <a:r>
              <a:rPr lang="en-SG" sz="2400" dirty="0"/>
              <a:t># of Column = 12</a:t>
            </a:r>
          </a:p>
        </p:txBody>
      </p:sp>
    </p:spTree>
    <p:extLst>
      <p:ext uri="{BB962C8B-B14F-4D97-AF65-F5344CB8AC3E}">
        <p14:creationId xmlns:p14="http://schemas.microsoft.com/office/powerpoint/2010/main" val="389625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Adding Bootstrap</a:t>
            </a:r>
          </a:p>
        </p:txBody>
      </p:sp>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a:solidFill>
            <a:schemeClr val="accent6">
              <a:lumMod val="20000"/>
              <a:lumOff val="80000"/>
            </a:schemeClr>
          </a:solidFill>
        </p:spPr>
        <p:txBody>
          <a:bodyPr anchor="ctr"/>
          <a:lstStyle/>
          <a:p>
            <a:r>
              <a:rPr lang="en-SG" dirty="0"/>
              <a:t>&lt;link &gt; tag to include external resources</a:t>
            </a:r>
          </a:p>
          <a:p>
            <a:pPr marL="0" indent="0">
              <a:buNone/>
            </a:pPr>
            <a:r>
              <a:rPr lang="en-SG" sz="2400" dirty="0">
                <a:solidFill>
                  <a:srgbClr val="C00000"/>
                </a:solidFill>
              </a:rPr>
              <a:t>Resources Link</a:t>
            </a:r>
            <a:r>
              <a:rPr lang="en-SG" sz="2400" dirty="0"/>
              <a:t>:</a:t>
            </a:r>
          </a:p>
          <a:p>
            <a:pPr marL="0" indent="0">
              <a:buNone/>
            </a:pPr>
            <a:r>
              <a:rPr lang="en-SG" sz="2400" dirty="0"/>
              <a:t>&lt;link </a:t>
            </a:r>
            <a:r>
              <a:rPr lang="en-SG" sz="2400" dirty="0" err="1"/>
              <a:t>rel</a:t>
            </a:r>
            <a:r>
              <a:rPr lang="en-SG" sz="2400" dirty="0"/>
              <a:t>="stylesheet" </a:t>
            </a:r>
            <a:r>
              <a:rPr lang="en-SG" sz="2400" dirty="0" err="1"/>
              <a:t>href</a:t>
            </a:r>
            <a:r>
              <a:rPr lang="en-SG" sz="2400" dirty="0"/>
              <a:t>="https://cdnjs.cloudflare.com/ajax/libs/twitter-bootstrap/3.3.7/</a:t>
            </a:r>
            <a:r>
              <a:rPr lang="en-SG" sz="2400" dirty="0" err="1"/>
              <a:t>css</a:t>
            </a:r>
            <a:r>
              <a:rPr lang="en-SG" sz="2400" dirty="0"/>
              <a:t>/bootstrap.min.css" /&gt;</a:t>
            </a:r>
          </a:p>
          <a:p>
            <a:pPr marL="0" indent="0">
              <a:buNone/>
            </a:pPr>
            <a:endParaRPr lang="en-SG" dirty="0"/>
          </a:p>
          <a:p>
            <a:r>
              <a:rPr lang="en-SG" dirty="0"/>
              <a:t>Add it to the head segment of the HTML</a:t>
            </a:r>
          </a:p>
        </p:txBody>
      </p:sp>
    </p:spTree>
    <p:extLst>
      <p:ext uri="{BB962C8B-B14F-4D97-AF65-F5344CB8AC3E}">
        <p14:creationId xmlns:p14="http://schemas.microsoft.com/office/powerpoint/2010/main" val="2624956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2002</Words>
  <Application>Microsoft Office PowerPoint</Application>
  <PresentationFormat>Widescreen</PresentationFormat>
  <Paragraphs>367</Paragraphs>
  <Slides>58</Slides>
  <Notes>14</Notes>
  <HiddenSlides>6</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Adobe Kaiti Std R</vt:lpstr>
      <vt:lpstr>Calibri (Body)</vt:lpstr>
      <vt:lpstr>Roboto</vt:lpstr>
      <vt:lpstr>Roboto Slab</vt:lpstr>
      <vt:lpstr>Adobe Gurmukhi</vt:lpstr>
      <vt:lpstr>Arial</vt:lpstr>
      <vt:lpstr>Arial Black</vt:lpstr>
      <vt:lpstr>Calibri</vt:lpstr>
      <vt:lpstr>Ubuntu</vt:lpstr>
      <vt:lpstr>Office Theme</vt:lpstr>
      <vt:lpstr>Web Development Workshop</vt:lpstr>
      <vt:lpstr>Content</vt:lpstr>
      <vt:lpstr>HTML</vt:lpstr>
      <vt:lpstr>HTML Structure</vt:lpstr>
      <vt:lpstr>Recap on HTML Syntax</vt:lpstr>
      <vt:lpstr>HTML CHEAT SHEET</vt:lpstr>
      <vt:lpstr>Bootstrap &amp;  Font-Awesome</vt:lpstr>
      <vt:lpstr>Bootstrap – Grid System</vt:lpstr>
      <vt:lpstr>Adding Bootstrap</vt:lpstr>
      <vt:lpstr>How to use Bootstrap</vt:lpstr>
      <vt:lpstr>How to use Font-Awesome?</vt:lpstr>
      <vt:lpstr>Example of Font-Awesome Usage</vt:lpstr>
      <vt:lpstr>CSS</vt:lpstr>
      <vt:lpstr>CSS Syntax</vt:lpstr>
      <vt:lpstr>CSS Selector</vt:lpstr>
      <vt:lpstr>Different type of CSS Style &amp; their Priority</vt:lpstr>
      <vt:lpstr>Ordering of CSS Style</vt:lpstr>
      <vt:lpstr>CSS Box Model</vt:lpstr>
      <vt:lpstr>CSS CHEAT SHEET</vt:lpstr>
      <vt:lpstr>Hands-On Practise</vt:lpstr>
      <vt:lpstr>Complete the Pages</vt:lpstr>
      <vt:lpstr>JS</vt:lpstr>
      <vt:lpstr>What is JavaScript?</vt:lpstr>
      <vt:lpstr>What is JavaScript?</vt:lpstr>
      <vt:lpstr>How to Includes JS?</vt:lpstr>
      <vt:lpstr>Internal JavaScript</vt:lpstr>
      <vt:lpstr>External JavaScript</vt:lpstr>
      <vt:lpstr>JavaScript - Variables Syntax</vt:lpstr>
      <vt:lpstr>JavaScript - Basic Usage</vt:lpstr>
      <vt:lpstr>HTML DOM</vt:lpstr>
      <vt:lpstr>DOM - Finding HTML Elements</vt:lpstr>
      <vt:lpstr>Chrome Browser</vt:lpstr>
      <vt:lpstr>JQuery</vt:lpstr>
      <vt:lpstr>What’s JQuery?</vt:lpstr>
      <vt:lpstr>Adding JQuery</vt:lpstr>
      <vt:lpstr>JQuery Syntax</vt:lpstr>
      <vt:lpstr>JQuery - Selector</vt:lpstr>
      <vt:lpstr>JQuery - Document Ready Event</vt:lpstr>
      <vt:lpstr>PLUGINS</vt:lpstr>
      <vt:lpstr>Animation Effects </vt:lpstr>
      <vt:lpstr>Animated.css</vt:lpstr>
      <vt:lpstr>WOW.js</vt:lpstr>
      <vt:lpstr>WOW.js Advanced Options</vt:lpstr>
      <vt:lpstr>Smooth Scroll</vt:lpstr>
      <vt:lpstr>Smooth Scroll</vt:lpstr>
      <vt:lpstr>Bootstrap with JavaScript</vt:lpstr>
      <vt:lpstr>Bootstrap - carousel</vt:lpstr>
      <vt:lpstr>Owl Carousel Slider</vt:lpstr>
      <vt:lpstr>How to use Carousel Slider? </vt:lpstr>
      <vt:lpstr>How to use Carousel Slider? </vt:lpstr>
      <vt:lpstr>How to use Carousel Slider? </vt:lpstr>
      <vt:lpstr>Emailjs</vt:lpstr>
      <vt:lpstr>Emailjs – How to</vt:lpstr>
      <vt:lpstr>Emailjs – How to</vt:lpstr>
      <vt:lpstr>Emailjs – How to</vt:lpstr>
      <vt:lpstr>Emailjs – How to</vt:lpstr>
      <vt:lpstr>Emailjs – How to</vt:lpstr>
      <vt:lpstr>Thanks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HeartCode Workshop1</dc:title>
  <dc:creator>WU Jianhua</dc:creator>
  <cp:lastModifiedBy>WU Jianhua</cp:lastModifiedBy>
  <cp:revision>48</cp:revision>
  <dcterms:created xsi:type="dcterms:W3CDTF">2017-10-09T09:15:57Z</dcterms:created>
  <dcterms:modified xsi:type="dcterms:W3CDTF">2017-10-12T23:26:35Z</dcterms:modified>
</cp:coreProperties>
</file>