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7"/>
  </p:notesMasterIdLst>
  <p:handoutMasterIdLst>
    <p:handoutMasterId r:id="rId18"/>
  </p:handoutMasterIdLst>
  <p:sldIdLst>
    <p:sldId id="259" r:id="rId5"/>
    <p:sldId id="443" r:id="rId6"/>
    <p:sldId id="379" r:id="rId7"/>
    <p:sldId id="453" r:id="rId8"/>
    <p:sldId id="454" r:id="rId9"/>
    <p:sldId id="457" r:id="rId10"/>
    <p:sldId id="458" r:id="rId11"/>
    <p:sldId id="459" r:id="rId12"/>
    <p:sldId id="460" r:id="rId13"/>
    <p:sldId id="461" r:id="rId14"/>
    <p:sldId id="462" r:id="rId15"/>
    <p:sldId id="388" r:id="rId16"/>
  </p:sldIdLst>
  <p:sldSz cx="9144000" cy="6858000" type="screen4x3"/>
  <p:notesSz cx="7099300" cy="10234613"/>
  <p:custDataLst>
    <p:tags r:id="rId19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C1E0FF"/>
    <a:srgbClr val="7F7F7F"/>
    <a:srgbClr val="88DD00"/>
    <a:srgbClr val="00BBEE"/>
    <a:srgbClr val="EAFFD5"/>
    <a:srgbClr val="CCFF33"/>
    <a:srgbClr val="FF6600"/>
    <a:srgbClr val="CCECFF"/>
    <a:srgbClr val="C1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1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1500" y="108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938607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10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227916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11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7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81227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608724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95947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820604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81226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83743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component-interac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ngular.io/generated/live-examples/component-interaction/eplnkr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component-styl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ngular.io/guide/component-interacti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Compon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mlinker/angular2-ionic2/issues/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egmentfault.com/a/119000000862657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ngular.io/api/core/EventEmitter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Angular Component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ja-JP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交互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310" y="1373226"/>
            <a:ext cx="802407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Pass data from parent to child with input binding</a:t>
            </a:r>
          </a:p>
          <a:p>
            <a:pPr marL="342900" indent="-342900">
              <a:buAutoNum type="arabicPeriod"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Intercept input property changes with a setter</a:t>
            </a:r>
          </a:p>
          <a:p>
            <a:pPr marL="342900" indent="-342900">
              <a:buAutoNum type="arabicPeriod"/>
            </a:pP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Intercept input property changes with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ngOnChanges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()</a:t>
            </a: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4. Parent listens for child event</a:t>
            </a: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5. Parent interacts with child via local variable</a:t>
            </a: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6. Parent calls an @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ViewChild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()</a:t>
            </a: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7. Parent and children communicate via a service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</a:p>
          <a:p>
            <a:pPr lvl="0" eaLnBrk="0" hangingPunct="0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https://angular.io/guide/component-interaction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 eaLnBrk="0" hangingPunct="0"/>
            <a:r>
              <a:rPr lang="en-US" altLang="en-US" sz="1600" b="0" dirty="0">
                <a:latin typeface="SimSun" panose="02010600030101010101" pitchFamily="2" charset="-122"/>
                <a:ea typeface="SimSun" panose="02010600030101010101" pitchFamily="2" charset="-122"/>
                <a:hlinkClick r:id="rId4"/>
              </a:rPr>
              <a:t>https://angular.io/generated/live-examples/component-interaction/eplnkr.html</a:t>
            </a:r>
            <a:endParaRPr lang="en-US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5274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sz="2800" b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10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53587"/>
              </p:ext>
            </p:extLst>
          </p:nvPr>
        </p:nvGraphicFramePr>
        <p:xfrm>
          <a:off x="449263" y="1254111"/>
          <a:ext cx="8535346" cy="1821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248">
                  <a:extLst>
                    <a:ext uri="{9D8B030D-6E8A-4147-A177-3AD203B41FA5}">
                      <a16:colId xmlns:a16="http://schemas.microsoft.com/office/drawing/2014/main" val="1427776139"/>
                    </a:ext>
                  </a:extLst>
                </a:gridCol>
                <a:gridCol w="3201394">
                  <a:extLst>
                    <a:ext uri="{9D8B030D-6E8A-4147-A177-3AD203B41FA5}">
                      <a16:colId xmlns:a16="http://schemas.microsoft.com/office/drawing/2014/main" val="3370170297"/>
                    </a:ext>
                  </a:extLst>
                </a:gridCol>
                <a:gridCol w="3120704">
                  <a:extLst>
                    <a:ext uri="{9D8B030D-6E8A-4147-A177-3AD203B41FA5}">
                      <a16:colId xmlns:a16="http://schemas.microsoft.com/office/drawing/2014/main" val="784783711"/>
                    </a:ext>
                  </a:extLst>
                </a:gridCol>
              </a:tblGrid>
              <a:tr h="50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36323"/>
                  </a:ext>
                </a:extLst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Component Style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学习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3"/>
                        </a:rPr>
                        <a:t>https://angular.io/guide/component-styles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自行阅读理解。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608687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Component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交互方法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4"/>
                        </a:rPr>
                        <a:t>https://angular.io/guide/component-interaction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</a:t>
                      </a:r>
                      <a:r>
                        <a:rPr lang="zh-CN" altLang="en-US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在新建的</a:t>
                      </a:r>
                      <a:r>
                        <a:rPr lang="en-US" altLang="zh-CN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App</a:t>
                      </a:r>
                      <a:r>
                        <a:rPr lang="zh-CN" altLang="en-US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上利用父子</a:t>
                      </a:r>
                      <a:r>
                        <a:rPr lang="en-US" altLang="zh-CN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Component</a:t>
                      </a:r>
                      <a:r>
                        <a:rPr lang="zh-CN" altLang="en-US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交换写一个计数器代码。可能的话上传</a:t>
                      </a:r>
                      <a:r>
                        <a:rPr lang="en-US" altLang="zh-CN" sz="1400" b="0" baseline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github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6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6906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47151"/>
            <a:ext cx="838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6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2534"/>
              </p:ext>
            </p:extLst>
          </p:nvPr>
        </p:nvGraphicFramePr>
        <p:xfrm>
          <a:off x="380403" y="1333500"/>
          <a:ext cx="7612062" cy="7412355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一切皆是组件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Component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实例分析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Template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和数据绑定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NSimSun" panose="02010609030101010101" pitchFamily="49" charset="-122"/>
                          <a:ea typeface="NSimSun" panose="02010609030101010101" pitchFamily="49" charset="-122"/>
                        </a:rPr>
                        <a:t>Component</a:t>
                      </a:r>
                      <a:r>
                        <a:rPr lang="zh-CN" altLang="en-US" sz="2400" b="0" dirty="0">
                          <a:solidFill>
                            <a:srgbClr val="000000"/>
                          </a:solidFill>
                          <a:latin typeface="NSimSun" panose="02010609030101010101" pitchFamily="49" charset="-122"/>
                          <a:ea typeface="NSimSun" panose="02010609030101010101" pitchFamily="49" charset="-122"/>
                        </a:rPr>
                        <a:t>生命周期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NSimSun" panose="02010609030101010101" pitchFamily="49" charset="-122"/>
                          <a:ea typeface="NSimSun" panose="02010609030101010101" pitchFamily="49" charset="-122"/>
                        </a:rPr>
                        <a:t>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Component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交互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作业与练习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Q&amp;A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3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一切皆是</a:t>
            </a:r>
            <a:r>
              <a:rPr lang="en-US" altLang="zh-CN" sz="28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endParaRPr lang="zh-CN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043115"/>
            <a:ext cx="814607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应用就是一系列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的集合，是一个树形结构的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集合。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组件可以复用，组件可以嵌套。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3. Component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中最基本也是使用最多的控件。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4. Component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Directive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的子集。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但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一般都会绑定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Template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，并且一个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template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中的一个元素只能实例化一个  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5. 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结构上，一个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一定属于一个</a:t>
            </a:r>
            <a:r>
              <a:rPr lang="en-US" sz="2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NgModule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，这样才能被其他模块或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App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使用。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6. Component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中的数据调用可以使用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inputs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</a:rPr>
              <a:t>outputs</a:t>
            </a: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61034" y="5650509"/>
            <a:ext cx="78356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https://angular.io/api/core/Component</a:t>
            </a:r>
            <a:endParaRPr lang="en-US" sz="14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4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Component</a:t>
            </a:r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实例 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1</a:t>
            </a:r>
            <a:endParaRPr lang="zh-CN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564133" y="1590023"/>
            <a:ext cx="5767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npm</a:t>
            </a:r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 package:@angular/core </a:t>
            </a:r>
          </a:p>
        </p:txBody>
      </p:sp>
      <p:sp>
        <p:nvSpPr>
          <p:cNvPr id="6" name="Rectangle 5"/>
          <p:cNvSpPr/>
          <p:nvPr/>
        </p:nvSpPr>
        <p:spPr>
          <a:xfrm>
            <a:off x="564133" y="218117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0" dirty="0"/>
              <a:t>@Component({</a:t>
            </a:r>
          </a:p>
          <a:p>
            <a:r>
              <a:rPr lang="en-US" sz="2000" b="0" dirty="0"/>
              <a:t>     selector: 'greet', </a:t>
            </a:r>
          </a:p>
          <a:p>
            <a:r>
              <a:rPr lang="en-US" sz="2000" b="0" dirty="0"/>
              <a:t>     template: 'Hello {{name}}!‘</a:t>
            </a:r>
          </a:p>
          <a:p>
            <a:r>
              <a:rPr lang="en-US" sz="2000" b="0" dirty="0"/>
              <a:t>})</a:t>
            </a:r>
          </a:p>
          <a:p>
            <a:r>
              <a:rPr lang="en-US" sz="2000" b="0" dirty="0"/>
              <a:t>class Greet {</a:t>
            </a:r>
          </a:p>
          <a:p>
            <a:r>
              <a:rPr lang="en-US" sz="2000" b="0" dirty="0"/>
              <a:t>  name: string = 'World';</a:t>
            </a:r>
          </a:p>
          <a:p>
            <a:r>
              <a:rPr lang="en-US" sz="2000" b="0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1035" y="5001477"/>
            <a:ext cx="710967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关于装饰器扩展</a:t>
            </a:r>
            <a:endParaRPr lang="en-US" sz="1400" b="0" dirty="0">
              <a:latin typeface="SimSun" panose="02010600030101010101" pitchFamily="2" charset="-122"/>
              <a:ea typeface="SimSun" panose="02010600030101010101" pitchFamily="2" charset="-122"/>
              <a:hlinkClick r:id="rId3"/>
            </a:endParaRPr>
          </a:p>
          <a:p>
            <a:r>
              <a:rPr lang="en-US" sz="1400" b="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https://github.com/semlinker/angular2-ionic2/issues/9</a:t>
            </a:r>
            <a:endParaRPr lang="en-US" sz="14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400" b="0" dirty="0">
                <a:latin typeface="SimSun" panose="02010600030101010101" pitchFamily="2" charset="-122"/>
                <a:ea typeface="SimSun" panose="02010600030101010101" pitchFamily="2" charset="-122"/>
                <a:hlinkClick r:id="rId4"/>
              </a:rPr>
              <a:t>https://segmentfault.com/a/1190000008626579</a:t>
            </a:r>
            <a:endParaRPr lang="en-US" sz="14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74107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Component</a:t>
            </a:r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实例 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2</a:t>
            </a:r>
            <a:endParaRPr lang="zh-CN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035" y="1243435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dirty="0"/>
              <a:t>class Greeter {</a:t>
            </a:r>
          </a:p>
          <a:p>
            <a:r>
              <a:rPr lang="en-US" sz="1200" b="0" dirty="0"/>
              <a:t>     greet(</a:t>
            </a:r>
            <a:r>
              <a:rPr lang="en-US" sz="1200" b="0" dirty="0" err="1"/>
              <a:t>name:string</a:t>
            </a:r>
            <a:r>
              <a:rPr lang="en-US" sz="1200" b="0" dirty="0"/>
              <a:t>) {</a:t>
            </a:r>
          </a:p>
          <a:p>
            <a:r>
              <a:rPr lang="en-US" sz="1200" b="0" dirty="0"/>
              <a:t>          return 'Hello ' + name + '!';</a:t>
            </a:r>
          </a:p>
          <a:p>
            <a:r>
              <a:rPr lang="en-US" sz="1200" b="0" dirty="0"/>
              <a:t>     }</a:t>
            </a:r>
          </a:p>
          <a:p>
            <a:r>
              <a:rPr lang="en-US" sz="1200" b="0" dirty="0"/>
              <a:t>}</a:t>
            </a:r>
          </a:p>
          <a:p>
            <a:endParaRPr lang="en-US" sz="1200" b="0" dirty="0"/>
          </a:p>
          <a:p>
            <a:r>
              <a:rPr lang="en-US" sz="1200" b="0" dirty="0"/>
              <a:t>@Directive({</a:t>
            </a:r>
          </a:p>
          <a:p>
            <a:r>
              <a:rPr lang="en-US" sz="1200" b="0" dirty="0"/>
              <a:t>     selector: 'needs-greeter'</a:t>
            </a:r>
          </a:p>
          <a:p>
            <a:r>
              <a:rPr lang="en-US" sz="1200" b="0" dirty="0"/>
              <a:t>})</a:t>
            </a:r>
          </a:p>
          <a:p>
            <a:r>
              <a:rPr lang="en-US" sz="1200" b="0" dirty="0"/>
              <a:t>class </a:t>
            </a:r>
            <a:r>
              <a:rPr lang="en-US" sz="1200" b="0" dirty="0" err="1"/>
              <a:t>NeedsGreeter</a:t>
            </a:r>
            <a:r>
              <a:rPr lang="en-US" sz="1200" b="0" dirty="0"/>
              <a:t> {</a:t>
            </a:r>
          </a:p>
          <a:p>
            <a:r>
              <a:rPr lang="en-US" sz="1200" b="0" dirty="0"/>
              <a:t>     </a:t>
            </a:r>
            <a:r>
              <a:rPr lang="en-US" sz="1200" b="0" dirty="0" err="1"/>
              <a:t>greeter:Greeter</a:t>
            </a:r>
            <a:r>
              <a:rPr lang="en-US" sz="1200" b="0" dirty="0"/>
              <a:t>;</a:t>
            </a:r>
          </a:p>
          <a:p>
            <a:r>
              <a:rPr lang="en-US" sz="1200" b="0" dirty="0"/>
              <a:t>     constructor(</a:t>
            </a:r>
            <a:r>
              <a:rPr lang="en-US" sz="1200" b="0" dirty="0" err="1"/>
              <a:t>greeter:Greeter</a:t>
            </a:r>
            <a:r>
              <a:rPr lang="en-US" sz="1200" b="0" dirty="0"/>
              <a:t>) {</a:t>
            </a:r>
          </a:p>
          <a:p>
            <a:r>
              <a:rPr lang="en-US" sz="1200" b="0" dirty="0"/>
              <a:t>          </a:t>
            </a:r>
            <a:r>
              <a:rPr lang="en-US" sz="1200" b="0" dirty="0" err="1"/>
              <a:t>this.greeter</a:t>
            </a:r>
            <a:r>
              <a:rPr lang="en-US" sz="1200" b="0" dirty="0"/>
              <a:t> = greeter;</a:t>
            </a:r>
          </a:p>
          <a:p>
            <a:r>
              <a:rPr lang="en-US" sz="1200" b="0" dirty="0"/>
              <a:t>     }</a:t>
            </a:r>
          </a:p>
          <a:p>
            <a:r>
              <a:rPr lang="en-US" sz="1200" b="0" dirty="0"/>
              <a:t>}</a:t>
            </a:r>
          </a:p>
          <a:p>
            <a:endParaRPr lang="en-US" sz="1200" b="0" dirty="0"/>
          </a:p>
          <a:p>
            <a:r>
              <a:rPr lang="en-US" sz="1200" b="0" dirty="0"/>
              <a:t>@Component({</a:t>
            </a:r>
          </a:p>
          <a:p>
            <a:r>
              <a:rPr lang="en-US" sz="1200" b="0" dirty="0"/>
              <a:t>      selector: 'greet',</a:t>
            </a:r>
          </a:p>
          <a:p>
            <a:r>
              <a:rPr lang="en-US" sz="1200" b="0" dirty="0"/>
              <a:t>      </a:t>
            </a:r>
            <a:r>
              <a:rPr lang="en-US" sz="1200" b="0" dirty="0" err="1"/>
              <a:t>viewProviders</a:t>
            </a:r>
            <a:r>
              <a:rPr lang="en-US" sz="1200" b="0" dirty="0"/>
              <a:t>: [</a:t>
            </a:r>
          </a:p>
          <a:p>
            <a:r>
              <a:rPr lang="en-US" sz="1200" b="0" dirty="0"/>
              <a:t>          Greeter</a:t>
            </a:r>
          </a:p>
          <a:p>
            <a:r>
              <a:rPr lang="en-US" sz="1200" b="0" dirty="0"/>
              <a:t>     ],</a:t>
            </a:r>
          </a:p>
          <a:p>
            <a:r>
              <a:rPr lang="en-US" sz="1200" b="0" dirty="0"/>
              <a:t>      template: `&lt;needs-greeter&gt;&lt;/needs-greeter&gt;`</a:t>
            </a:r>
          </a:p>
          <a:p>
            <a:r>
              <a:rPr lang="en-US" sz="1200" b="0" dirty="0"/>
              <a:t>})</a:t>
            </a:r>
          </a:p>
          <a:p>
            <a:r>
              <a:rPr lang="en-US" sz="1200" b="0" dirty="0"/>
              <a:t>class HelloWorld {</a:t>
            </a:r>
          </a:p>
          <a:p>
            <a:r>
              <a:rPr lang="en-US" sz="1200" b="0" dirty="0"/>
              <a:t>}</a:t>
            </a:r>
            <a:endParaRPr lang="en-US" sz="1200" b="0" dirty="0">
              <a:effectLst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130804" y="1387064"/>
            <a:ext cx="1132513" cy="1968532"/>
            <a:chOff x="2130804" y="1387064"/>
            <a:chExt cx="1132513" cy="196853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130804" y="1387064"/>
              <a:ext cx="11325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246539" y="1387064"/>
              <a:ext cx="0" cy="1632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298583" y="3028426"/>
              <a:ext cx="9647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306972" y="3020037"/>
              <a:ext cx="8389" cy="335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3229762" y="1842235"/>
            <a:ext cx="960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injected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617365" y="2650921"/>
            <a:ext cx="1572916" cy="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190281" y="2669714"/>
            <a:ext cx="0" cy="214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229762" y="4806892"/>
            <a:ext cx="960519" cy="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29762" y="4815281"/>
            <a:ext cx="0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456482" y="1367707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@Component({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selector: 'animation-</a:t>
            </a:r>
            <a:r>
              <a:rPr lang="en-US" sz="1200" b="0" dirty="0" err="1">
                <a:latin typeface="+mn-lt"/>
                <a:ea typeface="SimSun" panose="02010600030101010101" pitchFamily="2" charset="-122"/>
              </a:rPr>
              <a:t>cmp</a:t>
            </a:r>
            <a:r>
              <a:rPr lang="en-US" sz="1200" b="0" dirty="0">
                <a:latin typeface="+mn-lt"/>
                <a:ea typeface="SimSun" panose="02010600030101010101" pitchFamily="2" charset="-122"/>
              </a:rPr>
              <a:t>',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</a:t>
            </a:r>
            <a:r>
              <a:rPr lang="en-US" sz="1200" b="0" dirty="0" err="1">
                <a:latin typeface="+mn-lt"/>
                <a:ea typeface="SimSun" panose="02010600030101010101" pitchFamily="2" charset="-122"/>
              </a:rPr>
              <a:t>templateUrl</a:t>
            </a:r>
            <a:r>
              <a:rPr lang="en-US" sz="1200" b="0" dirty="0">
                <a:latin typeface="+mn-lt"/>
                <a:ea typeface="SimSun" panose="02010600030101010101" pitchFamily="2" charset="-122"/>
              </a:rPr>
              <a:t>: 'animation-cmp.html',</a:t>
            </a:r>
          </a:p>
          <a:p>
            <a:r>
              <a:rPr lang="en-US" sz="1200" dirty="0"/>
              <a:t>     </a:t>
            </a:r>
            <a:r>
              <a:rPr lang="en-US" sz="1200" b="0" dirty="0" err="1">
                <a:latin typeface="+mj-lt"/>
              </a:rPr>
              <a:t>styleUrls</a:t>
            </a:r>
            <a:r>
              <a:rPr lang="en-US" sz="1200" b="0" dirty="0">
                <a:latin typeface="+mj-lt"/>
              </a:rPr>
              <a:t>: ['./app.component.css'],</a:t>
            </a:r>
            <a:endParaRPr lang="en-US" sz="1200" b="0" dirty="0">
              <a:latin typeface="+mj-lt"/>
              <a:ea typeface="SimSun" panose="02010600030101010101" pitchFamily="2" charset="-122"/>
            </a:endParaRP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animations: [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// this here is our animation trigger that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// will contain our state change animations.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trigger('</a:t>
            </a:r>
            <a:r>
              <a:rPr lang="en-US" sz="1200" b="0" dirty="0" err="1">
                <a:latin typeface="+mn-lt"/>
                <a:ea typeface="SimSun" panose="02010600030101010101" pitchFamily="2" charset="-122"/>
              </a:rPr>
              <a:t>myTriggerName</a:t>
            </a:r>
            <a:r>
              <a:rPr lang="en-US" sz="1200" b="0" dirty="0">
                <a:latin typeface="+mn-lt"/>
                <a:ea typeface="SimSun" panose="02010600030101010101" pitchFamily="2" charset="-122"/>
              </a:rPr>
              <a:t>', [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        // the styles defined for the `on` and `off`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        // states declared below are persisted on the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        // element once the animation completes.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        state('on', style({ opacity: 1 }),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        state('off', style({ opacity: 0 }),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 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        // this here is our animation that kicks off when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        // this state change jump is true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        transition('on =&gt; off', [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            animate("1s")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        ])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        ])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      ]</a:t>
            </a:r>
          </a:p>
          <a:p>
            <a:r>
              <a:rPr lang="en-US" sz="1200" b="0" dirty="0">
                <a:latin typeface="+mn-lt"/>
                <a:ea typeface="SimSun" panose="02010600030101010101" pitchFamily="2" charset="-122"/>
              </a:rPr>
              <a:t>})</a:t>
            </a:r>
            <a:endParaRPr lang="en-US" sz="1200" b="0" dirty="0">
              <a:effectLst/>
              <a:latin typeface="+mn-lt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5343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Template</a:t>
            </a:r>
            <a:r>
              <a:rPr lang="ja-JP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和数据绑定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310" y="1373226"/>
            <a:ext cx="802407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 template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语言。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除了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&lt;script&gt;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&lt;html&gt;, &lt;body&gt;, and &lt;base&gt;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的所有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HTML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语法在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Template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中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都是有效的。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属性绑定。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{﻿{...}}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是最普遍用的最多的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属性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绑定方法。其中可以是变量也可以是表达式。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也可以使用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[value]=“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firstName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”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的形式来进行绑定。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AutoNum type="arabicPeriod" startAt="3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事件绑定。如点击事件。使用（）来绑定。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如：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&lt;button (click)="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doSomething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($event)" &gt;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点击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&lt;/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button&gt;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4.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双向绑定。使用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[()]</a:t>
            </a: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如：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&lt;input type="text" [(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ngModel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)]="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firstName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 /&gt;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angular2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的双向数据绑定没有用“脏检查”，而是用了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zone.js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用来维持切换上下文的库。用来替代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$apply()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的一个库告诉你何时更新视图！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5. Attribute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Style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绑定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&lt;button [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attr.aria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-label]="help"&gt;help&lt;/button&gt;</a:t>
            </a: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&lt;div [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class.special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]="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isSpecial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"&gt;Special&lt;/div&gt;</a:t>
            </a: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&lt;button [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style.color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]="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isSpecial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? 'red' : 'green'"&gt;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6.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局部变量：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#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&lt;input #phone placeholder="phone number"&gt;</a:t>
            </a: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&lt;button (click)="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callPhone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phone.value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)"&gt;Call&lt;/button&gt;</a:t>
            </a: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</a:t>
            </a: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9845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数据绑定方向</a:t>
            </a:r>
            <a:endParaRPr lang="ja-JP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35" y="1491375"/>
            <a:ext cx="8087347" cy="442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767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输入和输出属性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( @Input and @Output )</a:t>
            </a:r>
            <a:endParaRPr lang="ja-JP" altLang="en-US" sz="2800" b="0" dirty="0">
              <a:solidFill>
                <a:srgbClr val="000000"/>
              </a:solidFill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89" y="1319952"/>
            <a:ext cx="5855875" cy="936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35" y="2947507"/>
            <a:ext cx="4043853" cy="978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466" y="2947507"/>
            <a:ext cx="3648075" cy="130630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857671" y="1853967"/>
            <a:ext cx="1271423" cy="161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81806" y="1832597"/>
            <a:ext cx="2566660" cy="185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29094" y="1853967"/>
            <a:ext cx="3477656" cy="184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49865" y="1853967"/>
            <a:ext cx="2340168" cy="195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461035" y="4193884"/>
            <a:ext cx="739176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Input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通常用来接收数据。而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Output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通常用来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expose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事件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比如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0" lang="en-US" altLang="en-US" sz="16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hlinkClick r:id="rId6"/>
              </a:rPr>
              <a:t>EventEmitter</a:t>
            </a:r>
            <a:endParaRPr lang="en-US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28600" lvl="0" indent="-228600" eaLnBrk="0" hangingPunct="0">
              <a:buFontTx/>
              <a:buAutoNum type="arabicPeriod"/>
            </a:pP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可以通过使用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Alias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别名来解决命名的问题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//  @Output(alias) </a:t>
            </a:r>
            <a:r>
              <a:rPr lang="en-US" alt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propertyName</a:t>
            </a:r>
            <a:r>
              <a:rPr lang="en-US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...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 eaLnBrk="0" hangingPunct="0"/>
            <a:r>
              <a:rPr lang="en-US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@Output('</a:t>
            </a:r>
            <a:r>
              <a:rPr lang="en-US" alt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myClick</a:t>
            </a:r>
            <a:r>
              <a:rPr lang="en-US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') clicks = new </a:t>
            </a:r>
            <a:r>
              <a:rPr lang="en-US" alt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EventEmitter</a:t>
            </a:r>
            <a:r>
              <a:rPr lang="en-US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&lt;string&gt;(); </a:t>
            </a:r>
          </a:p>
          <a:p>
            <a:pPr lvl="0" eaLnBrk="0" hangingPunct="0"/>
            <a:endParaRPr lang="en-US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 eaLnBrk="0" hangingPunct="0"/>
            <a:r>
              <a:rPr lang="en-US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@Directive({</a:t>
            </a:r>
          </a:p>
          <a:p>
            <a:pPr lvl="0" eaLnBrk="0" hangingPunct="0"/>
            <a:r>
              <a:rPr lang="en-US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outputs: ['</a:t>
            </a:r>
            <a:r>
              <a:rPr lang="en-US" alt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clicks:myClick</a:t>
            </a:r>
            <a:r>
              <a:rPr lang="en-US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']  // </a:t>
            </a:r>
            <a:r>
              <a:rPr lang="en-US" alt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propertyName:alias</a:t>
            </a:r>
            <a:endParaRPr lang="en-US" alt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 eaLnBrk="0" hangingPunct="0"/>
            <a:r>
              <a:rPr lang="en-US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})</a:t>
            </a:r>
          </a:p>
        </p:txBody>
      </p:sp>
    </p:spTree>
    <p:extLst>
      <p:ext uri="{BB962C8B-B14F-4D97-AF65-F5344CB8AC3E}">
        <p14:creationId xmlns:p14="http://schemas.microsoft.com/office/powerpoint/2010/main" val="206793861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Component</a:t>
            </a:r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生命周期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87064"/>
            <a:ext cx="814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77" y="1319952"/>
            <a:ext cx="2983095" cy="497302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296873" y="1577130"/>
            <a:ext cx="981512" cy="67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4404220" y="1235233"/>
            <a:ext cx="4522527" cy="5025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响应</a:t>
            </a:r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Input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绑定的数据发生变化。在</a:t>
            </a:r>
            <a:r>
              <a:rPr lang="en-US" altLang="zh-CN" sz="1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ngOnInit</a:t>
            </a:r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()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之前或数据发生变化时候触发</a:t>
            </a:r>
            <a:endParaRPr lang="en-US" sz="1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4397481" y="1799149"/>
            <a:ext cx="4546832" cy="4659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在数据绑定后，</a:t>
            </a:r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Component/directive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初始化时候触发。只调用一次。</a:t>
            </a:r>
            <a:endParaRPr lang="en-US" sz="1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" name="Straight Arrow Connector 23"/>
          <p:cNvCxnSpPr>
            <a:endCxn id="22" idx="1"/>
          </p:cNvCxnSpPr>
          <p:nvPr/>
        </p:nvCxnSpPr>
        <p:spPr>
          <a:xfrm flipV="1">
            <a:off x="3257419" y="2032109"/>
            <a:ext cx="1140062" cy="86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2" idx="1"/>
          </p:cNvCxnSpPr>
          <p:nvPr/>
        </p:nvCxnSpPr>
        <p:spPr>
          <a:xfrm flipV="1">
            <a:off x="3296873" y="2587505"/>
            <a:ext cx="1100608" cy="67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/>
          <p:cNvSpPr/>
          <p:nvPr/>
        </p:nvSpPr>
        <p:spPr>
          <a:xfrm>
            <a:off x="4397481" y="2305415"/>
            <a:ext cx="4528405" cy="5641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基本上用来监测用户自定义动作，每次有变更或事件都会触发</a:t>
            </a:r>
            <a:endParaRPr lang="en-US" altLang="zh-CN" sz="1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Cost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比较大，尽量少用</a:t>
            </a:r>
            <a:endParaRPr lang="en-US" sz="1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4388266" y="2915396"/>
            <a:ext cx="4537620" cy="6378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一般是子</a:t>
            </a:r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Content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加载完成时候触发。</a:t>
            </a:r>
            <a:endParaRPr lang="en-US" sz="1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ngDoCheck</a:t>
            </a:r>
            <a:r>
              <a:rPr 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()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后只调用一次</a:t>
            </a:r>
            <a:r>
              <a:rPr 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r>
              <a:rPr 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</p:txBody>
      </p:sp>
      <p:cxnSp>
        <p:nvCxnSpPr>
          <p:cNvPr id="36" name="Straight Arrow Connector 35"/>
          <p:cNvCxnSpPr>
            <a:endCxn id="34" idx="1"/>
          </p:cNvCxnSpPr>
          <p:nvPr/>
        </p:nvCxnSpPr>
        <p:spPr>
          <a:xfrm flipV="1">
            <a:off x="3531765" y="3234333"/>
            <a:ext cx="856501" cy="63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/>
          <p:cNvSpPr/>
          <p:nvPr/>
        </p:nvSpPr>
        <p:spPr>
          <a:xfrm>
            <a:off x="4388266" y="3610600"/>
            <a:ext cx="4528405" cy="7680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一般是子</a:t>
            </a:r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Content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更新时候触发</a:t>
            </a:r>
            <a:endParaRPr lang="en-US" altLang="zh-CN" sz="1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ngDoCheck</a:t>
            </a:r>
            <a:r>
              <a:rPr 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()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子循环都会触发，也是尽量少用</a:t>
            </a:r>
            <a:r>
              <a:rPr 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522552" y="3893064"/>
            <a:ext cx="856501" cy="63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/>
          <p:cNvSpPr/>
          <p:nvPr/>
        </p:nvSpPr>
        <p:spPr>
          <a:xfrm>
            <a:off x="4397481" y="4406987"/>
            <a:ext cx="4528405" cy="587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View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和子</a:t>
            </a:r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View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初始化完了。</a:t>
            </a:r>
            <a:endParaRPr lang="en-US" altLang="zh-CN" sz="1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Called once after the first </a:t>
            </a:r>
            <a:r>
              <a:rPr lang="en-US" sz="1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ngAfterContentChecked</a:t>
            </a:r>
            <a:r>
              <a:rPr 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().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522552" y="4703415"/>
            <a:ext cx="856501" cy="26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4415908" y="5028189"/>
            <a:ext cx="4528405" cy="7518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Component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View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和子</a:t>
            </a:r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View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有更新时触发。</a:t>
            </a:r>
            <a:endParaRPr lang="en-US" altLang="zh-CN" sz="12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Called after the </a:t>
            </a:r>
            <a:r>
              <a:rPr lang="en-US" sz="1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ngAfterViewInit</a:t>
            </a:r>
            <a:r>
              <a:rPr 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 and every subsequent </a:t>
            </a:r>
            <a:r>
              <a:rPr lang="en-US" sz="12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ngAfterContentChecked</a:t>
            </a:r>
            <a:r>
              <a:rPr 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().</a:t>
            </a:r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 flipV="1">
            <a:off x="3522551" y="5404102"/>
            <a:ext cx="893357" cy="2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4" idx="1"/>
          </p:cNvCxnSpPr>
          <p:nvPr/>
        </p:nvCxnSpPr>
        <p:spPr>
          <a:xfrm>
            <a:off x="3208321" y="5982738"/>
            <a:ext cx="1216801" cy="1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/>
          <p:cNvSpPr/>
          <p:nvPr/>
        </p:nvSpPr>
        <p:spPr>
          <a:xfrm>
            <a:off x="4425122" y="5848349"/>
            <a:ext cx="4528405" cy="6212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Cleanup just before Angular destroys the directive/component. Unsubscribe Observables and detach event handlers to avoid memory leaks.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61035" y="628600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https://angular.io/guide/lifecycle-hooks</a:t>
            </a:r>
          </a:p>
        </p:txBody>
      </p:sp>
    </p:spTree>
    <p:extLst>
      <p:ext uri="{BB962C8B-B14F-4D97-AF65-F5344CB8AC3E}">
        <p14:creationId xmlns:p14="http://schemas.microsoft.com/office/powerpoint/2010/main" val="15251098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9E41AE-6836-4572-AAEF-EE3E09D690B6}">
  <ds:schemaRefs>
    <ds:schemaRef ds:uri="http://schemas.microsoft.com/office/2006/documentManagement/types"/>
    <ds:schemaRef ds:uri="http://schemas.microsoft.com/sharepoint/v3"/>
    <ds:schemaRef ds:uri="http://purl.org/dc/elements/1.1/"/>
    <ds:schemaRef ds:uri="http://purl.org/dc/dcmitype/"/>
    <ds:schemaRef ds:uri="http://purl.org/dc/terms/"/>
    <ds:schemaRef ds:uri="C6B13D8A-F6C8-4777-9906-93DFDA163C9A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33357</TotalTime>
  <Words>1509</Words>
  <Application>Microsoft Office PowerPoint</Application>
  <PresentationFormat>On-screen Show (4:3)</PresentationFormat>
  <Paragraphs>296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NSimSun</vt:lpstr>
      <vt:lpstr>SimSun</vt:lpstr>
      <vt:lpstr>Arial</vt:lpstr>
      <vt:lpstr>Book Antiqua</vt:lpstr>
      <vt:lpstr>Wingdings</vt:lpstr>
      <vt:lpstr>MASTER_4x3_Template</vt:lpstr>
      <vt:lpstr>Angular Component </vt:lpstr>
      <vt:lpstr>Agenda</vt:lpstr>
      <vt:lpstr>一切皆是Component</vt:lpstr>
      <vt:lpstr>Component实例 1</vt:lpstr>
      <vt:lpstr>Component实例 2</vt:lpstr>
      <vt:lpstr>Template和数据绑定</vt:lpstr>
      <vt:lpstr>数据绑定方向</vt:lpstr>
      <vt:lpstr>输入和输出属性( @Input and @Output )</vt:lpstr>
      <vt:lpstr>Component生命周期</vt:lpstr>
      <vt:lpstr>Component交互</vt:lpstr>
      <vt:lpstr>作业与练习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Liu, Bo E.</cp:lastModifiedBy>
  <cp:revision>1535</cp:revision>
  <cp:lastPrinted>1998-09-01T20:10:08Z</cp:lastPrinted>
  <dcterms:created xsi:type="dcterms:W3CDTF">2006-04-07T09:57:12Z</dcterms:created>
  <dcterms:modified xsi:type="dcterms:W3CDTF">2017-07-24T07:56:43Z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