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74" r:id="rId4"/>
  </p:sldMasterIdLst>
  <p:notesMasterIdLst>
    <p:notesMasterId r:id="rId21"/>
  </p:notesMasterIdLst>
  <p:handoutMasterIdLst>
    <p:handoutMasterId r:id="rId22"/>
  </p:handoutMasterIdLst>
  <p:sldIdLst>
    <p:sldId id="259" r:id="rId5"/>
    <p:sldId id="443" r:id="rId6"/>
    <p:sldId id="379" r:id="rId7"/>
    <p:sldId id="455" r:id="rId8"/>
    <p:sldId id="456" r:id="rId9"/>
    <p:sldId id="457" r:id="rId10"/>
    <p:sldId id="458" r:id="rId11"/>
    <p:sldId id="459" r:id="rId12"/>
    <p:sldId id="460" r:id="rId13"/>
    <p:sldId id="461" r:id="rId14"/>
    <p:sldId id="463" r:id="rId15"/>
    <p:sldId id="462" r:id="rId16"/>
    <p:sldId id="464" r:id="rId17"/>
    <p:sldId id="467" r:id="rId18"/>
    <p:sldId id="465" r:id="rId19"/>
    <p:sldId id="388" r:id="rId20"/>
  </p:sldIdLst>
  <p:sldSz cx="9144000" cy="6858000" type="screen4x3"/>
  <p:notesSz cx="7099300" cy="10234613"/>
  <p:custDataLst>
    <p:tags r:id="rId24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275">
          <p15:clr>
            <a:srgbClr val="A4A3A4"/>
          </p15:clr>
        </p15:guide>
        <p15:guide id="2" orient="horz" pos="4299">
          <p15:clr>
            <a:srgbClr val="A4A3A4"/>
          </p15:clr>
        </p15:guide>
        <p15:guide id="3" orient="horz" pos="644">
          <p15:clr>
            <a:srgbClr val="A4A3A4"/>
          </p15:clr>
        </p15:guide>
        <p15:guide id="4" orient="horz" pos="1074">
          <p15:clr>
            <a:srgbClr val="A4A3A4"/>
          </p15:clr>
        </p15:guide>
        <p15:guide id="5" orient="horz" pos="845">
          <p15:clr>
            <a:srgbClr val="A4A3A4"/>
          </p15:clr>
        </p15:guide>
        <p15:guide id="6" pos="289">
          <p15:clr>
            <a:srgbClr val="A4A3A4"/>
          </p15:clr>
        </p15:guide>
        <p15:guide id="7" pos="354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7B475"/>
    <a:srgbClr val="87B998"/>
    <a:srgbClr val="18A2A1"/>
    <a:srgbClr val="00B0F0"/>
    <a:srgbClr val="9999FF"/>
    <a:srgbClr val="C1E0FF"/>
    <a:srgbClr val="88DD00"/>
    <a:srgbClr val="00BBEE"/>
    <a:srgbClr val="EAF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957" autoAdjust="0"/>
    <p:restoredTop sz="96370" autoAdjust="0"/>
  </p:normalViewPr>
  <p:slideViewPr>
    <p:cSldViewPr snapToGrid="0">
      <p:cViewPr varScale="1">
        <p:scale>
          <a:sx n="103" d="100"/>
          <a:sy n="103" d="100"/>
        </p:scale>
        <p:origin x="-1680" y="-112"/>
      </p:cViewPr>
      <p:guideLst>
        <p:guide orient="horz" pos="1275"/>
        <p:guide orient="horz" pos="4299"/>
        <p:guide orient="horz" pos="644"/>
        <p:guide orient="horz" pos="1074"/>
        <p:guide orient="horz" pos="845"/>
        <p:guide pos="289"/>
        <p:guide pos="3541"/>
      </p:guideLst>
    </p:cSldViewPr>
  </p:slideViewPr>
  <p:outlineViewPr>
    <p:cViewPr>
      <p:scale>
        <a:sx n="33" d="100"/>
        <a:sy n="33" d="100"/>
      </p:scale>
      <p:origin x="0" y="-31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514"/>
    </p:cViewPr>
  </p:sorterViewPr>
  <p:notesViewPr>
    <p:cSldViewPr snapToGrid="0">
      <p:cViewPr>
        <p:scale>
          <a:sx n="75" d="100"/>
          <a:sy n="75" d="100"/>
        </p:scale>
        <p:origin x="-2514" y="-72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tags" Target="tags/tag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7789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Agile University Delivery School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D02-M02-P01_ADM for Distributed Agile Overview </a:t>
            </a:r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777875"/>
            <a:ext cx="5092700" cy="3819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3" tIns="48173" rIns="96343" bIns="481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GB" dirty="0"/>
              <a:t>Copyright © 2012 Accenture All Rights Reserved.</a:t>
            </a:r>
            <a:endParaRPr 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fld id="{8FBFBA62-748B-427B-B765-9B3B0973B2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19690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D01-M02-P01_Agile At Accenture Overview </a:t>
            </a:r>
          </a:p>
        </p:txBody>
      </p:sp>
      <p:sp>
        <p:nvSpPr>
          <p:cNvPr id="245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45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19426B3-DE7A-415F-8255-82EB559B9A67}" type="slidenum">
              <a:rPr lang="en-GB" sz="800" b="0" smtClean="0"/>
              <a:pPr/>
              <a:t>0</a:t>
            </a:fld>
            <a:endParaRPr lang="en-GB" sz="800" b="0"/>
          </a:p>
        </p:txBody>
      </p:sp>
      <p:sp>
        <p:nvSpPr>
          <p:cNvPr id="24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747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Agile University Delivery School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D02-M02-P02_Project Initiation in ADM for DA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Copyright © 2011 Accenture All Rights Reserved.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59A013-B59E-497A-A554-7DFF3A592FC0}" type="slidenum">
              <a:rPr lang="en-GB" sz="800" b="0" smtClean="0"/>
              <a:pPr/>
              <a:t>1</a:t>
            </a:fld>
            <a:endParaRPr lang="en-GB" sz="800" b="0"/>
          </a:p>
        </p:txBody>
      </p:sp>
      <p:sp>
        <p:nvSpPr>
          <p:cNvPr id="481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71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2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371254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3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1055648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Agile University Delivery School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D02-M02-P02_Project Initiation in ADM for DA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Copyright © 2011 Accenture All Rights Reserved.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59A013-B59E-497A-A554-7DFF3A592FC0}" type="slidenum">
              <a:rPr lang="en-GB" sz="800" b="0" smtClean="0"/>
              <a:pPr/>
              <a:t>4</a:t>
            </a:fld>
            <a:endParaRPr lang="en-GB" sz="800" b="0"/>
          </a:p>
        </p:txBody>
      </p:sp>
      <p:sp>
        <p:nvSpPr>
          <p:cNvPr id="481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533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Agile University Delivery School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D02-M02-P02_Project Initiation in ADM for DA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Copyright © 2011 Accenture All Rights Reserved.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59A013-B59E-497A-A554-7DFF3A592FC0}" type="slidenum">
              <a:rPr lang="en-GB" sz="800" b="0" smtClean="0"/>
              <a:pPr/>
              <a:t>5</a:t>
            </a:fld>
            <a:endParaRPr lang="en-GB" sz="800" b="0"/>
          </a:p>
        </p:txBody>
      </p:sp>
      <p:sp>
        <p:nvSpPr>
          <p:cNvPr id="481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56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Agile University Delivery School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D02-M02-P02_Project Initiation in ADM for DA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Copyright © 2011 Accenture All Rights Reserved.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59A013-B59E-497A-A554-7DFF3A592FC0}" type="slidenum">
              <a:rPr lang="en-GB" sz="800" b="0" smtClean="0"/>
              <a:pPr/>
              <a:t>6</a:t>
            </a:fld>
            <a:endParaRPr lang="en-GB" sz="800" b="0"/>
          </a:p>
        </p:txBody>
      </p:sp>
      <p:sp>
        <p:nvSpPr>
          <p:cNvPr id="481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46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Agile University Delivery School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D02-M02-P02_Project Initiation in ADM for DA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Copyright © 2011 Accenture All Rights Reserved.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59A013-B59E-497A-A554-7DFF3A592FC0}" type="slidenum">
              <a:rPr lang="en-GB" sz="800" b="0" smtClean="0"/>
              <a:pPr/>
              <a:t>7</a:t>
            </a:fld>
            <a:endParaRPr lang="en-GB" sz="800" b="0"/>
          </a:p>
        </p:txBody>
      </p:sp>
      <p:sp>
        <p:nvSpPr>
          <p:cNvPr id="481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36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50" tIns="47375" rIns="94750" bIns="47375"/>
          <a:lstStyle/>
          <a:p>
            <a:pPr marL="114300" indent="-114300" eaLnBrk="1" hangingPunct="1"/>
            <a:endParaRPr lang="en-US" dirty="0"/>
          </a:p>
        </p:txBody>
      </p:sp>
      <p:sp>
        <p:nvSpPr>
          <p:cNvPr id="44036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44037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44038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44039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50C5752E-C29B-490E-BA18-43D3637E4506}" type="slidenum">
              <a:rPr lang="en-GB" sz="800" b="0"/>
              <a:pPr algn="r"/>
              <a:t>15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28206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White Signa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870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58788" y="1570543"/>
            <a:ext cx="4113212" cy="943012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1963" y="2709553"/>
            <a:ext cx="4110037" cy="61555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313" y="434670"/>
            <a:ext cx="4543200" cy="72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5658095" y="3917644"/>
            <a:ext cx="3074395" cy="2060440"/>
            <a:chOff x="5701703" y="682760"/>
            <a:chExt cx="3074395" cy="2060440"/>
          </a:xfrm>
        </p:grpSpPr>
        <p:sp>
          <p:nvSpPr>
            <p:cNvPr id="15" name="Freeform 14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932361" y="6280097"/>
            <a:ext cx="3739891" cy="22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72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12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31242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Black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490897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400" b="1" baseline="0">
                <a:solidFill>
                  <a:srgbClr val="88DD00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111906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28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450985" y="6604792"/>
            <a:ext cx="79679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tx1"/>
                </a:solidFill>
              </a:rPr>
              <a:t>Copyright © 2014 Accenture All Rights Reserved. Accenture, its logo, and High Performance Delivered are trademarks of Accenture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37702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with White Signa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724128" y="1571760"/>
            <a:ext cx="3074395" cy="2060440"/>
            <a:chOff x="5701703" y="682760"/>
            <a:chExt cx="3074395" cy="2060440"/>
          </a:xfrm>
        </p:grpSpPr>
        <p:sp>
          <p:nvSpPr>
            <p:cNvPr id="11" name="Freeform 10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3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 with White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5724128" y="1570958"/>
            <a:ext cx="3074395" cy="2060440"/>
            <a:chOff x="5701703" y="682760"/>
            <a:chExt cx="3074395" cy="2060440"/>
          </a:xfrm>
        </p:grpSpPr>
        <p:sp>
          <p:nvSpPr>
            <p:cNvPr id="12" name="Freeform 11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1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32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69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199623"/>
            <a:ext cx="8228012" cy="5243510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7031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216552"/>
            <a:ext cx="8228012" cy="4824414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accent3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/>
            </a:lvl2pPr>
            <a:lvl3pPr marL="457200" indent="-231775">
              <a:buFont typeface="Arial" pitchFamily="34" charset="0"/>
              <a:buChar char="–"/>
              <a:defRPr/>
            </a:lvl3pPr>
            <a:lvl4pPr marL="688975" indent="-225425">
              <a:buFont typeface="Arial" pitchFamily="34" charset="0"/>
              <a:buChar char="•"/>
              <a:defRPr/>
            </a:lvl4pPr>
            <a:lvl5pPr marL="914400" indent="-225425">
              <a:buFont typeface="Arial" pitchFamily="34" charset="0"/>
              <a:buChar char="–"/>
              <a:tabLst/>
              <a:defRPr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6418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8788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60901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7190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701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734" y="1194857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52568" y="348983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364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Angular4</a:t>
            </a:r>
            <a:r>
              <a:rPr lang="zh-CN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Directives</a:t>
            </a:r>
            <a:r>
              <a:rPr lang="en-US" altLang="zh-CN" dirty="0">
                <a:solidFill>
                  <a:schemeClr val="tx1"/>
                </a:solidFill>
              </a:rPr>
              <a:t/>
            </a:r>
            <a:br>
              <a:rPr lang="en-US" altLang="zh-CN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6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属性型指令</a:t>
            </a:r>
            <a:endParaRPr lang="en-US" sz="16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7" name="圆角矩形 2"/>
          <p:cNvSpPr/>
          <p:nvPr/>
        </p:nvSpPr>
        <p:spPr>
          <a:xfrm>
            <a:off x="477229" y="2656702"/>
            <a:ext cx="3143739" cy="4953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0" dirty="0" smtClean="0"/>
              <a:t>Display value property and responds to changing events</a:t>
            </a:r>
            <a:endParaRPr lang="en-US" sz="1100" b="0" dirty="0"/>
          </a:p>
        </p:txBody>
      </p:sp>
      <p:sp>
        <p:nvSpPr>
          <p:cNvPr id="8" name="圆角矩形 2"/>
          <p:cNvSpPr/>
          <p:nvPr/>
        </p:nvSpPr>
        <p:spPr>
          <a:xfrm>
            <a:off x="452567" y="1841336"/>
            <a:ext cx="3143739" cy="4953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Attribute directive alter the appearance or behavior of an existing element</a:t>
            </a:r>
            <a:endParaRPr lang="en-US" sz="11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253" y="3919384"/>
            <a:ext cx="6528135" cy="144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806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1600" b="0" dirty="0">
                <a:solidFill>
                  <a:srgbClr val="0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Angular</a:t>
            </a:r>
            <a:r>
              <a:rPr lang="zh-CN" altLang="en-US" sz="1600" b="0" dirty="0">
                <a:solidFill>
                  <a:srgbClr val="0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内置指令</a:t>
            </a:r>
            <a:endParaRPr lang="en-US" sz="16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9" name="圆角矩形 2"/>
          <p:cNvSpPr/>
          <p:nvPr/>
        </p:nvSpPr>
        <p:spPr>
          <a:xfrm>
            <a:off x="546353" y="1486609"/>
            <a:ext cx="6925155" cy="68130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NgClass</a:t>
            </a:r>
            <a:endParaRPr lang="en-US" sz="11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1" name="圆角矩形 2"/>
          <p:cNvSpPr/>
          <p:nvPr/>
        </p:nvSpPr>
        <p:spPr>
          <a:xfrm>
            <a:off x="546352" y="2379066"/>
            <a:ext cx="6925156" cy="65233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NgStyle</a:t>
            </a:r>
            <a:endParaRPr lang="en-US" sz="11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2" name="圆角矩形 2"/>
          <p:cNvSpPr/>
          <p:nvPr/>
        </p:nvSpPr>
        <p:spPr>
          <a:xfrm>
            <a:off x="546352" y="4100030"/>
            <a:ext cx="6925156" cy="63791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NgIf</a:t>
            </a:r>
            <a:endParaRPr lang="en-US" sz="11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3" name="圆角矩形 2"/>
          <p:cNvSpPr/>
          <p:nvPr/>
        </p:nvSpPr>
        <p:spPr>
          <a:xfrm>
            <a:off x="546352" y="5667695"/>
            <a:ext cx="6925156" cy="9675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NgSwitch</a:t>
            </a:r>
            <a:endParaRPr lang="en-US" sz="11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4" name="圆角矩形 2"/>
          <p:cNvSpPr/>
          <p:nvPr/>
        </p:nvSpPr>
        <p:spPr>
          <a:xfrm>
            <a:off x="546352" y="4895077"/>
            <a:ext cx="6925156" cy="60801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NgFor</a:t>
            </a:r>
            <a:endParaRPr lang="en-US" sz="11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72056" y="1503297"/>
            <a:ext cx="2771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</a:t>
            </a:r>
            <a:r>
              <a:rPr lang="en-US" sz="12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dd and remove a set of CSS classes</a:t>
            </a:r>
            <a:endParaRPr lang="en-US" sz="12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056" y="1780296"/>
            <a:ext cx="4486901" cy="36200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72054" y="2339154"/>
            <a:ext cx="2755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Add and remove a set of HTML styles</a:t>
            </a:r>
            <a:endParaRPr lang="en-US" sz="12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054" y="2616153"/>
            <a:ext cx="5153744" cy="400106"/>
          </a:xfrm>
          <a:prstGeom prst="rect">
            <a:avLst/>
          </a:prstGeom>
        </p:spPr>
      </p:pic>
      <p:sp>
        <p:nvSpPr>
          <p:cNvPr id="17" name="圆角矩形 2"/>
          <p:cNvSpPr/>
          <p:nvPr/>
        </p:nvSpPr>
        <p:spPr>
          <a:xfrm>
            <a:off x="546352" y="3231458"/>
            <a:ext cx="6925156" cy="68499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NgModel</a:t>
            </a:r>
            <a:endParaRPr lang="en-US" sz="11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72054" y="3187499"/>
            <a:ext cx="34612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Two-way data binging to an HTML form element</a:t>
            </a:r>
            <a:endParaRPr lang="en-US" sz="12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054" y="3497814"/>
            <a:ext cx="4364986" cy="35584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672054" y="4104796"/>
            <a:ext cx="3903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Conditionally add or remove an element from the DOM</a:t>
            </a:r>
            <a:endParaRPr lang="en-US" sz="12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054" y="4397474"/>
            <a:ext cx="3715268" cy="31436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653557" y="5646425"/>
            <a:ext cx="3555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 set of directives switch among alternative views</a:t>
            </a:r>
            <a:endParaRPr lang="en-US" sz="12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165" y="5903046"/>
            <a:ext cx="3526947" cy="71658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690165" y="4904914"/>
            <a:ext cx="2890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Repeat a template for each item in a list</a:t>
            </a:r>
            <a:endParaRPr lang="en-US" sz="12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165" y="5167280"/>
            <a:ext cx="4346875" cy="2751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158957" y="1170748"/>
            <a:ext cx="28472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https://angular.io/guide/template-syntax</a:t>
            </a:r>
          </a:p>
        </p:txBody>
      </p:sp>
    </p:spTree>
    <p:extLst>
      <p:ext uri="{BB962C8B-B14F-4D97-AF65-F5344CB8AC3E}">
        <p14:creationId xmlns:p14="http://schemas.microsoft.com/office/powerpoint/2010/main" val="4070970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lvl="0" indent="-342900"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lang="zh-CN" altLang="en-US" sz="1600" b="0" dirty="0">
                <a:solidFill>
                  <a:srgbClr val="0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自定义指令</a:t>
            </a:r>
            <a:endParaRPr lang="en-US" altLang="zh-CN" sz="1600" b="0" dirty="0">
              <a:solidFill>
                <a:srgbClr val="000000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6" name="圆角矩形 2"/>
          <p:cNvSpPr/>
          <p:nvPr/>
        </p:nvSpPr>
        <p:spPr>
          <a:xfrm>
            <a:off x="452569" y="2541739"/>
            <a:ext cx="3143739" cy="4953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Contains the directive metadata a configuration object</a:t>
            </a:r>
            <a:endParaRPr lang="en-US" sz="11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7" name="圆角矩形 2"/>
          <p:cNvSpPr/>
          <p:nvPr/>
        </p:nvSpPr>
        <p:spPr>
          <a:xfrm>
            <a:off x="452568" y="3212494"/>
            <a:ext cx="3143739" cy="4953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0" dirty="0" smtClean="0"/>
              <a:t>Identifies the HTML in the selector that is associated with the directive</a:t>
            </a:r>
            <a:endParaRPr lang="en-US" sz="1100" b="0" dirty="0"/>
          </a:p>
        </p:txBody>
      </p:sp>
      <p:sp>
        <p:nvSpPr>
          <p:cNvPr id="8" name="圆角矩形 2"/>
          <p:cNvSpPr/>
          <p:nvPr/>
        </p:nvSpPr>
        <p:spPr>
          <a:xfrm>
            <a:off x="452570" y="1903557"/>
            <a:ext cx="3143739" cy="4953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Provides the functionality of the </a:t>
            </a:r>
            <a:r>
              <a:rPr lang="en-US" sz="11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Directive </a:t>
            </a:r>
            <a:r>
              <a:rPr lang="en-US" sz="11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decorator </a:t>
            </a:r>
            <a:endParaRPr lang="en-US" sz="11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666" y="1885854"/>
            <a:ext cx="5007248" cy="219721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829912" y="1884529"/>
            <a:ext cx="765908" cy="247650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>
            <a:stCxn id="8" idx="3"/>
            <a:endCxn id="5" idx="1"/>
          </p:cNvCxnSpPr>
          <p:nvPr/>
        </p:nvCxnSpPr>
        <p:spPr>
          <a:xfrm flipV="1">
            <a:off x="3596309" y="2008354"/>
            <a:ext cx="1233603" cy="1428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286761" y="2219906"/>
            <a:ext cx="765908" cy="247650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/>
          <p:nvPr/>
        </p:nvCxnSpPr>
        <p:spPr>
          <a:xfrm flipV="1">
            <a:off x="3606268" y="2366284"/>
            <a:ext cx="678712" cy="3905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509482" y="2437725"/>
            <a:ext cx="1709190" cy="247650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Elbow Connector 18"/>
          <p:cNvCxnSpPr>
            <a:stCxn id="7" idx="3"/>
            <a:endCxn id="15" idx="2"/>
          </p:cNvCxnSpPr>
          <p:nvPr/>
        </p:nvCxnSpPr>
        <p:spPr>
          <a:xfrm flipV="1">
            <a:off x="3596307" y="2685375"/>
            <a:ext cx="1767770" cy="7747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4213110" y="2984460"/>
            <a:ext cx="2304926" cy="247650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圆角矩形 2"/>
          <p:cNvSpPr/>
          <p:nvPr/>
        </p:nvSpPr>
        <p:spPr>
          <a:xfrm>
            <a:off x="452568" y="3883249"/>
            <a:ext cx="3143739" cy="4953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0" dirty="0" smtClean="0"/>
              <a:t>Directive Class that performs operation</a:t>
            </a:r>
            <a:endParaRPr lang="en-US" sz="1100" b="0" dirty="0"/>
          </a:p>
        </p:txBody>
      </p:sp>
      <p:cxnSp>
        <p:nvCxnSpPr>
          <p:cNvPr id="24" name="Elbow Connector 23"/>
          <p:cNvCxnSpPr>
            <a:stCxn id="22" idx="3"/>
            <a:endCxn id="20" idx="1"/>
          </p:cNvCxnSpPr>
          <p:nvPr/>
        </p:nvCxnSpPr>
        <p:spPr>
          <a:xfrm flipV="1">
            <a:off x="3596307" y="3108285"/>
            <a:ext cx="616803" cy="1022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68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lvl="0" indent="-342900"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lang="en-US" sz="1600" b="0" dirty="0">
                <a:solidFill>
                  <a:srgbClr val="0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Component </a:t>
            </a:r>
            <a:r>
              <a:rPr lang="zh-CN" altLang="en-US" sz="1600" b="0" dirty="0">
                <a:solidFill>
                  <a:srgbClr val="0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与</a:t>
            </a:r>
            <a:r>
              <a:rPr lang="en-US" sz="1600" b="0" dirty="0">
                <a:solidFill>
                  <a:srgbClr val="0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directive</a:t>
            </a:r>
            <a:r>
              <a:rPr lang="zh-CN" altLang="en-US" sz="1600" b="0" dirty="0">
                <a:solidFill>
                  <a:srgbClr val="0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区别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en-US" b="0" dirty="0">
              <a:solidFill>
                <a:srgbClr val="666666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855964"/>
              </p:ext>
            </p:extLst>
          </p:nvPr>
        </p:nvGraphicFramePr>
        <p:xfrm>
          <a:off x="452568" y="1326661"/>
          <a:ext cx="8235820" cy="426681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7910"/>
                <a:gridCol w="4117910"/>
              </a:tblGrid>
              <a:tr h="5985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Component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/>
                        <a:t>Directive</a:t>
                      </a:r>
                      <a:endParaRPr lang="en-US" dirty="0"/>
                    </a:p>
                  </a:txBody>
                  <a:tcPr/>
                </a:tc>
              </a:tr>
              <a:tr h="3178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For register component we use @Component meta-data annotation</a:t>
                      </a:r>
                      <a:endParaRPr lang="en-US" sz="1000" dirty="0" smtClean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For register directives we use @Directive meta-data annotation.</a:t>
                      </a:r>
                      <a:endParaRPr 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</a:tr>
              <a:tr h="328247"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Components are typically used to create UI widgets.</a:t>
                      </a:r>
                      <a:endParaRPr lang="en-US" sz="1000" kern="1200" dirty="0">
                        <a:solidFill>
                          <a:schemeClr val="dk1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Directives is used to add behavior to an existing DOM element.</a:t>
                      </a:r>
                      <a:endParaRPr lang="en-US" sz="1000" kern="1200" dirty="0">
                        <a:solidFill>
                          <a:schemeClr val="dk1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Component is used to break up the application into smaller components.</a:t>
                      </a:r>
                      <a:endParaRPr lang="en-US" sz="1000" dirty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Directive is use to design re-usable components.</a:t>
                      </a:r>
                    </a:p>
                  </a:txBody>
                  <a:tcPr marL="68580" marR="68580" marT="0" marB="0"/>
                </a:tc>
              </a:tr>
              <a:tr h="299329">
                <a:tc>
                  <a:txBody>
                    <a:bodyPr/>
                    <a:lstStyle/>
                    <a:p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Only one component can be present per DOM element.</a:t>
                      </a:r>
                      <a:endParaRPr lang="en-US" sz="1000" dirty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Many directive can be used in a per DOM element.</a:t>
                      </a:r>
                      <a:endParaRPr lang="en-US" sz="1000" dirty="0"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marL="68580" marR="68580" marT="0" marB="0"/>
                </a:tc>
              </a:tr>
              <a:tr h="304800">
                <a:tc>
                  <a:txBody>
                    <a:bodyPr/>
                    <a:lstStyle/>
                    <a:p>
                      <a:pPr fontAlgn="base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Template</a:t>
                      </a:r>
                      <a:r>
                        <a:rPr lang="en-US" sz="10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 </a:t>
                      </a: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or templateurl template are mandatory in the component.</a:t>
                      </a:r>
                    </a:p>
                    <a:p>
                      <a:r>
                        <a:rPr lang="en-US" sz="1000" dirty="0" smtClean="0"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/>
                      </a:r>
                      <a:br>
                        <a:rPr lang="en-US" sz="1000" dirty="0" smtClean="0"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</a:br>
                      <a:endParaRPr lang="en-US" sz="1000" dirty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Directive don’t have View.</a:t>
                      </a:r>
                      <a:endParaRPr lang="en-US" sz="1000" dirty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</a:tr>
              <a:tr h="598542">
                <a:tc>
                  <a:txBody>
                    <a:bodyPr/>
                    <a:lstStyle/>
                    <a:p>
                      <a:pPr fontAlgn="base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Example –</a:t>
                      </a:r>
                      <a:b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</a:br>
                      <a:endParaRPr 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fontAlgn="base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import {Component} from '@angular/core';</a:t>
                      </a:r>
                      <a:b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</a:br>
                      <a:endParaRPr 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fontAlgn="base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@Component({</a:t>
                      </a:r>
                    </a:p>
                    <a:p>
                      <a:pPr fontAlgn="base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  selector: 'app-index',</a:t>
                      </a:r>
                    </a:p>
                    <a:p>
                      <a:pPr fontAlgn="base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  template:‘&lt;div&gt;Hi&lt;/div&gt;'</a:t>
                      </a:r>
                    </a:p>
                    <a:p>
                      <a:pPr fontAlgn="base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})</a:t>
                      </a:r>
                    </a:p>
                    <a:p>
                      <a:endParaRPr lang="en-US" sz="1000" dirty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Example –</a:t>
                      </a:r>
                    </a:p>
                    <a:p>
                      <a:pPr fontAlgn="base"/>
                      <a:endParaRPr 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fontAlgn="base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import {Directive} from '@angular/core';</a:t>
                      </a:r>
                      <a:b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</a:br>
                      <a:endParaRPr 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fontAlgn="base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@Directive({</a:t>
                      </a:r>
                    </a:p>
                    <a:p>
                      <a:pPr fontAlgn="base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    selector: ' [myDirective] ',</a:t>
                      </a:r>
                    </a:p>
                    <a:p>
                      <a:pPr fontAlgn="base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    hostListeners: {</a:t>
                      </a:r>
                    </a:p>
                    <a:p>
                      <a:pPr fontAlgn="base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        'click': 'show()'</a:t>
                      </a:r>
                    </a:p>
                    <a:p>
                      <a:pPr fontAlgn="base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    }</a:t>
                      </a:r>
                    </a:p>
                    <a:p>
                      <a:pPr fontAlgn="base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})</a:t>
                      </a:r>
                    </a:p>
                    <a:p>
                      <a:endParaRPr lang="en-US" sz="1000" dirty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43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91877" y="2625969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45333" y="2987080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978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lang="zh-CN" altLang="en-US" sz="1600" b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作业与练习</a:t>
            </a:r>
            <a:endParaRPr lang="en-US" sz="1600" b="0" dirty="0">
              <a:solidFill>
                <a:srgbClr val="000000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en-US" b="0" dirty="0">
              <a:solidFill>
                <a:srgbClr val="666666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88604"/>
              </p:ext>
            </p:extLst>
          </p:nvPr>
        </p:nvGraphicFramePr>
        <p:xfrm>
          <a:off x="460703" y="1590109"/>
          <a:ext cx="8511455" cy="1079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7053">
                  <a:extLst>
                    <a:ext uri="{9D8B030D-6E8A-4147-A177-3AD203B41FA5}">
                      <a16:colId xmlns="" xmlns:a16="http://schemas.microsoft.com/office/drawing/2014/main" val="1427776139"/>
                    </a:ext>
                  </a:extLst>
                </a:gridCol>
                <a:gridCol w="3192433">
                  <a:extLst>
                    <a:ext uri="{9D8B030D-6E8A-4147-A177-3AD203B41FA5}">
                      <a16:colId xmlns="" xmlns:a16="http://schemas.microsoft.com/office/drawing/2014/main" val="3370170297"/>
                    </a:ext>
                  </a:extLst>
                </a:gridCol>
                <a:gridCol w="3111969">
                  <a:extLst>
                    <a:ext uri="{9D8B030D-6E8A-4147-A177-3AD203B41FA5}">
                      <a16:colId xmlns="" xmlns:a16="http://schemas.microsoft.com/office/drawing/2014/main" val="7847837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内容</a:t>
                      </a:r>
                      <a:endParaRPr lang="en-US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说明</a:t>
                      </a:r>
                      <a:endParaRPr lang="en-US" altLang="zh-CN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完成条件</a:t>
                      </a:r>
                      <a:endParaRPr lang="en-US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69836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Create Directive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Create a Structural/Attribute Directive and call it.</a:t>
                      </a:r>
                    </a:p>
                    <a:p>
                      <a:pPr algn="ctr"/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26608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756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 bwMode="gray">
          <a:ln w="12700">
            <a:miter lim="800000"/>
            <a:headEnd/>
            <a:tailEnd/>
          </a:ln>
        </p:spPr>
        <p:txBody>
          <a:bodyPr lIns="90488" tIns="44450" rIns="90488" bIns="4445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176213" indent="-176213" algn="ctr" eaLnBrk="1" hangingPunct="1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Tx/>
              <a:buNone/>
              <a:defRPr/>
            </a:pPr>
            <a:r>
              <a:rPr lang="en-US" sz="7200" b="1" cap="all" dirty="0">
                <a:ln w="0"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CCFF33"/>
                </a:solidFill>
                <a:effectLst>
                  <a:reflection blurRad="6350" stA="55000" endA="300" endPos="45500" dir="5400000" sy="-100000" algn="bl" rotWithShape="0"/>
                </a:effectLst>
              </a:rPr>
              <a:t>Q &amp; A</a:t>
            </a: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gray">
          <a:xfrm>
            <a:off x="356457" y="801040"/>
            <a:ext cx="83804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marL="58738" indent="-58738" eaLnBrk="0" hangingPunct="0"/>
            <a:r>
              <a:rPr lang="en-US" sz="16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Questions &amp; Answers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15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63586" y="329961"/>
            <a:ext cx="8205261" cy="78555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Agenda</a:t>
            </a:r>
          </a:p>
        </p:txBody>
      </p:sp>
      <p:graphicFrame>
        <p:nvGraphicFramePr>
          <p:cNvPr id="411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042523"/>
              </p:ext>
            </p:extLst>
          </p:nvPr>
        </p:nvGraphicFramePr>
        <p:xfrm>
          <a:off x="321680" y="1333500"/>
          <a:ext cx="7612062" cy="4937760"/>
        </p:xfrm>
        <a:graphic>
          <a:graphicData uri="http://schemas.openxmlformats.org/drawingml/2006/table">
            <a:tbl>
              <a:tblPr/>
              <a:tblGrid>
                <a:gridCol w="76120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为什么需要指令</a:t>
                      </a:r>
                      <a:endParaRPr kumimoji="0" lang="en-US" altLang="zh-CN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什么是指令</a:t>
                      </a:r>
                      <a:endParaRPr kumimoji="0" lang="en-US" altLang="zh-CN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指令的分类</a:t>
                      </a:r>
                      <a:endParaRPr kumimoji="0" lang="en-US" altLang="zh-CN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Angular</a:t>
                      </a: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内置指令</a:t>
                      </a:r>
                      <a:endParaRPr kumimoji="0" lang="en-US" altLang="zh-CN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自定义指令</a:t>
                      </a:r>
                      <a:endParaRPr kumimoji="0" lang="en-US" altLang="zh-CN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Component </a:t>
                      </a: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与</a:t>
                      </a: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 directive</a:t>
                      </a: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区别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例子</a:t>
                      </a:r>
                      <a:endParaRPr kumimoji="0" lang="en-US" altLang="zh-CN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练习</a:t>
                      </a:r>
                      <a:endParaRPr kumimoji="0" lang="en-US" altLang="zh-CN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ja-JP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7494" y="6579998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698" y="6572465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1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030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5837" y="565454"/>
            <a:ext cx="8205261" cy="78555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z="1600" b="0" dirty="0">
                <a:solidFill>
                  <a:srgbClr val="0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为什么需要指令</a:t>
            </a:r>
            <a:endParaRPr lang="en-US" sz="16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2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5837" y="2400300"/>
            <a:ext cx="3943763" cy="2825682"/>
          </a:xfrm>
          <a:prstGeom prst="rect">
            <a:avLst/>
          </a:prstGeom>
          <a:solidFill>
            <a:srgbClr val="00B0F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584200" y="2547465"/>
            <a:ext cx="3733800" cy="495300"/>
          </a:xfrm>
          <a:prstGeom prst="roundRect">
            <a:avLst/>
          </a:prstGeom>
          <a:solidFill>
            <a:srgbClr val="18A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Component</a:t>
            </a:r>
            <a:endParaRPr kumimoji="1"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5002535" y="2400299"/>
            <a:ext cx="3943763" cy="2803423"/>
          </a:xfrm>
          <a:prstGeom prst="rect">
            <a:avLst/>
          </a:prstGeom>
          <a:solidFill>
            <a:srgbClr val="00B0F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584200" y="3189930"/>
            <a:ext cx="1244600" cy="186467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Component</a:t>
            </a:r>
          </a:p>
          <a:p>
            <a:pPr algn="ctr"/>
            <a:r>
              <a:rPr kumimoji="1" lang="en-US" altLang="zh-CN" sz="1200" dirty="0" smtClean="0"/>
              <a:t>(list)</a:t>
            </a:r>
            <a:endParaRPr kumimoji="1" lang="zh-CN" altLang="en-US" sz="1200" dirty="0"/>
          </a:p>
        </p:txBody>
      </p:sp>
      <p:sp>
        <p:nvSpPr>
          <p:cNvPr id="17" name="圆角矩形 16"/>
          <p:cNvSpPr/>
          <p:nvPr/>
        </p:nvSpPr>
        <p:spPr>
          <a:xfrm>
            <a:off x="1937163" y="3229145"/>
            <a:ext cx="2380837" cy="495300"/>
          </a:xfrm>
          <a:prstGeom prst="roundRect">
            <a:avLst/>
          </a:prstGeom>
          <a:solidFill>
            <a:srgbClr val="F7B4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Component(item)</a:t>
            </a:r>
            <a:endParaRPr kumimoji="1" lang="zh-CN" altLang="en-US" sz="1200" dirty="0"/>
          </a:p>
        </p:txBody>
      </p:sp>
      <p:sp>
        <p:nvSpPr>
          <p:cNvPr id="19" name="圆角矩形 18"/>
          <p:cNvSpPr/>
          <p:nvPr/>
        </p:nvSpPr>
        <p:spPr>
          <a:xfrm>
            <a:off x="1933781" y="3874615"/>
            <a:ext cx="2380837" cy="495300"/>
          </a:xfrm>
          <a:prstGeom prst="roundRect">
            <a:avLst/>
          </a:prstGeom>
          <a:solidFill>
            <a:srgbClr val="F7B4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Component(item)</a:t>
            </a:r>
            <a:endParaRPr kumimoji="1" lang="zh-CN" altLang="en-US" sz="1200" dirty="0"/>
          </a:p>
        </p:txBody>
      </p:sp>
      <p:sp>
        <p:nvSpPr>
          <p:cNvPr id="20" name="圆角矩形 19"/>
          <p:cNvSpPr/>
          <p:nvPr/>
        </p:nvSpPr>
        <p:spPr>
          <a:xfrm>
            <a:off x="1933781" y="4527584"/>
            <a:ext cx="2380837" cy="4953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200" dirty="0" smtClean="0"/>
              <a:t>Component(search)</a:t>
            </a:r>
            <a:endParaRPr kumimoji="1" lang="zh-CN" altLang="en-US" sz="1200" dirty="0"/>
          </a:p>
        </p:txBody>
      </p:sp>
      <p:sp>
        <p:nvSpPr>
          <p:cNvPr id="21" name="圆角矩形 20"/>
          <p:cNvSpPr/>
          <p:nvPr/>
        </p:nvSpPr>
        <p:spPr>
          <a:xfrm>
            <a:off x="5088053" y="2547465"/>
            <a:ext cx="3733800" cy="495300"/>
          </a:xfrm>
          <a:prstGeom prst="roundRect">
            <a:avLst/>
          </a:prstGeom>
          <a:solidFill>
            <a:srgbClr val="18A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Component</a:t>
            </a:r>
            <a:endParaRPr kumimoji="1" lang="zh-CN" altLang="en-US" sz="1200" dirty="0"/>
          </a:p>
        </p:txBody>
      </p:sp>
      <p:sp>
        <p:nvSpPr>
          <p:cNvPr id="22" name="圆角矩形 21"/>
          <p:cNvSpPr/>
          <p:nvPr/>
        </p:nvSpPr>
        <p:spPr>
          <a:xfrm>
            <a:off x="5088053" y="3189930"/>
            <a:ext cx="1244600" cy="186467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Component</a:t>
            </a:r>
          </a:p>
          <a:p>
            <a:pPr algn="ctr"/>
            <a:r>
              <a:rPr kumimoji="1" lang="en-US" altLang="zh-CN" sz="1200" dirty="0" smtClean="0"/>
              <a:t>(list)</a:t>
            </a:r>
            <a:endParaRPr kumimoji="1"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6437634" y="3227074"/>
            <a:ext cx="2380837" cy="495300"/>
          </a:xfrm>
          <a:prstGeom prst="roundRect">
            <a:avLst/>
          </a:prstGeom>
          <a:solidFill>
            <a:srgbClr val="F7B4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Component(item)</a:t>
            </a:r>
            <a:endParaRPr kumimoji="1" lang="zh-CN" altLang="en-US" sz="1200" dirty="0"/>
          </a:p>
        </p:txBody>
      </p:sp>
      <p:sp>
        <p:nvSpPr>
          <p:cNvPr id="24" name="圆角矩形 23"/>
          <p:cNvSpPr/>
          <p:nvPr/>
        </p:nvSpPr>
        <p:spPr>
          <a:xfrm>
            <a:off x="6430445" y="3874615"/>
            <a:ext cx="2380837" cy="495300"/>
          </a:xfrm>
          <a:prstGeom prst="roundRect">
            <a:avLst/>
          </a:prstGeom>
          <a:solidFill>
            <a:srgbClr val="F7B4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Component(item)</a:t>
            </a:r>
            <a:endParaRPr kumimoji="1" lang="zh-CN" altLang="en-US" sz="1200" dirty="0"/>
          </a:p>
        </p:txBody>
      </p:sp>
      <p:sp>
        <p:nvSpPr>
          <p:cNvPr id="25" name="圆角矩形 24"/>
          <p:cNvSpPr/>
          <p:nvPr/>
        </p:nvSpPr>
        <p:spPr>
          <a:xfrm>
            <a:off x="6437233" y="4522156"/>
            <a:ext cx="2380837" cy="4953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200" dirty="0" smtClean="0"/>
              <a:t>Component(search)</a:t>
            </a:r>
            <a:endParaRPr kumimoji="1" lang="zh-CN" altLang="en-US" sz="1200" dirty="0"/>
          </a:p>
        </p:txBody>
      </p:sp>
      <p:cxnSp>
        <p:nvCxnSpPr>
          <p:cNvPr id="30" name="肘形连接符 29"/>
          <p:cNvCxnSpPr>
            <a:stCxn id="2" idx="2"/>
            <a:endCxn id="15" idx="2"/>
          </p:cNvCxnSpPr>
          <p:nvPr/>
        </p:nvCxnSpPr>
        <p:spPr>
          <a:xfrm rot="5400000" flipH="1" flipV="1">
            <a:off x="4699938" y="2951503"/>
            <a:ext cx="22260" cy="4526698"/>
          </a:xfrm>
          <a:prstGeom prst="bentConnector3">
            <a:avLst>
              <a:gd name="adj1" fmla="val -102695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6" name="矩形 5125"/>
          <p:cNvSpPr/>
          <p:nvPr/>
        </p:nvSpPr>
        <p:spPr>
          <a:xfrm>
            <a:off x="3054467" y="5490958"/>
            <a:ext cx="30480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0" dirty="0" smtClean="0">
                <a:solidFill>
                  <a:schemeClr val="tx1"/>
                </a:solidFill>
              </a:rPr>
              <a:t>Change code</a:t>
            </a:r>
            <a:endParaRPr kumimoji="1"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81167" y="1973547"/>
            <a:ext cx="30480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0" smtClean="0">
                <a:solidFill>
                  <a:schemeClr val="tx1"/>
                </a:solidFill>
              </a:rPr>
              <a:t>Page1</a:t>
            </a:r>
            <a:endParaRPr kumimoji="1"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543667" y="1986247"/>
            <a:ext cx="30480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0" dirty="0" smtClean="0">
                <a:solidFill>
                  <a:schemeClr val="tx1"/>
                </a:solidFill>
              </a:rPr>
              <a:t>Page2</a:t>
            </a:r>
            <a:endParaRPr kumimoji="1" lang="zh-CN" altLang="en-US" sz="1200" b="0" dirty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042199" y="2900442"/>
            <a:ext cx="3943763" cy="2803423"/>
          </a:xfrm>
          <a:prstGeom prst="rect">
            <a:avLst/>
          </a:prstGeom>
          <a:solidFill>
            <a:srgbClr val="00B0F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3386" y="577907"/>
            <a:ext cx="8205261" cy="78555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z="1600" b="0" dirty="0">
                <a:solidFill>
                  <a:srgbClr val="0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为什么需要指令</a:t>
            </a:r>
            <a:endParaRPr lang="en-US" sz="16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112901" y="2835645"/>
            <a:ext cx="3943763" cy="2803423"/>
          </a:xfrm>
          <a:prstGeom prst="rect">
            <a:avLst/>
          </a:prstGeom>
          <a:solidFill>
            <a:srgbClr val="00B0F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3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2585" y="2918809"/>
            <a:ext cx="2737263" cy="2825682"/>
          </a:xfrm>
          <a:prstGeom prst="rect">
            <a:avLst/>
          </a:prstGeom>
          <a:solidFill>
            <a:srgbClr val="00B0F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570948" y="3051045"/>
            <a:ext cx="2380837" cy="495300"/>
          </a:xfrm>
          <a:prstGeom prst="roundRect">
            <a:avLst/>
          </a:prstGeom>
          <a:solidFill>
            <a:srgbClr val="18A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Component1</a:t>
            </a:r>
            <a:endParaRPr kumimoji="1"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4989283" y="2980079"/>
            <a:ext cx="3943763" cy="2803423"/>
          </a:xfrm>
          <a:prstGeom prst="rect">
            <a:avLst/>
          </a:prstGeom>
          <a:solidFill>
            <a:srgbClr val="00B0F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570948" y="3730654"/>
            <a:ext cx="2380837" cy="495300"/>
          </a:xfrm>
          <a:prstGeom prst="roundRect">
            <a:avLst/>
          </a:prstGeom>
          <a:solidFill>
            <a:srgbClr val="F7B4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Component2</a:t>
            </a:r>
            <a:endParaRPr kumimoji="1" lang="zh-CN" altLang="en-US" sz="1200" dirty="0"/>
          </a:p>
        </p:txBody>
      </p:sp>
      <p:sp>
        <p:nvSpPr>
          <p:cNvPr id="19" name="圆角矩形 18"/>
          <p:cNvSpPr/>
          <p:nvPr/>
        </p:nvSpPr>
        <p:spPr>
          <a:xfrm>
            <a:off x="570948" y="4378195"/>
            <a:ext cx="2380837" cy="495300"/>
          </a:xfrm>
          <a:prstGeom prst="roundRect">
            <a:avLst/>
          </a:prstGeom>
          <a:solidFill>
            <a:srgbClr val="F7B4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Component3</a:t>
            </a:r>
            <a:endParaRPr kumimoji="1" lang="zh-CN" altLang="en-US" sz="1200" dirty="0"/>
          </a:p>
        </p:txBody>
      </p:sp>
      <p:sp>
        <p:nvSpPr>
          <p:cNvPr id="20" name="圆角矩形 19"/>
          <p:cNvSpPr/>
          <p:nvPr/>
        </p:nvSpPr>
        <p:spPr>
          <a:xfrm>
            <a:off x="570948" y="5015343"/>
            <a:ext cx="2380837" cy="4953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200" dirty="0" smtClean="0"/>
              <a:t>Component4</a:t>
            </a:r>
            <a:endParaRPr kumimoji="1" lang="zh-CN" altLang="en-US" sz="1200" dirty="0"/>
          </a:p>
        </p:txBody>
      </p:sp>
      <p:sp>
        <p:nvSpPr>
          <p:cNvPr id="21" name="圆角矩形 20"/>
          <p:cNvSpPr/>
          <p:nvPr/>
        </p:nvSpPr>
        <p:spPr>
          <a:xfrm>
            <a:off x="5074801" y="3127245"/>
            <a:ext cx="3733800" cy="495300"/>
          </a:xfrm>
          <a:prstGeom prst="roundRect">
            <a:avLst/>
          </a:prstGeom>
          <a:solidFill>
            <a:srgbClr val="18A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Component1</a:t>
            </a:r>
            <a:endParaRPr kumimoji="1" lang="zh-CN" altLang="en-US" sz="1200" dirty="0"/>
          </a:p>
        </p:txBody>
      </p:sp>
      <p:sp>
        <p:nvSpPr>
          <p:cNvPr id="22" name="圆角矩形 21"/>
          <p:cNvSpPr/>
          <p:nvPr/>
        </p:nvSpPr>
        <p:spPr>
          <a:xfrm>
            <a:off x="5074801" y="3769710"/>
            <a:ext cx="1244600" cy="186467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Component2</a:t>
            </a:r>
          </a:p>
          <a:p>
            <a:pPr algn="ctr"/>
            <a:endParaRPr kumimoji="1"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6424382" y="3806854"/>
            <a:ext cx="2380837" cy="495300"/>
          </a:xfrm>
          <a:prstGeom prst="roundRect">
            <a:avLst/>
          </a:prstGeom>
          <a:solidFill>
            <a:srgbClr val="F7B4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smtClean="0"/>
              <a:t>         Component3</a:t>
            </a:r>
            <a:endParaRPr kumimoji="1" lang="zh-CN" altLang="en-US" sz="1200" dirty="0"/>
          </a:p>
        </p:txBody>
      </p:sp>
      <p:sp>
        <p:nvSpPr>
          <p:cNvPr id="24" name="圆角矩形 23"/>
          <p:cNvSpPr/>
          <p:nvPr/>
        </p:nvSpPr>
        <p:spPr>
          <a:xfrm>
            <a:off x="6417193" y="4454395"/>
            <a:ext cx="2380837" cy="495300"/>
          </a:xfrm>
          <a:prstGeom prst="roundRect">
            <a:avLst/>
          </a:prstGeom>
          <a:solidFill>
            <a:srgbClr val="F7B4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smtClean="0"/>
              <a:t>         Component4</a:t>
            </a:r>
            <a:endParaRPr kumimoji="1" lang="zh-CN" altLang="en-US" sz="1200" dirty="0"/>
          </a:p>
        </p:txBody>
      </p:sp>
      <p:sp>
        <p:nvSpPr>
          <p:cNvPr id="25" name="圆角矩形 24"/>
          <p:cNvSpPr/>
          <p:nvPr/>
        </p:nvSpPr>
        <p:spPr>
          <a:xfrm>
            <a:off x="6423981" y="5101936"/>
            <a:ext cx="2380837" cy="4953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200" dirty="0" smtClean="0"/>
              <a:t>         Component</a:t>
            </a:r>
            <a:r>
              <a:rPr kumimoji="1" lang="en-US" altLang="zh-CN" sz="1200" dirty="0"/>
              <a:t>5</a:t>
            </a:r>
            <a:endParaRPr kumimoji="1" lang="zh-CN" altLang="en-US" sz="1200" dirty="0"/>
          </a:p>
        </p:txBody>
      </p:sp>
      <p:sp>
        <p:nvSpPr>
          <p:cNvPr id="44" name="矩形 43"/>
          <p:cNvSpPr/>
          <p:nvPr/>
        </p:nvSpPr>
        <p:spPr>
          <a:xfrm>
            <a:off x="570948" y="1647544"/>
            <a:ext cx="2380837" cy="485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0" dirty="0" smtClean="0">
                <a:solidFill>
                  <a:schemeClr val="tx1"/>
                </a:solidFill>
              </a:rPr>
              <a:t>Create behavior</a:t>
            </a:r>
            <a:endParaRPr kumimoji="1"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530415" y="2489827"/>
            <a:ext cx="30480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0" dirty="0" smtClean="0">
                <a:solidFill>
                  <a:schemeClr val="tx1"/>
                </a:solidFill>
              </a:rPr>
              <a:t>Pages</a:t>
            </a:r>
            <a:endParaRPr kumimoji="1"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486479" y="3289981"/>
            <a:ext cx="699765" cy="20189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 smtClean="0">
                <a:solidFill>
                  <a:schemeClr val="bg1"/>
                </a:solidFill>
              </a:rPr>
              <a:t>Directive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5348496" y="4848746"/>
            <a:ext cx="699765" cy="20189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 smtClean="0">
                <a:solidFill>
                  <a:schemeClr val="bg1"/>
                </a:solidFill>
              </a:rPr>
              <a:t>Directive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8030887" y="3952878"/>
            <a:ext cx="699765" cy="20189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 smtClean="0">
                <a:solidFill>
                  <a:schemeClr val="bg1"/>
                </a:solidFill>
              </a:rPr>
              <a:t>Directive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8030887" y="4627048"/>
            <a:ext cx="699765" cy="20189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 smtClean="0">
                <a:solidFill>
                  <a:schemeClr val="bg1"/>
                </a:solidFill>
              </a:rPr>
              <a:t>Directive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8042368" y="5248637"/>
            <a:ext cx="699765" cy="20189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 smtClean="0">
                <a:solidFill>
                  <a:schemeClr val="bg1"/>
                </a:solidFill>
              </a:rPr>
              <a:t>Directive</a:t>
            </a:r>
          </a:p>
        </p:txBody>
      </p:sp>
      <p:sp>
        <p:nvSpPr>
          <p:cNvPr id="26" name="右箭头 25"/>
          <p:cNvSpPr/>
          <p:nvPr/>
        </p:nvSpPr>
        <p:spPr>
          <a:xfrm rot="16200000">
            <a:off x="1453891" y="2373358"/>
            <a:ext cx="754650" cy="45742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/>
          </a:p>
        </p:txBody>
      </p:sp>
      <p:sp>
        <p:nvSpPr>
          <p:cNvPr id="6" name="圆角矩形 5"/>
          <p:cNvSpPr/>
          <p:nvPr/>
        </p:nvSpPr>
        <p:spPr>
          <a:xfrm>
            <a:off x="3998083" y="1688553"/>
            <a:ext cx="1444487" cy="380039"/>
          </a:xfrm>
          <a:prstGeom prst="round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smtClean="0"/>
              <a:t>Directive</a:t>
            </a:r>
            <a:endParaRPr kumimoji="1" lang="zh-CN" altLang="en-US" sz="1000" dirty="0"/>
          </a:p>
        </p:txBody>
      </p:sp>
      <p:sp>
        <p:nvSpPr>
          <p:cNvPr id="38" name="右箭头 37"/>
          <p:cNvSpPr/>
          <p:nvPr/>
        </p:nvSpPr>
        <p:spPr>
          <a:xfrm>
            <a:off x="2689748" y="1668514"/>
            <a:ext cx="1126877" cy="45742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/>
          </a:p>
        </p:txBody>
      </p:sp>
      <p:sp>
        <p:nvSpPr>
          <p:cNvPr id="39" name="矩形 38"/>
          <p:cNvSpPr/>
          <p:nvPr/>
        </p:nvSpPr>
        <p:spPr>
          <a:xfrm>
            <a:off x="6645942" y="1613520"/>
            <a:ext cx="2380837" cy="485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0" smtClean="0">
                <a:solidFill>
                  <a:schemeClr val="tx1"/>
                </a:solidFill>
              </a:rPr>
              <a:t>Import Directive</a:t>
            </a:r>
            <a:endParaRPr kumimoji="1"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40" name="右箭头 39"/>
          <p:cNvSpPr/>
          <p:nvPr/>
        </p:nvSpPr>
        <p:spPr>
          <a:xfrm>
            <a:off x="5697101" y="1634933"/>
            <a:ext cx="1126877" cy="45742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/>
          </a:p>
        </p:txBody>
      </p:sp>
      <p:sp>
        <p:nvSpPr>
          <p:cNvPr id="41" name="右箭头 40"/>
          <p:cNvSpPr/>
          <p:nvPr/>
        </p:nvSpPr>
        <p:spPr>
          <a:xfrm rot="5400000">
            <a:off x="7381524" y="2272843"/>
            <a:ext cx="754650" cy="45742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/>
          </a:p>
        </p:txBody>
      </p:sp>
      <p:sp>
        <p:nvSpPr>
          <p:cNvPr id="31" name="圆角矩形 34"/>
          <p:cNvSpPr/>
          <p:nvPr/>
        </p:nvSpPr>
        <p:spPr>
          <a:xfrm>
            <a:off x="5359790" y="5165571"/>
            <a:ext cx="699765" cy="20189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 smtClean="0">
                <a:solidFill>
                  <a:schemeClr val="bg1"/>
                </a:solidFill>
              </a:rPr>
              <a:t>Directive</a:t>
            </a:r>
          </a:p>
        </p:txBody>
      </p:sp>
    </p:spTree>
    <p:extLst>
      <p:ext uri="{BB962C8B-B14F-4D97-AF65-F5344CB8AC3E}">
        <p14:creationId xmlns:p14="http://schemas.microsoft.com/office/powerpoint/2010/main" val="16393925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63586" y="329961"/>
            <a:ext cx="8205261" cy="785553"/>
          </a:xfrm>
        </p:spPr>
        <p:txBody>
          <a:bodyPr>
            <a:normAutofit/>
          </a:bodyPr>
          <a:lstStyle/>
          <a:p>
            <a:r>
              <a:rPr lang="zh-CN" altLang="en-US" sz="1600" b="0" dirty="0">
                <a:solidFill>
                  <a:srgbClr val="0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为什么需要指令</a:t>
            </a:r>
            <a:endParaRPr lang="en-US" sz="16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graphicFrame>
        <p:nvGraphicFramePr>
          <p:cNvPr id="411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931586"/>
              </p:ext>
            </p:extLst>
          </p:nvPr>
        </p:nvGraphicFramePr>
        <p:xfrm>
          <a:off x="321680" y="1333500"/>
          <a:ext cx="7612062" cy="3108959"/>
        </p:xfrm>
        <a:graphic>
          <a:graphicData uri="http://schemas.openxmlformats.org/drawingml/2006/table">
            <a:tbl>
              <a:tblPr/>
              <a:tblGrid>
                <a:gridCol w="76120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Reusable code</a:t>
                      </a: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Code Modular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Manageable</a:t>
                      </a: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lang="en-US" altLang="ja-JP" sz="2400" dirty="0" smtClean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7494" y="6579998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698" y="6572465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4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951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63586" y="329961"/>
            <a:ext cx="8205261" cy="785553"/>
          </a:xfrm>
        </p:spPr>
        <p:txBody>
          <a:bodyPr>
            <a:normAutofit/>
          </a:bodyPr>
          <a:lstStyle/>
          <a:p>
            <a:pPr marL="342900" lvl="0" indent="-342900"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lang="zh-CN" altLang="en-US" sz="1600" b="0" dirty="0">
                <a:solidFill>
                  <a:srgbClr val="0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什么是指令</a:t>
            </a:r>
            <a:endParaRPr lang="en-US" altLang="zh-CN" sz="1600" b="0" dirty="0">
              <a:solidFill>
                <a:srgbClr val="000000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graphicFrame>
        <p:nvGraphicFramePr>
          <p:cNvPr id="411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53336"/>
              </p:ext>
            </p:extLst>
          </p:nvPr>
        </p:nvGraphicFramePr>
        <p:xfrm>
          <a:off x="321680" y="1333500"/>
          <a:ext cx="7612062" cy="3657599"/>
        </p:xfrm>
        <a:graphic>
          <a:graphicData uri="http://schemas.openxmlformats.org/drawingml/2006/table">
            <a:tbl>
              <a:tblPr/>
              <a:tblGrid>
                <a:gridCol w="76120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Directive extends HTML with new attributes</a:t>
                      </a: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DOM is transformed according to directives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Appear within an element tag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Angular provides a set of built in directive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Create custom directives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lang="en-US" altLang="ja-JP" sz="24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7494" y="6579998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698" y="6572465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5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6" y="3431312"/>
            <a:ext cx="4346875" cy="27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9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63586" y="329961"/>
            <a:ext cx="8205261" cy="785553"/>
          </a:xfrm>
        </p:spPr>
        <p:txBody>
          <a:bodyPr>
            <a:normAutofit/>
          </a:bodyPr>
          <a:lstStyle/>
          <a:p>
            <a:pPr lvl="0"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lang="zh-CN" altLang="en-US" sz="1600" b="0" dirty="0" smtClean="0">
                <a:solidFill>
                  <a:srgbClr val="0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指令的分类</a:t>
            </a:r>
            <a:endParaRPr lang="en-US" altLang="zh-CN" sz="1600" b="0" dirty="0">
              <a:solidFill>
                <a:srgbClr val="000000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494" y="6579998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698" y="6572465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6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029240" y="2324032"/>
            <a:ext cx="1656862" cy="46110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0" dirty="0" smtClean="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1. Components</a:t>
            </a:r>
            <a:endParaRPr lang="en-US" sz="1100" b="0" dirty="0">
              <a:solidFill>
                <a:schemeClr val="tx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29240" y="3128572"/>
            <a:ext cx="1656862" cy="46110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2.Structural directives</a:t>
            </a:r>
            <a:endParaRPr lang="en-US" sz="11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38433" y="2406125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Directives with a template</a:t>
            </a:r>
            <a:endParaRPr lang="en-US" sz="14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29240" y="3962399"/>
            <a:ext cx="1656862" cy="46110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0" dirty="0" smtClean="0"/>
              <a:t>3. Attribute directives</a:t>
            </a:r>
            <a:endParaRPr lang="en-US" sz="1100" b="0" dirty="0"/>
          </a:p>
        </p:txBody>
      </p:sp>
      <p:sp>
        <p:nvSpPr>
          <p:cNvPr id="11" name="TextBox 10"/>
          <p:cNvSpPr txBox="1"/>
          <p:nvPr/>
        </p:nvSpPr>
        <p:spPr>
          <a:xfrm>
            <a:off x="3338433" y="3205237"/>
            <a:ext cx="5307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Change the DOM layout by adding and removing DOM elements</a:t>
            </a:r>
            <a:endParaRPr lang="en-US" sz="14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2" name="TextBox 2"/>
          <p:cNvSpPr txBox="1"/>
          <p:nvPr/>
        </p:nvSpPr>
        <p:spPr>
          <a:xfrm>
            <a:off x="3338433" y="3930786"/>
            <a:ext cx="4270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14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Change the appearance of behavior of an element, </a:t>
            </a:r>
          </a:p>
          <a:p>
            <a:r>
              <a:rPr lang="en-US" sz="14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component or another directive</a:t>
            </a:r>
            <a:endParaRPr lang="en-US" sz="14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2836985" y="2450597"/>
            <a:ext cx="501448" cy="23836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2836985" y="3269886"/>
            <a:ext cx="501448" cy="23836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836985" y="4089175"/>
            <a:ext cx="501448" cy="23836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55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63586" y="329961"/>
            <a:ext cx="8205261" cy="785553"/>
          </a:xfrm>
        </p:spPr>
        <p:txBody>
          <a:bodyPr>
            <a:normAutofit/>
          </a:bodyPr>
          <a:lstStyle/>
          <a:p>
            <a:r>
              <a:rPr lang="zh-CN" altLang="en-US" sz="16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组件型指令</a:t>
            </a:r>
            <a:endParaRPr lang="en-US" sz="16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494" y="6579998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698" y="6572465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7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圆角矩形 2"/>
          <p:cNvSpPr/>
          <p:nvPr/>
        </p:nvSpPr>
        <p:spPr>
          <a:xfrm>
            <a:off x="464827" y="3177180"/>
            <a:ext cx="3143739" cy="4953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Use </a:t>
            </a:r>
            <a:r>
              <a:rPr lang="en-US" sz="1100" b="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@Component meta-data annotation.</a:t>
            </a:r>
            <a:endParaRPr lang="en-US" sz="11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8" name="圆角矩形 2"/>
          <p:cNvSpPr/>
          <p:nvPr/>
        </p:nvSpPr>
        <p:spPr>
          <a:xfrm>
            <a:off x="464825" y="3945467"/>
            <a:ext cx="3143739" cy="4953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 Components are typically used to create UI widgets.</a:t>
            </a:r>
            <a:endParaRPr lang="en-US" sz="11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9" name="圆角矩形 2"/>
          <p:cNvSpPr/>
          <p:nvPr/>
        </p:nvSpPr>
        <p:spPr>
          <a:xfrm>
            <a:off x="464825" y="4713755"/>
            <a:ext cx="3143739" cy="4953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  </a:t>
            </a:r>
            <a:r>
              <a:rPr lang="en-US" sz="11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template or </a:t>
            </a:r>
            <a:r>
              <a:rPr lang="en-US" sz="1100" b="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templateurl template are mandatory in the component.</a:t>
            </a:r>
          </a:p>
        </p:txBody>
      </p:sp>
      <p:sp>
        <p:nvSpPr>
          <p:cNvPr id="10" name="圆角矩形 2"/>
          <p:cNvSpPr/>
          <p:nvPr/>
        </p:nvSpPr>
        <p:spPr>
          <a:xfrm>
            <a:off x="464825" y="2135905"/>
            <a:ext cx="3143739" cy="69870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@Component decorator is a directive decorator extended with </a:t>
            </a:r>
            <a:r>
              <a:rPr lang="en-US" sz="1100" b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template-oriented feature</a:t>
            </a:r>
            <a:endParaRPr lang="en-US" sz="11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216" y="2675479"/>
            <a:ext cx="4115011" cy="1994002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5064011" y="3039706"/>
            <a:ext cx="851877" cy="2551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216411" y="3424830"/>
            <a:ext cx="2794000" cy="2551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>
            <a:stCxn id="9" idx="3"/>
            <a:endCxn id="13" idx="1"/>
          </p:cNvCxnSpPr>
          <p:nvPr/>
        </p:nvCxnSpPr>
        <p:spPr>
          <a:xfrm flipV="1">
            <a:off x="3608564" y="3552420"/>
            <a:ext cx="1607847" cy="1408985"/>
          </a:xfrm>
          <a:prstGeom prst="bentConnector3">
            <a:avLst>
              <a:gd name="adj1" fmla="val 407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3"/>
            <a:endCxn id="4" idx="1"/>
          </p:cNvCxnSpPr>
          <p:nvPr/>
        </p:nvCxnSpPr>
        <p:spPr>
          <a:xfrm flipV="1">
            <a:off x="3608566" y="3167296"/>
            <a:ext cx="1455445" cy="2575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123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600" b="0" dirty="0" smtClean="0">
                <a:solidFill>
                  <a:schemeClr val="dk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结构型指令</a:t>
            </a:r>
            <a:endParaRPr lang="en-US" sz="1600" b="0" dirty="0">
              <a:solidFill>
                <a:schemeClr val="dk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5" name="圆角矩形 2"/>
          <p:cNvSpPr/>
          <p:nvPr/>
        </p:nvSpPr>
        <p:spPr>
          <a:xfrm>
            <a:off x="1730917" y="1689694"/>
            <a:ext cx="5459237" cy="64786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Structural Directive later layout by adding, removing and replacing element in DOM and asterisk(*) precedes the directive attribute name </a:t>
            </a:r>
            <a:endParaRPr lang="en-US" sz="10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9" name="圆角矩形 2"/>
          <p:cNvSpPr/>
          <p:nvPr/>
        </p:nvSpPr>
        <p:spPr>
          <a:xfrm>
            <a:off x="192977" y="3116945"/>
            <a:ext cx="2136008" cy="4953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*ngFor tell angular iterate Per book in the books list.</a:t>
            </a:r>
            <a:endParaRPr lang="en-US" sz="1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211" y="4503576"/>
            <a:ext cx="6947257" cy="1524078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594350" y="4762998"/>
            <a:ext cx="851877" cy="2551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496657" y="5390940"/>
            <a:ext cx="851877" cy="2551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>
            <a:stCxn id="9" idx="2"/>
            <a:endCxn id="7" idx="0"/>
          </p:cNvCxnSpPr>
          <p:nvPr/>
        </p:nvCxnSpPr>
        <p:spPr>
          <a:xfrm rot="16200000" flipH="1">
            <a:off x="1565259" y="3307967"/>
            <a:ext cx="1150753" cy="17593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圆角矩形 2"/>
          <p:cNvSpPr/>
          <p:nvPr/>
        </p:nvSpPr>
        <p:spPr>
          <a:xfrm>
            <a:off x="4088294" y="3538659"/>
            <a:ext cx="2136008" cy="4953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*ngIf include h2 element if a selected book exists.</a:t>
            </a:r>
            <a:endParaRPr lang="en-US" sz="1000" dirty="0"/>
          </a:p>
        </p:txBody>
      </p:sp>
      <p:cxnSp>
        <p:nvCxnSpPr>
          <p:cNvPr id="16" name="Elbow Connector 15"/>
          <p:cNvCxnSpPr>
            <a:stCxn id="14" idx="2"/>
          </p:cNvCxnSpPr>
          <p:nvPr/>
        </p:nvCxnSpPr>
        <p:spPr>
          <a:xfrm rot="5400000">
            <a:off x="3536221" y="3894728"/>
            <a:ext cx="1480846" cy="17593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228904" y="1280740"/>
            <a:ext cx="3743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https://angular.io/guide/structural-directives#asterisk</a:t>
            </a:r>
          </a:p>
        </p:txBody>
      </p:sp>
    </p:spTree>
    <p:extLst>
      <p:ext uri="{BB962C8B-B14F-4D97-AF65-F5344CB8AC3E}">
        <p14:creationId xmlns:p14="http://schemas.microsoft.com/office/powerpoint/2010/main" val="19071234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ASTER_4x3_Template">
  <a:themeElements>
    <a:clrScheme name="Custom 63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00A000"/>
      </a:accent1>
      <a:accent2>
        <a:srgbClr val="408FCD"/>
      </a:accent2>
      <a:accent3>
        <a:srgbClr val="551155"/>
      </a:accent3>
      <a:accent4>
        <a:srgbClr val="FF9900"/>
      </a:accent4>
      <a:accent5>
        <a:srgbClr val="FF3366"/>
      </a:accent5>
      <a:accent6>
        <a:srgbClr val="00AA99"/>
      </a:accent6>
      <a:hlink>
        <a:srgbClr val="408FCD"/>
      </a:hlink>
      <a:folHlink>
        <a:srgbClr val="00AA99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_SourceUrl xmlns="http://schemas.microsoft.com/sharepoint/v3" xsi:nil="true"/>
    <Comments0 xmlns="C6B13D8A-F6C8-4777-9906-93DFDA163C9A" xsi:nil="true"/>
    <xd_ProgID xmlns="http://schemas.microsoft.com/sharepoint/v3" xsi:nil="true"/>
    <test xmlns="C6B13D8A-F6C8-4777-9906-93DFDA163C9A" xsi:nil="true"/>
    <Order xmlns="http://schemas.microsoft.com/sharepoint/v3" xsi:nil="true"/>
    <_SharedFileIndex xmlns="http://schemas.microsoft.com/sharepoint/v3" xsi:nil="true"/>
    <MetaInfo xmlns="http://schemas.microsoft.com/sharepoint/v3" xsi:nil="true"/>
    <ContentTypeId xmlns="http://schemas.microsoft.com/sharepoint/v3">0x0101008A3DB1C6C8F67747990693DFDA163C9A</ContentTypeI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3DB1C6C8F67747990693DFDA163C9A" ma:contentTypeVersion="0" ma:contentTypeDescription="Create a new document." ma:contentTypeScope="" ma:versionID="c53e8d4c718320ba5c01db3429b48e01">
  <xsd:schema xmlns:xsd="http://www.w3.org/2001/XMLSchema" xmlns:xs="http://www.w3.org/2001/XMLSchema" xmlns:p="http://schemas.microsoft.com/office/2006/metadata/properties" xmlns:ns1="http://schemas.microsoft.com/sharepoint/v3" xmlns:ns2="C6B13D8A-F6C8-4777-9906-93DFDA163C9A" targetNamespace="http://schemas.microsoft.com/office/2006/metadata/properties" ma:root="true" ma:fieldsID="10d7d5cf4be4c05f12ebb16474ba6c35" ns1:_="" ns2:_="">
    <xsd:import namespace="http://schemas.microsoft.com/sharepoint/v3"/>
    <xsd:import namespace="C6B13D8A-F6C8-4777-9906-93DFDA163C9A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2:Comments0" minOccurs="0"/>
                <xsd:element ref="ns2:test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SortBehavior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SyncClient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ItemChildCount" minOccurs="0"/>
                <xsd:element ref="ns1:FolderChildCount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DocConcurrencyNumb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11" nillable="true" ma:displayName="Content Type ID" ma:hidden="true" ma:internalName="ContentTypeId" ma:readOnly="true">
      <xsd:simpleType>
        <xsd:restriction base="dms:Unknown"/>
      </xsd:simpleType>
    </xsd:element>
    <xsd:element name="TemplateUrl" ma:index="12" nillable="true" ma:displayName="Template Link" ma:hidden="true" ma:internalName="TemplateUrl">
      <xsd:simpleType>
        <xsd:restriction base="dms:Text"/>
      </xsd:simpleType>
    </xsd:element>
    <xsd:element name="xd_ProgID" ma:index="13" nillable="true" ma:displayName="HTML File Link" ma:hidden="true" ma:internalName="xd_ProgID">
      <xsd:simpleType>
        <xsd:restriction base="dms:Text"/>
      </xsd:simpleType>
    </xsd:element>
    <xsd:element name="xd_Signature" ma:index="14" nillable="true" ma:displayName="Is Signed" ma:hidden="true" ma:internalName="xd_Signature" ma:readOnly="true">
      <xsd:simpleType>
        <xsd:restriction base="dms:Boolean"/>
      </xsd:simpleType>
    </xsd:element>
    <xsd:element name="ID" ma:index="15" nillable="true" ma:displayName="ID" ma:internalName="ID" ma:readOnly="true">
      <xsd:simpleType>
        <xsd:restriction base="dms:Unknown"/>
      </xsd:simpleType>
    </xsd:element>
    <xsd:element name="Author" ma:index="18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20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1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2" nillable="true" ma:displayName="Copy Source" ma:internalName="_CopySource" ma:readOnly="true">
      <xsd:simpleType>
        <xsd:restriction base="dms:Text"/>
      </xsd:simpleType>
    </xsd:element>
    <xsd:element name="_ModerationStatus" ma:index="23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4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5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6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7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8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9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SortBehavior" ma:index="30" nillable="true" ma:displayName="Sort Type" ma:hidden="true" ma:list="Docs" ma:internalName="SortBehavior" ma:readOnly="true" ma:showField="SortBehavior">
      <xsd:simpleType>
        <xsd:restriction base="dms:Lookup"/>
      </xsd:simpleType>
    </xsd:element>
    <xsd:element name="CheckedOutUserId" ma:index="32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3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4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5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SyncClientId" ma:index="36" nillable="true" ma:displayName="Client Id" ma:hidden="true" ma:list="Docs" ma:internalName="SyncClientId" ma:readOnly="true" ma:showField="SyncClientId">
      <xsd:simpleType>
        <xsd:restriction base="dms:Lookup"/>
      </xsd:simpleType>
    </xsd:element>
    <xsd:element name="ProgId" ma:index="37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8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9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40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41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4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5" nillable="true" ma:displayName="Level" ma:hidden="true" ma:internalName="_Level" ma:readOnly="true">
      <xsd:simpleType>
        <xsd:restriction base="dms:Unknown"/>
      </xsd:simpleType>
    </xsd:element>
    <xsd:element name="_IsCurrentVersion" ma:index="56" nillable="true" ma:displayName="Is Current Version" ma:hidden="true" ma:internalName="_IsCurrentVersion" ma:readOnly="true">
      <xsd:simpleType>
        <xsd:restriction base="dms:Boolean"/>
      </xsd:simpleType>
    </xsd:element>
    <xsd:element name="ItemChildCount" ma:index="57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58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  <xsd:element name="owshiddenversion" ma:index="62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63" nillable="true" ma:displayName="UI Version" ma:hidden="true" ma:internalName="_UIVersion" ma:readOnly="true">
      <xsd:simpleType>
        <xsd:restriction base="dms:Unknown"/>
      </xsd:simpleType>
    </xsd:element>
    <xsd:element name="_UIVersionString" ma:index="64" nillable="true" ma:displayName="Version" ma:internalName="_UIVersionString" ma:readOnly="true">
      <xsd:simpleType>
        <xsd:restriction base="dms:Text"/>
      </xsd:simpleType>
    </xsd:element>
    <xsd:element name="InstanceID" ma:index="65" nillable="true" ma:displayName="Instance ID" ma:hidden="true" ma:internalName="InstanceID" ma:readOnly="true">
      <xsd:simpleType>
        <xsd:restriction base="dms:Unknown"/>
      </xsd:simpleType>
    </xsd:element>
    <xsd:element name="Order" ma:index="66" nillable="true" ma:displayName="Order" ma:hidden="true" ma:internalName="Order">
      <xsd:simpleType>
        <xsd:restriction base="dms:Number"/>
      </xsd:simpleType>
    </xsd:element>
    <xsd:element name="GUID" ma:index="67" nillable="true" ma:displayName="GUID" ma:hidden="true" ma:internalName="GUID" ma:readOnly="true">
      <xsd:simpleType>
        <xsd:restriction base="dms:Unknown"/>
      </xsd:simpleType>
    </xsd:element>
    <xsd:element name="WorkflowVersion" ma:index="68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9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70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71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DocConcurrencyNumber" ma:index="72" nillable="true" ma:displayName="Document Concurrency Number" ma:hidden="true" ma:list="Docs" ma:internalName="DocConcurrencyNumber" ma:readOnly="true" ma:showField="DocConcurrencyNumber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B13D8A-F6C8-4777-9906-93DFDA163C9A" elementFormDefault="qualified">
    <xsd:import namespace="http://schemas.microsoft.com/office/2006/documentManagement/types"/>
    <xsd:import namespace="http://schemas.microsoft.com/office/infopath/2007/PartnerControls"/>
    <xsd:element name="Comments0" ma:index="9" nillable="true" ma:displayName="Comments" ma:internalName="Comments0">
      <xsd:simpleType>
        <xsd:restriction base="dms:Note">
          <xsd:maxLength value="255"/>
        </xsd:restriction>
      </xsd:simpleType>
    </xsd:element>
    <xsd:element name="test" ma:index="10" nillable="true" ma:displayName="test" ma:internalName="tes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68566E-43AA-4A68-BD58-84AB4DF5B8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9E41AE-6836-4572-AAEF-EE3E09D690B6}">
  <ds:schemaRefs>
    <ds:schemaRef ds:uri="http://schemas.microsoft.com/office/2006/documentManagement/types"/>
    <ds:schemaRef ds:uri="C6B13D8A-F6C8-4777-9906-93DFDA163C9A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C4C9FB6-25E4-4D1F-A1E8-D3497EBEE7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6B13D8A-F6C8-4777-9906-93DFDA163C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37344</TotalTime>
  <Words>846</Words>
  <Application>Microsoft Macintosh PowerPoint</Application>
  <PresentationFormat>On-screen Show (4:3)</PresentationFormat>
  <Paragraphs>203</Paragraphs>
  <Slides>16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MASTER_4x3_Template</vt:lpstr>
      <vt:lpstr>Angular4  Directives </vt:lpstr>
      <vt:lpstr>Agenda</vt:lpstr>
      <vt:lpstr>为什么需要指令</vt:lpstr>
      <vt:lpstr>为什么需要指令</vt:lpstr>
      <vt:lpstr>为什么需要指令</vt:lpstr>
      <vt:lpstr>什么是指令</vt:lpstr>
      <vt:lpstr>指令的分类</vt:lpstr>
      <vt:lpstr>组件型指令</vt:lpstr>
      <vt:lpstr>结构型指令</vt:lpstr>
      <vt:lpstr>属性型指令</vt:lpstr>
      <vt:lpstr>Angular内置指令</vt:lpstr>
      <vt:lpstr>自定义指令</vt:lpstr>
      <vt:lpstr>Component 与 directive区别</vt:lpstr>
      <vt:lpstr>PowerPoint Presentation</vt:lpstr>
      <vt:lpstr>作业与练习</vt:lpstr>
      <vt:lpstr>PowerPoint Presentation</vt:lpstr>
    </vt:vector>
  </TitlesOfParts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Industrialisation Program – Template</dc:title>
  <dc:subject/>
  <dc:creator>Silvia Marques</dc:creator>
  <cp:keywords/>
  <dc:description/>
  <cp:lastModifiedBy>Zhang Zhongpeng</cp:lastModifiedBy>
  <cp:revision>1596</cp:revision>
  <cp:lastPrinted>1998-09-01T20:10:08Z</cp:lastPrinted>
  <dcterms:created xsi:type="dcterms:W3CDTF">2006-04-07T09:57:12Z</dcterms:created>
  <dcterms:modified xsi:type="dcterms:W3CDTF">2017-08-03T02:31:18Z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ject">
    <vt:lpwstr/>
  </property>
  <property fmtid="{D5CDD505-2E9C-101B-9397-08002B2CF9AE}" pid="3" name="Keywords">
    <vt:lpwstr/>
  </property>
  <property fmtid="{D5CDD505-2E9C-101B-9397-08002B2CF9AE}" pid="4" name="_Author">
    <vt:lpwstr>Silvia Marques</vt:lpwstr>
  </property>
  <property fmtid="{D5CDD505-2E9C-101B-9397-08002B2CF9AE}" pid="5" name="_Category">
    <vt:lpwstr/>
  </property>
  <property fmtid="{D5CDD505-2E9C-101B-9397-08002B2CF9AE}" pid="6" name="Slides">
    <vt:lpwstr>61</vt:lpwstr>
  </property>
  <property fmtid="{D5CDD505-2E9C-101B-9397-08002B2CF9AE}" pid="7" name="Categories">
    <vt:lpwstr/>
  </property>
  <property fmtid="{D5CDD505-2E9C-101B-9397-08002B2CF9AE}" pid="8" name="Approval Level">
    <vt:lpwstr/>
  </property>
  <property fmtid="{D5CDD505-2E9C-101B-9397-08002B2CF9AE}" pid="9" name="_Comments">
    <vt:lpwstr/>
  </property>
  <property fmtid="{D5CDD505-2E9C-101B-9397-08002B2CF9AE}" pid="10" name="Assigned To">
    <vt:lpwstr/>
  </property>
  <property fmtid="{D5CDD505-2E9C-101B-9397-08002B2CF9AE}" pid="11" name="ContentType">
    <vt:lpwstr>Document</vt:lpwstr>
  </property>
  <property fmtid="{D5CDD505-2E9C-101B-9397-08002B2CF9AE}" pid="12" name="ContentTypeId">
    <vt:lpwstr>0x0101009FF0E5F081E6E04FBB28704226B3C88F</vt:lpwstr>
  </property>
</Properties>
</file>