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E0CF-BA16-3AA1-6C12-9C29D9C87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A0243-2C40-9FD4-476D-332F2F437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C108F-1A7F-B548-9BD2-6CA3C78A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405E-28C1-4F92-9A37-735262157E6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5CFE1-283B-2816-C632-66C95405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EC63-C83B-AF46-E1D8-FF5220B0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F08-6E80-46A3-9D70-4C9BA028C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74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5CDA-B228-2C86-3889-078B9010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E7CBD-0DFD-5F1C-2CA0-2F84D4099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62E3D-1C14-4CA4-F233-561C0133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405E-28C1-4F92-9A37-735262157E6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90BA-35FD-D6CB-58E1-8E18F5A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084BB-D0FC-6CF1-9021-CB0AEAFB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F08-6E80-46A3-9D70-4C9BA028C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12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33C52-0A7D-BDEE-0B60-F67B99F2D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67B3D-4F7F-E5FD-DF42-C4428620F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ECB99-F03D-D4AF-B9FB-BAE3070A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405E-28C1-4F92-9A37-735262157E6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C53D4-162C-4A4C-B11B-A02EE617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9EB1B-9427-B7B6-7C72-8650B655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F08-6E80-46A3-9D70-4C9BA028C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487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CC2E-4332-C468-F45C-78C844ED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FA5BA-D62C-32C5-D10B-C17318BD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E516-E309-068C-756C-586E7AAC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405E-28C1-4F92-9A37-735262157E6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B373-5E9E-8A31-A166-9D8A69B8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2260D-7356-D069-CD13-54ABB27F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F08-6E80-46A3-9D70-4C9BA028C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97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BE3-12BB-B7F5-2512-53F8F6EB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26695-B99D-336A-E04D-BDA7F1D2E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FE0E7-F5A4-8527-D916-0D9F6CB8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405E-28C1-4F92-9A37-735262157E6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0DEC7-F9E1-91ED-58E6-813E63DA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FE5B6-FCC4-8B6B-075D-3327635A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F08-6E80-46A3-9D70-4C9BA028C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69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A5CA-947A-E3A6-371B-6EF8B1B1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56D1C-EE08-B595-2328-560C26A4F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607C3-3A9D-291F-B3D9-F496B372A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2287D-FF87-1C02-72A5-8BBABC6A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405E-28C1-4F92-9A37-735262157E6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D8E2D-8080-D0A0-3AAF-F92772BF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6BC5C-3F79-1E80-7E13-93A4C448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F08-6E80-46A3-9D70-4C9BA028C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16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3B2E-C4E5-B6CF-D255-67E6AB99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014A8-E159-343B-F330-5E19B2979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38D54-0910-D1F8-1681-5E1496765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DE019-D04F-95A1-5E90-31CF60CC3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076CF-5E8E-DC42-5092-D1A0E9759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201E5-7880-5AAD-0BBC-1004788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405E-28C1-4F92-9A37-735262157E6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5F2C7-AE04-1C58-B9C9-8F229671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DCB03-D3B0-8BAB-781B-C01F76E3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F08-6E80-46A3-9D70-4C9BA028C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55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5873-1C59-6A05-53A8-FCC7407D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C7414-DBFF-048F-0854-E61367DA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405E-28C1-4F92-9A37-735262157E6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038EF-7BBD-115F-A0EC-A81D1D84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363EA-AE9A-DD1F-5F0B-695C5197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F08-6E80-46A3-9D70-4C9BA028C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94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962D7-AF1A-B7C9-328A-E8490D1F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405E-28C1-4F92-9A37-735262157E6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63EA4-2B2A-0949-07C6-1FFBA182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DCCC6-16B5-071D-56BD-90359EA0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F08-6E80-46A3-9D70-4C9BA028C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83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C51B-2CF4-4550-70DA-E2958F6F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6B70-E1D1-C790-DA60-790F9104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8BC23-75A3-82ED-5EEE-7BB6A69B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92A4D-3DE8-1BAB-A9FE-F97C5B9B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405E-28C1-4F92-9A37-735262157E6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8574F-DB03-7E9B-D346-B60E349B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33502-E8D9-F1BE-98E3-33087A1F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F08-6E80-46A3-9D70-4C9BA028C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22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25F8-0B79-72C2-8369-815DC3EE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0EFFA-38F4-0C00-8094-6F4FE6035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B9D51-6F37-F8D2-328F-9F38DF691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1370A-A5BF-3F67-4266-3F156425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405E-28C1-4F92-9A37-735262157E6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40421-3809-5190-59BD-664B68A4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7854D-727D-8C3E-6649-895D92DF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F08-6E80-46A3-9D70-4C9BA028C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56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0BF0E-B348-3247-3499-DB8DBC3F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B4F63-2FD9-045C-1624-ECDEE0FD1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A49E-E7A2-9052-ED9F-E44461D23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7405E-28C1-4F92-9A37-735262157E6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310A1-ACD1-F446-BF27-447C50AB1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7D144-40C1-D958-88B4-A17E92666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49F08-6E80-46A3-9D70-4C9BA028C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33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99E4-4D93-D24A-A40E-C80A80324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Python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5D1E7-11EE-7B33-A4B4-8D6B7FBB8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Joey Bernard – November 2022</a:t>
            </a:r>
          </a:p>
        </p:txBody>
      </p:sp>
    </p:spTree>
    <p:extLst>
      <p:ext uri="{BB962C8B-B14F-4D97-AF65-F5344CB8AC3E}">
        <p14:creationId xmlns:p14="http://schemas.microsoft.com/office/powerpoint/2010/main" val="212952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58D8-3D49-C15E-FAA5-7113222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Interpreters?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8F38-0350-C7F7-BE50-6BB01001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 is a language specification</a:t>
            </a:r>
          </a:p>
          <a:p>
            <a:r>
              <a:rPr lang="en-CA" dirty="0" err="1"/>
              <a:t>Cpython</a:t>
            </a:r>
            <a:r>
              <a:rPr lang="en-CA" dirty="0"/>
              <a:t> is just the default implementation from the Python consortium</a:t>
            </a:r>
          </a:p>
          <a:p>
            <a:r>
              <a:rPr lang="en-CA" dirty="0"/>
              <a:t>There are other options – </a:t>
            </a:r>
            <a:r>
              <a:rPr lang="en-CA" dirty="0" err="1"/>
              <a:t>pypy</a:t>
            </a:r>
            <a:r>
              <a:rPr lang="en-CA" dirty="0"/>
              <a:t> is popular</a:t>
            </a:r>
          </a:p>
          <a:p>
            <a:r>
              <a:rPr lang="en-CA" dirty="0"/>
              <a:t>Issue is that not all modules are available, you may need to do some manual installation/tweaking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026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7267E47-D164-F3A9-6919-986A1C883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05819"/>
              </p:ext>
            </p:extLst>
          </p:nvPr>
        </p:nvGraphicFramePr>
        <p:xfrm>
          <a:off x="1579239" y="119018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495466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901526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00682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Code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Cpython</a:t>
                      </a:r>
                      <a:r>
                        <a:rPr lang="en-CA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Pypy</a:t>
                      </a:r>
                      <a:r>
                        <a:rPr lang="en-CA" dirty="0"/>
                        <a:t>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Array.py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2.146039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0.763002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1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Numpy_array.py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0.158998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0.166613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31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10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B0A1-AF6E-C492-3B70-F4148054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about parallel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0543-A783-8EB6-43BD-91BA34ADA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common “solution” to speed issues is to parallelize your code</a:t>
            </a:r>
          </a:p>
          <a:p>
            <a:r>
              <a:rPr lang="en-CA" dirty="0"/>
              <a:t>This is a pair of undergraduate course in CS</a:t>
            </a:r>
          </a:p>
          <a:p>
            <a:r>
              <a:rPr lang="en-CA" dirty="0"/>
              <a:t>Two broad categories : multithreading and multiprocessing</a:t>
            </a:r>
          </a:p>
          <a:p>
            <a:r>
              <a:rPr lang="en-CA" dirty="0"/>
              <a:t>Multithreading – multiple threads within a single process</a:t>
            </a:r>
          </a:p>
          <a:p>
            <a:r>
              <a:rPr lang="en-CA" dirty="0"/>
              <a:t>Multiprocessing – multiple processes, talking to each other</a:t>
            </a:r>
          </a:p>
        </p:txBody>
      </p:sp>
    </p:spTree>
    <p:extLst>
      <p:ext uri="{BB962C8B-B14F-4D97-AF65-F5344CB8AC3E}">
        <p14:creationId xmlns:p14="http://schemas.microsoft.com/office/powerpoint/2010/main" val="258177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B53E-132C-D878-7034-AB0F9217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Multithreading and the GIL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22C9-6F8B-D365-0896-86C7908DF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</a:t>
            </a:r>
            <a:r>
              <a:rPr lang="en-CA" dirty="0" err="1"/>
              <a:t>Cpython</a:t>
            </a:r>
            <a:r>
              <a:rPr lang="en-CA" dirty="0"/>
              <a:t>, we have the Global Interpreter Lock (GIL)</a:t>
            </a:r>
          </a:p>
          <a:p>
            <a:r>
              <a:rPr lang="en-CA" dirty="0"/>
              <a:t>This means that only one thread can run on the CPU at a time</a:t>
            </a:r>
          </a:p>
          <a:p>
            <a:r>
              <a:rPr lang="en-CA" dirty="0"/>
              <a:t>No speed up if it is CPU bound</a:t>
            </a:r>
          </a:p>
          <a:p>
            <a:r>
              <a:rPr lang="en-CA" dirty="0"/>
              <a:t>Great if code is IO bound</a:t>
            </a:r>
          </a:p>
          <a:p>
            <a:pPr lvl="1"/>
            <a:r>
              <a:rPr lang="en-CA" dirty="0"/>
              <a:t>Can have threads start IO tasks and wait for them to finish</a:t>
            </a:r>
          </a:p>
          <a:p>
            <a:pPr lvl="1"/>
            <a:r>
              <a:rPr lang="en-CA" dirty="0"/>
              <a:t>This allows another thread to run on the CPU instead of everybody waiting for IO</a:t>
            </a:r>
          </a:p>
          <a:p>
            <a:r>
              <a:rPr lang="en-CA" dirty="0"/>
              <a:t>There are GIL-less interpreters, but not universal yet</a:t>
            </a:r>
          </a:p>
        </p:txBody>
      </p:sp>
    </p:spTree>
    <p:extLst>
      <p:ext uri="{BB962C8B-B14F-4D97-AF65-F5344CB8AC3E}">
        <p14:creationId xmlns:p14="http://schemas.microsoft.com/office/powerpoint/2010/main" val="95126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A46D-D56F-B02A-29CF-348F0EE7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Multiprocessing – multiple GILs?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2628-AA18-2A5B-50FE-BA2644F3E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can get around the GIL by spreading the work across multiple processes</a:t>
            </a:r>
          </a:p>
          <a:p>
            <a:r>
              <a:rPr lang="en-CA" dirty="0"/>
              <a:t>Each process uses a separate instance of the interpreter</a:t>
            </a:r>
          </a:p>
          <a:p>
            <a:r>
              <a:rPr lang="en-CA" dirty="0"/>
              <a:t>This involves breaking your algorithm into discrete independent parts</a:t>
            </a:r>
          </a:p>
          <a:p>
            <a:r>
              <a:rPr lang="en-CA" dirty="0"/>
              <a:t>The trade off becomes number of processes vs amount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489602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E3ED21-BFF3-ED74-3262-59218A8C2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824" y="1603373"/>
            <a:ext cx="3975447" cy="2985433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multiprocessing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):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'hello'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anose="02070309020205020404" pitchFamily="49" charset="0"/>
              </a:rPr>
              <a:t>__name__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'__main__’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'bob'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316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D975-D942-083A-5687-B0FE6802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4479-4EC0-6FAF-5827-BC2FB32775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Before doing too much work, look</a:t>
            </a:r>
          </a:p>
          <a:p>
            <a:r>
              <a:rPr lang="en-CA" dirty="0"/>
              <a:t>The </a:t>
            </a:r>
            <a:r>
              <a:rPr lang="en-CA" dirty="0" err="1"/>
              <a:t>pYthon</a:t>
            </a:r>
            <a:r>
              <a:rPr lang="en-CA" dirty="0"/>
              <a:t> community of available packages is huge</a:t>
            </a:r>
          </a:p>
          <a:p>
            <a:r>
              <a:rPr lang="en-CA" dirty="0">
                <a:hlinkClick r:id="rId2"/>
              </a:rPr>
              <a:t>https://pypi.org</a:t>
            </a:r>
            <a:r>
              <a:rPr lang="en-CA" dirty="0"/>
              <a:t> currently has </a:t>
            </a:r>
            <a:r>
              <a:rPr lang="en-CA" b="0" i="0" dirty="0">
                <a:solidFill>
                  <a:srgbClr val="003D61"/>
                </a:solidFill>
                <a:effectLst/>
                <a:latin typeface="Source Sans Pro" panose="020B0604020202020204" pitchFamily="34" charset="0"/>
              </a:rPr>
              <a:t>414,076 packages</a:t>
            </a:r>
            <a:endParaRPr lang="en-CA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38CD971-CB80-6CD6-CB3E-184DB3893D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39" y="1825625"/>
            <a:ext cx="3833322" cy="4351338"/>
          </a:xfrm>
        </p:spPr>
      </p:pic>
    </p:spTree>
    <p:extLst>
      <p:ext uri="{BB962C8B-B14F-4D97-AF65-F5344CB8AC3E}">
        <p14:creationId xmlns:p14="http://schemas.microsoft.com/office/powerpoint/2010/main" val="126028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A036-AF74-613E-E571-32E63068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Cython</a:t>
            </a:r>
            <a:r>
              <a:rPr lang="en-CA" dirty="0"/>
              <a:t> – for when you have to do it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866B-8DFE-66E7-7AB8-CFA4E44EA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say that your research is so cutting edge, nobody has ever done anything similar</a:t>
            </a:r>
          </a:p>
          <a:p>
            <a:r>
              <a:rPr lang="en-CA" dirty="0"/>
              <a:t>There is the option to write code in a lower level language for highly tuned algorithms</a:t>
            </a:r>
          </a:p>
          <a:p>
            <a:r>
              <a:rPr lang="en-CA" dirty="0"/>
              <a:t>The default binding is for C, but other options exist</a:t>
            </a:r>
          </a:p>
        </p:txBody>
      </p:sp>
    </p:spTree>
    <p:extLst>
      <p:ext uri="{BB962C8B-B14F-4D97-AF65-F5344CB8AC3E}">
        <p14:creationId xmlns:p14="http://schemas.microsoft.com/office/powerpoint/2010/main" val="419669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0A61-D25C-BB84-BE28-1FDC4D1B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Fibonacci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736D-01DF-9ECF-D228-988881F2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from __future__ import </a:t>
            </a:r>
            <a:r>
              <a:rPr lang="en-US" dirty="0" err="1"/>
              <a:t>print_function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fib(n):</a:t>
            </a:r>
          </a:p>
          <a:p>
            <a:pPr marL="0" indent="0">
              <a:buNone/>
            </a:pPr>
            <a:r>
              <a:rPr lang="en-US" dirty="0"/>
              <a:t>    """Print the Fibonacci series up to n."""</a:t>
            </a:r>
          </a:p>
          <a:p>
            <a:pPr marL="0" indent="0">
              <a:buNone/>
            </a:pPr>
            <a:r>
              <a:rPr lang="en-US" dirty="0"/>
              <a:t>    a, b = 0, 1</a:t>
            </a:r>
          </a:p>
          <a:p>
            <a:pPr marL="0" indent="0">
              <a:buNone/>
            </a:pPr>
            <a:r>
              <a:rPr lang="en-US" dirty="0"/>
              <a:t>    while b &lt; n:</a:t>
            </a:r>
          </a:p>
          <a:p>
            <a:pPr marL="0" indent="0">
              <a:buNone/>
            </a:pPr>
            <a:r>
              <a:rPr lang="en-US" dirty="0"/>
              <a:t>        print(b, end=' ')</a:t>
            </a:r>
          </a:p>
          <a:p>
            <a:pPr marL="0" indent="0">
              <a:buNone/>
            </a:pPr>
            <a:r>
              <a:rPr lang="en-US" dirty="0"/>
              <a:t>        a, b = b, a +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print()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3971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5177-B825-3E0C-2529-20314A7A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5ADC-D0E8-8F3F-8EDF-2A9A01E3E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First you need </a:t>
            </a:r>
            <a:r>
              <a:rPr lang="en-CA" dirty="0" err="1"/>
              <a:t>cython</a:t>
            </a:r>
            <a:endParaRPr lang="en-CA" dirty="0"/>
          </a:p>
          <a:p>
            <a:pPr lvl="1"/>
            <a:r>
              <a:rPr lang="en-CA" dirty="0"/>
              <a:t>Python –m pip install </a:t>
            </a:r>
            <a:r>
              <a:rPr lang="en-CA" dirty="0" err="1"/>
              <a:t>cython</a:t>
            </a:r>
            <a:endParaRPr lang="en-CA" dirty="0"/>
          </a:p>
          <a:p>
            <a:r>
              <a:rPr lang="en-CA" dirty="0"/>
              <a:t>You also need a C compiler</a:t>
            </a:r>
          </a:p>
          <a:p>
            <a:r>
              <a:rPr lang="en-CA" dirty="0"/>
              <a:t>Then you need a setup.py file to manage the compilation</a:t>
            </a:r>
          </a:p>
          <a:p>
            <a:pPr lvl="1"/>
            <a:r>
              <a:rPr lang="en-US" dirty="0"/>
              <a:t>python setup.py </a:t>
            </a:r>
            <a:r>
              <a:rPr lang="en-US" dirty="0" err="1"/>
              <a:t>build_ext</a:t>
            </a:r>
            <a:r>
              <a:rPr lang="en-US" dirty="0"/>
              <a:t> –</a:t>
            </a:r>
            <a:r>
              <a:rPr lang="en-US" dirty="0" err="1"/>
              <a:t>inplace</a:t>
            </a:r>
            <a:endParaRPr lang="en-US" dirty="0"/>
          </a:p>
          <a:p>
            <a:r>
              <a:rPr lang="en-US" dirty="0"/>
              <a:t>This gives you a binary file that you can import, just like any other module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760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C0AD-5B24-DBAE-460C-06DE0867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is slow – isn’t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E457-4704-6A3B-0AE9-2E70B05A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2487" cy="4351338"/>
          </a:xfrm>
        </p:spPr>
        <p:txBody>
          <a:bodyPr/>
          <a:lstStyle/>
          <a:p>
            <a:r>
              <a:rPr lang="en-CA" dirty="0"/>
              <a:t>A common complaint is that Python is slow</a:t>
            </a:r>
          </a:p>
          <a:p>
            <a:r>
              <a:rPr lang="en-CA" dirty="0"/>
              <a:t>Is this true?</a:t>
            </a:r>
          </a:p>
          <a:p>
            <a:r>
              <a:rPr lang="en-CA" dirty="0"/>
              <a:t>Like everything else, the answer is yes and no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0E0D4FB-FE8E-D933-C68C-DC78E668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3649"/>
            <a:ext cx="516975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4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1707-C38C-320F-7B0F-8C3C7E45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Setup.py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2DBE9-477C-736A-2BA2-A14CE2861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from </a:t>
            </a:r>
            <a:r>
              <a:rPr lang="en-CA" dirty="0" err="1"/>
              <a:t>setuptools</a:t>
            </a:r>
            <a:r>
              <a:rPr lang="en-CA" dirty="0"/>
              <a:t> import setup</a:t>
            </a:r>
          </a:p>
          <a:p>
            <a:r>
              <a:rPr lang="en-CA" dirty="0"/>
              <a:t>from </a:t>
            </a:r>
            <a:r>
              <a:rPr lang="en-CA" dirty="0" err="1"/>
              <a:t>Cython.Build</a:t>
            </a:r>
            <a:r>
              <a:rPr lang="en-CA" dirty="0"/>
              <a:t> import </a:t>
            </a:r>
            <a:r>
              <a:rPr lang="en-CA" dirty="0" err="1"/>
              <a:t>cythonize</a:t>
            </a:r>
            <a:endParaRPr lang="en-CA" dirty="0"/>
          </a:p>
          <a:p>
            <a:endParaRPr lang="en-CA" dirty="0"/>
          </a:p>
          <a:p>
            <a:r>
              <a:rPr lang="en-CA" dirty="0"/>
              <a:t>setup(</a:t>
            </a:r>
          </a:p>
          <a:p>
            <a:r>
              <a:rPr lang="en-CA" dirty="0"/>
              <a:t>    </a:t>
            </a:r>
            <a:r>
              <a:rPr lang="en-CA" dirty="0" err="1"/>
              <a:t>ext_modules</a:t>
            </a:r>
            <a:r>
              <a:rPr lang="en-CA" dirty="0"/>
              <a:t>=</a:t>
            </a:r>
            <a:r>
              <a:rPr lang="en-CA" dirty="0" err="1"/>
              <a:t>cythonize</a:t>
            </a:r>
            <a:r>
              <a:rPr lang="en-CA" dirty="0"/>
              <a:t>("</a:t>
            </a:r>
            <a:r>
              <a:rPr lang="en-CA" dirty="0" err="1"/>
              <a:t>fib.pyx</a:t>
            </a:r>
            <a:r>
              <a:rPr lang="en-CA" dirty="0"/>
              <a:t>"),</a:t>
            </a:r>
          </a:p>
          <a:p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2006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6391-1CCF-0890-A5DB-BD27B55F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62F833-C68E-3C07-58C6-87A8DEC85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183861"/>
              </p:ext>
            </p:extLst>
          </p:nvPr>
        </p:nvGraphicFramePr>
        <p:xfrm>
          <a:off x="838200" y="1825625"/>
          <a:ext cx="105155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1217502422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918697912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04614444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606431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Parameter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Python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Cython</a:t>
                      </a:r>
                      <a:r>
                        <a:rPr lang="en-CA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10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618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326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1.8957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7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853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468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1.8226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94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1060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596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1.7785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659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409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56D-2370-33EC-9779-9D38EE5B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Partial Compilations?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733B-38F1-B153-19CD-9D06585A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you only have parts of your code that need to be optimized?</a:t>
            </a:r>
          </a:p>
          <a:p>
            <a:r>
              <a:rPr lang="en-CA" dirty="0"/>
              <a:t>You can use a Just-In-Time (JIT) compiler</a:t>
            </a:r>
          </a:p>
          <a:p>
            <a:r>
              <a:rPr lang="en-CA" dirty="0"/>
              <a:t>A popular one is </a:t>
            </a:r>
            <a:r>
              <a:rPr lang="en-CA" dirty="0" err="1"/>
              <a:t>numba</a:t>
            </a:r>
            <a:endParaRPr lang="en-CA" dirty="0"/>
          </a:p>
          <a:p>
            <a:r>
              <a:rPr lang="en-CA" dirty="0"/>
              <a:t>You can use the JIT to compile individual functions that might need to be optimized</a:t>
            </a:r>
          </a:p>
        </p:txBody>
      </p:sp>
    </p:spTree>
    <p:extLst>
      <p:ext uri="{BB962C8B-B14F-4D97-AF65-F5344CB8AC3E}">
        <p14:creationId xmlns:p14="http://schemas.microsoft.com/office/powerpoint/2010/main" val="1702877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B72564-C6BE-CA91-FE6C-A726B801CA36}"/>
              </a:ext>
            </a:extLst>
          </p:cNvPr>
          <p:cNvSpPr txBox="1"/>
          <p:nvPr/>
        </p:nvSpPr>
        <p:spPr>
          <a:xfrm>
            <a:off x="3047260" y="1307561"/>
            <a:ext cx="60945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import time</a:t>
            </a:r>
          </a:p>
          <a:p>
            <a:r>
              <a:rPr lang="en-CA" dirty="0"/>
              <a:t>import math</a:t>
            </a:r>
          </a:p>
          <a:p>
            <a:r>
              <a:rPr lang="en-CA" dirty="0"/>
              <a:t>from </a:t>
            </a:r>
            <a:r>
              <a:rPr lang="en-CA" dirty="0" err="1"/>
              <a:t>numba</a:t>
            </a:r>
            <a:r>
              <a:rPr lang="en-CA" dirty="0"/>
              <a:t> import </a:t>
            </a:r>
            <a:r>
              <a:rPr lang="en-CA" dirty="0" err="1"/>
              <a:t>jit</a:t>
            </a:r>
            <a:endParaRPr lang="en-CA" dirty="0"/>
          </a:p>
          <a:p>
            <a:endParaRPr lang="en-CA" dirty="0"/>
          </a:p>
          <a:p>
            <a:r>
              <a:rPr lang="en-CA" dirty="0"/>
              <a:t>@jit</a:t>
            </a:r>
          </a:p>
          <a:p>
            <a:r>
              <a:rPr lang="en-CA" dirty="0"/>
              <a:t>def </a:t>
            </a:r>
            <a:r>
              <a:rPr lang="en-CA" dirty="0" err="1"/>
              <a:t>arr</a:t>
            </a:r>
            <a:r>
              <a:rPr lang="en-CA" dirty="0"/>
              <a:t>(size):</a:t>
            </a:r>
          </a:p>
          <a:p>
            <a:r>
              <a:rPr lang="en-CA" dirty="0"/>
              <a:t>        A = list(range(size))</a:t>
            </a:r>
          </a:p>
          <a:p>
            <a:r>
              <a:rPr lang="en-CA" dirty="0"/>
              <a:t>        B = list(range(size))</a:t>
            </a:r>
          </a:p>
          <a:p>
            <a:r>
              <a:rPr lang="en-CA" dirty="0"/>
              <a:t>        for </a:t>
            </a:r>
            <a:r>
              <a:rPr lang="en-CA" dirty="0" err="1"/>
              <a:t>i</a:t>
            </a:r>
            <a:r>
              <a:rPr lang="en-CA" dirty="0"/>
              <a:t> in range(size):</a:t>
            </a:r>
          </a:p>
          <a:p>
            <a:r>
              <a:rPr lang="en-CA" dirty="0"/>
              <a:t>                B[</a:t>
            </a:r>
            <a:r>
              <a:rPr lang="en-CA" dirty="0" err="1"/>
              <a:t>i</a:t>
            </a:r>
            <a:r>
              <a:rPr lang="en-CA" dirty="0"/>
              <a:t>] = </a:t>
            </a:r>
            <a:r>
              <a:rPr lang="en-CA" dirty="0" err="1"/>
              <a:t>math.tan</a:t>
            </a:r>
            <a:r>
              <a:rPr lang="en-CA" dirty="0"/>
              <a:t>(A[</a:t>
            </a:r>
            <a:r>
              <a:rPr lang="en-CA" dirty="0" err="1"/>
              <a:t>i</a:t>
            </a:r>
            <a:r>
              <a:rPr lang="en-CA" dirty="0"/>
              <a:t>])</a:t>
            </a:r>
          </a:p>
          <a:p>
            <a:endParaRPr lang="en-CA" dirty="0"/>
          </a:p>
          <a:p>
            <a:r>
              <a:rPr lang="en-CA" dirty="0"/>
              <a:t>t0 = </a:t>
            </a:r>
            <a:r>
              <a:rPr lang="en-CA" dirty="0" err="1"/>
              <a:t>time.time</a:t>
            </a:r>
            <a:r>
              <a:rPr lang="en-CA" dirty="0"/>
              <a:t>()</a:t>
            </a:r>
          </a:p>
          <a:p>
            <a:r>
              <a:rPr lang="en-CA" dirty="0" err="1"/>
              <a:t>arr</a:t>
            </a:r>
            <a:r>
              <a:rPr lang="en-CA" dirty="0"/>
              <a:t>(10000000)</a:t>
            </a:r>
          </a:p>
          <a:p>
            <a:r>
              <a:rPr lang="en-CA" dirty="0"/>
              <a:t>t1 = </a:t>
            </a:r>
            <a:r>
              <a:rPr lang="en-CA" dirty="0" err="1"/>
              <a:t>time.time</a:t>
            </a:r>
            <a:r>
              <a:rPr lang="en-CA" dirty="0"/>
              <a:t>()</a:t>
            </a:r>
          </a:p>
          <a:p>
            <a:r>
              <a:rPr lang="en-CA" dirty="0"/>
              <a:t>print(t1 - t0)</a:t>
            </a:r>
          </a:p>
        </p:txBody>
      </p:sp>
    </p:spTree>
    <p:extLst>
      <p:ext uri="{BB962C8B-B14F-4D97-AF65-F5344CB8AC3E}">
        <p14:creationId xmlns:p14="http://schemas.microsoft.com/office/powerpoint/2010/main" val="1578104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36BF-BDBD-8A47-6838-0758EEE8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8F35AC-80C9-3060-9E6F-D3DCDFEDE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62125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121280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531430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590040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24354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Array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Python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Pypy</a:t>
                      </a:r>
                      <a:r>
                        <a:rPr lang="en-CA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Numba</a:t>
                      </a:r>
                      <a:r>
                        <a:rPr lang="en-CA" dirty="0"/>
                        <a:t>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3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0.026575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0.012557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0.221454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93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0.261230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0.068846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0.264646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7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2.520349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0.750271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0.746917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45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42.667011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7.067443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01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867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099D-B789-493F-5DC9-B8DE40F3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76C3B-3C17-3621-6E89-9A33C811A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What order should you try things for optimized code?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Write correct Python</a:t>
            </a:r>
          </a:p>
          <a:p>
            <a:r>
              <a:rPr lang="en-CA" dirty="0"/>
              <a:t>Use optimized modules  (Most people can stop here)</a:t>
            </a:r>
          </a:p>
          <a:p>
            <a:r>
              <a:rPr lang="en-CA" dirty="0"/>
              <a:t>Use a different interpreter or a JIT</a:t>
            </a:r>
          </a:p>
          <a:p>
            <a:r>
              <a:rPr lang="en-CA" dirty="0"/>
              <a:t>Hand-code lower level code to import</a:t>
            </a:r>
          </a:p>
        </p:txBody>
      </p:sp>
    </p:spTree>
    <p:extLst>
      <p:ext uri="{BB962C8B-B14F-4D97-AF65-F5344CB8AC3E}">
        <p14:creationId xmlns:p14="http://schemas.microsoft.com/office/powerpoint/2010/main" val="121122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FE7B-DA91-7338-0FAE-FAEDDCA6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Python incorrectly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F09A4-3905-B9D7-2288-DEC4FD9D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scientific computing, there is a huge amount of history from C/C++ and FORTRAN</a:t>
            </a:r>
          </a:p>
          <a:p>
            <a:r>
              <a:rPr lang="en-CA" dirty="0"/>
              <a:t>There are bad habits that are language specific</a:t>
            </a:r>
          </a:p>
          <a:p>
            <a:r>
              <a:rPr lang="en-CA" dirty="0"/>
              <a:t>Need to learn the idioms of the language you want to use</a:t>
            </a:r>
          </a:p>
          <a:p>
            <a:r>
              <a:rPr lang="en-CA" dirty="0"/>
              <a:t>Python is an untyped object-oriented language</a:t>
            </a:r>
          </a:p>
          <a:p>
            <a:r>
              <a:rPr lang="en-CA" dirty="0"/>
              <a:t>This means that Python always needs to inspect every object before a function can be applied</a:t>
            </a:r>
          </a:p>
          <a:p>
            <a:r>
              <a:rPr lang="en-CA" dirty="0"/>
              <a:t>What if we want to find the tangent of an array of values?</a:t>
            </a:r>
          </a:p>
        </p:txBody>
      </p:sp>
    </p:spTree>
    <p:extLst>
      <p:ext uri="{BB962C8B-B14F-4D97-AF65-F5344CB8AC3E}">
        <p14:creationId xmlns:p14="http://schemas.microsoft.com/office/powerpoint/2010/main" val="51745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7E59-3D2A-ABFF-3C99-24DF40FF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Straight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CAF8-0B19-FCB2-5D8F-45D38F62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time</a:t>
            </a:r>
          </a:p>
          <a:p>
            <a:pPr marL="0" indent="0">
              <a:buNone/>
            </a:pPr>
            <a:r>
              <a:rPr lang="en-US" dirty="0"/>
              <a:t>import math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t0 = </a:t>
            </a:r>
            <a:r>
              <a:rPr lang="en-US" dirty="0" err="1"/>
              <a:t>time.time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size = 10000000</a:t>
            </a:r>
          </a:p>
          <a:p>
            <a:pPr marL="0" indent="0">
              <a:buNone/>
            </a:pPr>
            <a:r>
              <a:rPr lang="en-US" dirty="0"/>
              <a:t>A = list(range(size))</a:t>
            </a:r>
          </a:p>
          <a:p>
            <a:pPr marL="0" indent="0">
              <a:buNone/>
            </a:pPr>
            <a:r>
              <a:rPr lang="en-US" dirty="0"/>
              <a:t>B = list(range(size))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range(size):</a:t>
            </a:r>
          </a:p>
          <a:p>
            <a:pPr marL="0" indent="0">
              <a:buNone/>
            </a:pPr>
            <a:r>
              <a:rPr lang="en-US" dirty="0"/>
              <a:t>    B[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math.tan</a:t>
            </a:r>
            <a:r>
              <a:rPr lang="en-US" dirty="0"/>
              <a:t>(A[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t1 = </a:t>
            </a:r>
            <a:r>
              <a:rPr lang="en-US" dirty="0" err="1"/>
              <a:t>time.time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print(t1 - t0)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092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C3C6-297A-EFEE-E9C4-A9682FF9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Fixed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B64C-5BD7-B2FF-E493-6D359BE2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import time</a:t>
            </a:r>
          </a:p>
          <a:p>
            <a:pPr marL="0" indent="0">
              <a:buNone/>
            </a:pPr>
            <a:r>
              <a:rPr lang="en-CA" dirty="0"/>
              <a:t>import math</a:t>
            </a:r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numpy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t0 = </a:t>
            </a:r>
            <a:r>
              <a:rPr lang="en-CA" dirty="0" err="1"/>
              <a:t>time.time</a:t>
            </a:r>
            <a:r>
              <a:rPr lang="en-CA" dirty="0"/>
              <a:t>()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size = 10000000</a:t>
            </a:r>
          </a:p>
          <a:p>
            <a:pPr marL="0" indent="0">
              <a:buNone/>
            </a:pPr>
            <a:r>
              <a:rPr lang="en-CA" dirty="0"/>
              <a:t>A = </a:t>
            </a:r>
            <a:r>
              <a:rPr lang="en-CA" dirty="0" err="1"/>
              <a:t>numpy.arange</a:t>
            </a:r>
            <a:r>
              <a:rPr lang="en-CA" dirty="0"/>
              <a:t>(size)</a:t>
            </a:r>
          </a:p>
          <a:p>
            <a:pPr marL="0" indent="0">
              <a:buNone/>
            </a:pPr>
            <a:r>
              <a:rPr lang="en-CA" dirty="0"/>
              <a:t>B = </a:t>
            </a:r>
            <a:r>
              <a:rPr lang="en-CA" dirty="0" err="1"/>
              <a:t>numpy.arange</a:t>
            </a:r>
            <a:r>
              <a:rPr lang="en-CA" dirty="0"/>
              <a:t>(size)</a:t>
            </a:r>
          </a:p>
          <a:p>
            <a:pPr marL="0" indent="0">
              <a:buNone/>
            </a:pPr>
            <a:r>
              <a:rPr lang="en-CA" dirty="0"/>
              <a:t>for </a:t>
            </a:r>
            <a:r>
              <a:rPr lang="en-CA" dirty="0" err="1"/>
              <a:t>i</a:t>
            </a:r>
            <a:r>
              <a:rPr lang="en-CA" dirty="0"/>
              <a:t> in range(size):</a:t>
            </a:r>
          </a:p>
          <a:p>
            <a:pPr marL="0" indent="0">
              <a:buNone/>
            </a:pPr>
            <a:r>
              <a:rPr lang="en-CA" dirty="0"/>
              <a:t>    B[</a:t>
            </a:r>
            <a:r>
              <a:rPr lang="en-CA" dirty="0" err="1"/>
              <a:t>i</a:t>
            </a:r>
            <a:r>
              <a:rPr lang="en-CA" dirty="0"/>
              <a:t>] = </a:t>
            </a:r>
            <a:r>
              <a:rPr lang="en-CA" dirty="0" err="1"/>
              <a:t>math.tan</a:t>
            </a:r>
            <a:r>
              <a:rPr lang="en-CA" dirty="0"/>
              <a:t>(A[</a:t>
            </a:r>
            <a:r>
              <a:rPr lang="en-CA" dirty="0" err="1"/>
              <a:t>i</a:t>
            </a:r>
            <a:r>
              <a:rPr lang="en-CA" dirty="0"/>
              <a:t>])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t1 = </a:t>
            </a:r>
            <a:r>
              <a:rPr lang="en-CA" dirty="0" err="1"/>
              <a:t>time.time</a:t>
            </a:r>
            <a:r>
              <a:rPr lang="en-CA" dirty="0"/>
              <a:t>()</a:t>
            </a:r>
          </a:p>
          <a:p>
            <a:pPr marL="0" indent="0">
              <a:buNone/>
            </a:pPr>
            <a:r>
              <a:rPr lang="en-CA" dirty="0"/>
              <a:t>print(t1 - t0)</a:t>
            </a:r>
          </a:p>
        </p:txBody>
      </p:sp>
    </p:spTree>
    <p:extLst>
      <p:ext uri="{BB962C8B-B14F-4D97-AF65-F5344CB8AC3E}">
        <p14:creationId xmlns:p14="http://schemas.microsoft.com/office/powerpoint/2010/main" val="214834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F064-0C93-FBAF-2939-176B443A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Full </a:t>
            </a:r>
            <a:r>
              <a:rPr lang="en-CA" dirty="0" err="1"/>
              <a:t>numpy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15EFD-482A-9B05-1A33-374017F5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/>
              <a:t>import time</a:t>
            </a:r>
          </a:p>
          <a:p>
            <a:pPr marL="0" indent="0">
              <a:buNone/>
            </a:pPr>
            <a:r>
              <a:rPr lang="en-CA" dirty="0"/>
              <a:t>import math</a:t>
            </a:r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numpy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t0 = </a:t>
            </a:r>
            <a:r>
              <a:rPr lang="en-CA" dirty="0" err="1"/>
              <a:t>time.time</a:t>
            </a:r>
            <a:r>
              <a:rPr lang="en-CA" dirty="0"/>
              <a:t>()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size = 10000000</a:t>
            </a:r>
          </a:p>
          <a:p>
            <a:pPr marL="0" indent="0">
              <a:buNone/>
            </a:pPr>
            <a:r>
              <a:rPr lang="en-CA" dirty="0"/>
              <a:t>A = </a:t>
            </a:r>
            <a:r>
              <a:rPr lang="en-CA" dirty="0" err="1"/>
              <a:t>numpy.arange</a:t>
            </a:r>
            <a:r>
              <a:rPr lang="en-CA" dirty="0"/>
              <a:t>(size)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B = </a:t>
            </a:r>
            <a:r>
              <a:rPr lang="en-CA" dirty="0" err="1"/>
              <a:t>numpy.tan</a:t>
            </a:r>
            <a:r>
              <a:rPr lang="en-CA" dirty="0"/>
              <a:t>(A)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t1 = </a:t>
            </a:r>
            <a:r>
              <a:rPr lang="en-CA" dirty="0" err="1"/>
              <a:t>time.time</a:t>
            </a:r>
            <a:r>
              <a:rPr lang="en-CA" dirty="0"/>
              <a:t>()</a:t>
            </a:r>
          </a:p>
          <a:p>
            <a:pPr marL="0" indent="0">
              <a:buNone/>
            </a:pPr>
            <a:r>
              <a:rPr lang="en-CA" dirty="0"/>
              <a:t>print(t1 - t0)</a:t>
            </a:r>
          </a:p>
        </p:txBody>
      </p:sp>
    </p:spTree>
    <p:extLst>
      <p:ext uri="{BB962C8B-B14F-4D97-AF65-F5344CB8AC3E}">
        <p14:creationId xmlns:p14="http://schemas.microsoft.com/office/powerpoint/2010/main" val="297871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863B-6BA4-99D9-CC8C-B55EE716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Comparisons?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3E9A0F-09CE-E927-070A-0C81DE08E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07551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25401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35443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Code Version (10,000,000 elements)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50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Pure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2.361333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Numpy</a:t>
                      </a:r>
                      <a:r>
                        <a:rPr lang="en-CA" dirty="0"/>
                        <a:t> datatypes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3.466689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6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Numpy</a:t>
                      </a:r>
                      <a:r>
                        <a:rPr lang="en-CA" dirty="0"/>
                        <a:t>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0.152022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93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01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A113-99DD-CF26-BC72-96C207C4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Jupyter</a:t>
            </a:r>
            <a:r>
              <a:rPr lang="en-CA" dirty="0"/>
              <a:t>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C576-408A-3543-9877-BA735DF5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462"/>
            <a:ext cx="10515600" cy="36252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%%</a:t>
            </a:r>
            <a:r>
              <a:rPr lang="en-US" dirty="0" err="1"/>
              <a:t>timeit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np.zeros</a:t>
            </a:r>
            <a:r>
              <a:rPr lang="en-US" dirty="0"/>
              <a:t>((</a:t>
            </a:r>
            <a:r>
              <a:rPr lang="en-US" dirty="0" err="1"/>
              <a:t>rows,cols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range(rows):</a:t>
            </a:r>
          </a:p>
          <a:p>
            <a:pPr marL="0" indent="0">
              <a:buNone/>
            </a:pPr>
            <a:r>
              <a:rPr lang="en-US" dirty="0"/>
              <a:t>    for j in range(cols):</a:t>
            </a:r>
          </a:p>
          <a:p>
            <a:pPr marL="0" indent="0">
              <a:buNone/>
            </a:pPr>
            <a:r>
              <a:rPr lang="en-US" dirty="0"/>
              <a:t>        for k in range(rows):</a:t>
            </a:r>
          </a:p>
          <a:p>
            <a:pPr marL="0" indent="0">
              <a:buNone/>
            </a:pPr>
            <a:r>
              <a:rPr lang="en-US" dirty="0"/>
              <a:t>            C[</a:t>
            </a:r>
            <a:r>
              <a:rPr lang="en-US" dirty="0" err="1"/>
              <a:t>i</a:t>
            </a:r>
            <a:r>
              <a:rPr lang="en-US" dirty="0"/>
              <a:t>][j] += A[k][</a:t>
            </a:r>
            <a:r>
              <a:rPr lang="en-US" dirty="0" err="1"/>
              <a:t>i</a:t>
            </a:r>
            <a:r>
              <a:rPr lang="en-US" dirty="0"/>
              <a:t>] * B[j][k]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5DC252-60F1-BA8F-9F19-330F509AF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65" y="6035675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6.14 s ± 53 ms per loop (mean ± std. dev. of 7 runs, 1 loop each)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3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A113-99DD-CF26-BC72-96C207C4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Jupyter</a:t>
            </a:r>
            <a:r>
              <a:rPr lang="en-CA" dirty="0"/>
              <a:t>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C576-408A-3543-9877-BA735DF5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462"/>
            <a:ext cx="10515600" cy="36252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%%</a:t>
            </a:r>
            <a:r>
              <a:rPr lang="en-US" dirty="0" err="1"/>
              <a:t>timeit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 = A * B</a:t>
            </a:r>
            <a:endParaRPr lang="en-CA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3F0219E-5E58-98F4-C4CD-BCF749F50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416" y="6117450"/>
            <a:ext cx="6101029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20 µs ± 291 ns per loop (mean ± std. dev. of 7 runs, 100,000 loops each)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2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1141</Words>
  <Application>Microsoft Office PowerPoint</Application>
  <PresentationFormat>Widescreen</PresentationFormat>
  <Paragraphs>220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Source Sans Pro</vt:lpstr>
      <vt:lpstr>Office Theme</vt:lpstr>
      <vt:lpstr>Python Performance</vt:lpstr>
      <vt:lpstr>Python is slow – isn’t it?</vt:lpstr>
      <vt:lpstr>Using Python incorrectly</vt:lpstr>
      <vt:lpstr>Straight Python</vt:lpstr>
      <vt:lpstr>Fixed Datatypes</vt:lpstr>
      <vt:lpstr>Full numpy</vt:lpstr>
      <vt:lpstr>Comparisons?</vt:lpstr>
      <vt:lpstr>Jupyter timing</vt:lpstr>
      <vt:lpstr>Jupyter timing</vt:lpstr>
      <vt:lpstr>Other Interpreters?</vt:lpstr>
      <vt:lpstr>PowerPoint Presentation</vt:lpstr>
      <vt:lpstr>What about parallel programming</vt:lpstr>
      <vt:lpstr>Multithreading and the GIL</vt:lpstr>
      <vt:lpstr>Multiprocessing – multiple GILs?</vt:lpstr>
      <vt:lpstr>PowerPoint Presentation</vt:lpstr>
      <vt:lpstr>Modules?</vt:lpstr>
      <vt:lpstr>Cython – for when you have to do it yourself</vt:lpstr>
      <vt:lpstr>Fibonacci example</vt:lpstr>
      <vt:lpstr>How to compile</vt:lpstr>
      <vt:lpstr>Setup.py</vt:lpstr>
      <vt:lpstr>Comparison</vt:lpstr>
      <vt:lpstr>Partial Compilations?</vt:lpstr>
      <vt:lpstr>PowerPoint Presentation</vt:lpstr>
      <vt:lpstr>Comparison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Performance</dc:title>
  <dc:creator>Joey Bernard</dc:creator>
  <cp:lastModifiedBy>Joey Bernard</cp:lastModifiedBy>
  <cp:revision>1</cp:revision>
  <dcterms:created xsi:type="dcterms:W3CDTF">2022-11-09T13:46:42Z</dcterms:created>
  <dcterms:modified xsi:type="dcterms:W3CDTF">2022-11-09T18:07:37Z</dcterms:modified>
</cp:coreProperties>
</file>