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06B9357-7D7E-4E71-9C4E-A30267AC950A}">
          <p14:sldIdLst>
            <p14:sldId id="256"/>
            <p14:sldId id="257"/>
          </p14:sldIdLst>
        </p14:section>
        <p14:section name="Good UI design" id="{5B8F615F-20CE-49A4-848A-5A190241815E}">
          <p14:sldIdLst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535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747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470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362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23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64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085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34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756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554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649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594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8237"/>
            <a:ext cx="9144000" cy="2387600"/>
          </a:xfrm>
        </p:spPr>
        <p:txBody>
          <a:bodyPr/>
          <a:lstStyle/>
          <a:p>
            <a:r>
              <a:rPr lang="en-IE" b="1" u="sng" dirty="0" smtClean="0"/>
              <a:t>User Interfaces</a:t>
            </a:r>
            <a:endParaRPr lang="en-IE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1287" y="3327912"/>
            <a:ext cx="6109426" cy="1655762"/>
          </a:xfrm>
        </p:spPr>
        <p:txBody>
          <a:bodyPr>
            <a:normAutofit/>
          </a:bodyPr>
          <a:lstStyle/>
          <a:p>
            <a:r>
              <a:rPr lang="en-IE" b="1" u="sng" dirty="0" smtClean="0"/>
              <a:t>Python </a:t>
            </a:r>
            <a:r>
              <a:rPr lang="en-IE" b="1" u="sng" dirty="0" err="1" smtClean="0"/>
              <a:t>PyQT</a:t>
            </a:r>
            <a:r>
              <a:rPr lang="en-IE" b="1" u="sng" dirty="0" smtClean="0"/>
              <a:t> and QT </a:t>
            </a:r>
            <a:r>
              <a:rPr lang="en-IE" b="1" u="sng" dirty="0" smtClean="0"/>
              <a:t>Designer</a:t>
            </a:r>
            <a:endParaRPr lang="en-IE" b="1" u="sng" dirty="0"/>
          </a:p>
          <a:p>
            <a:r>
              <a:rPr lang="en-IE" b="1" u="sng" dirty="0"/>
              <a:t>Rapid GUI Programming with Python and </a:t>
            </a:r>
            <a:r>
              <a:rPr lang="en-IE" b="1" u="sng" dirty="0" err="1"/>
              <a:t>Qt</a:t>
            </a:r>
            <a:r>
              <a:rPr lang="en-IE" b="1" u="sng" dirty="0"/>
              <a:t> - The Definitive Guide to </a:t>
            </a:r>
            <a:r>
              <a:rPr lang="en-IE" b="1" u="sng" dirty="0" err="1"/>
              <a:t>PyQt</a:t>
            </a:r>
            <a:r>
              <a:rPr lang="en-IE" b="1" u="sng" dirty="0"/>
              <a:t> </a:t>
            </a:r>
            <a:r>
              <a:rPr lang="en-IE" b="1" u="sng" dirty="0" smtClean="0"/>
              <a:t>Programming.</a:t>
            </a:r>
            <a:endParaRPr lang="en-IE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44" b="15642"/>
          <a:stretch/>
        </p:blipFill>
        <p:spPr>
          <a:xfrm>
            <a:off x="0" y="5101215"/>
            <a:ext cx="1823260" cy="1756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4" t="13515" r="33120" b="13245"/>
          <a:stretch/>
        </p:blipFill>
        <p:spPr>
          <a:xfrm>
            <a:off x="9770278" y="5199017"/>
            <a:ext cx="2081362" cy="15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QT Creator: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907280"/>
          </a:xfrm>
        </p:spPr>
        <p:txBody>
          <a:bodyPr>
            <a:normAutofit/>
          </a:bodyPr>
          <a:lstStyle/>
          <a:p>
            <a:pPr lvl="1" algn="just"/>
            <a:r>
              <a:rPr lang="en-IE" sz="3600" b="1" dirty="0" smtClean="0"/>
              <a:t>Much of the code involved setting up the actual window and </a:t>
            </a:r>
            <a:r>
              <a:rPr lang="en-IE" sz="3600" b="1" dirty="0" smtClean="0"/>
              <a:t>this becomes more complicated for more complex projects.</a:t>
            </a:r>
          </a:p>
          <a:p>
            <a:pPr lvl="1" algn="just"/>
            <a:r>
              <a:rPr lang="en-IE" sz="3600" b="1" dirty="0" smtClean="0"/>
              <a:t>QT Creator allows us to build the window and just refer to the </a:t>
            </a:r>
            <a:r>
              <a:rPr lang="en-IE" sz="3600" b="1" dirty="0" smtClean="0"/>
              <a:t>objects in the code.</a:t>
            </a:r>
          </a:p>
          <a:p>
            <a:pPr lvl="1" algn="just"/>
            <a:r>
              <a:rPr lang="en-IE" sz="3600" b="1" dirty="0" smtClean="0"/>
              <a:t>We must be consistent with our </a:t>
            </a:r>
            <a:r>
              <a:rPr lang="en-IE" sz="3600" b="1" u="sng" dirty="0" smtClean="0"/>
              <a:t>naming</a:t>
            </a:r>
            <a:r>
              <a:rPr lang="en-IE" sz="3600" b="1" dirty="0" smtClean="0"/>
              <a:t> and the </a:t>
            </a:r>
            <a:r>
              <a:rPr lang="en-IE" sz="3600" b="1" u="sng" dirty="0" smtClean="0"/>
              <a:t>objects</a:t>
            </a:r>
            <a:r>
              <a:rPr lang="en-IE" sz="3600" b="1" dirty="0" smtClean="0"/>
              <a:t> we use</a:t>
            </a:r>
            <a:endParaRPr lang="en-IE" sz="3600" b="1" dirty="0" smtClean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</p:txBody>
      </p:sp>
    </p:spTree>
    <p:extLst>
      <p:ext uri="{BB962C8B-B14F-4D97-AF65-F5344CB8AC3E}">
        <p14:creationId xmlns:p14="http://schemas.microsoft.com/office/powerpoint/2010/main" val="27195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21920"/>
            <a:ext cx="10515600" cy="957944"/>
          </a:xfrm>
        </p:spPr>
        <p:txBody>
          <a:bodyPr/>
          <a:lstStyle/>
          <a:p>
            <a:r>
              <a:rPr lang="en-IE" b="1" u="sng" dirty="0" smtClean="0"/>
              <a:t>Exercise 1:</a:t>
            </a:r>
            <a:endParaRPr lang="en-IE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>
            <a:normAutofit/>
          </a:bodyPr>
          <a:lstStyle/>
          <a:p>
            <a:r>
              <a:rPr lang="en-IE" sz="3200" b="1" dirty="0" smtClean="0"/>
              <a:t>Lets convert our Simple Expression Calculator to use a pre-designed UI instead.</a:t>
            </a:r>
            <a:endParaRPr lang="en-IE" b="1" dirty="0" smtClean="0"/>
          </a:p>
          <a:p>
            <a:pPr marL="457200" lvl="1" indent="0">
              <a:buNone/>
            </a:pPr>
            <a:endParaRPr lang="en-IE" sz="2800" b="1" dirty="0" smtClean="0"/>
          </a:p>
          <a:p>
            <a:pPr marL="457200" lvl="1" indent="0">
              <a:buNone/>
            </a:pPr>
            <a:r>
              <a:rPr lang="en-IE" sz="2800" b="1" dirty="0" smtClean="0"/>
              <a:t>Launch Anaconda Prompt:</a:t>
            </a:r>
          </a:p>
          <a:p>
            <a:pPr marL="457200" lvl="1" indent="0">
              <a:buNone/>
            </a:pPr>
            <a:r>
              <a:rPr lang="en-IE" sz="2800" b="1" dirty="0"/>
              <a:t>	</a:t>
            </a:r>
            <a:r>
              <a:rPr lang="en-IE" sz="2800" b="1" dirty="0" smtClean="0"/>
              <a:t>1.  </a:t>
            </a:r>
            <a:r>
              <a:rPr lang="en-IE" sz="2800" b="1" dirty="0"/>
              <a:t>TYPE: </a:t>
            </a:r>
            <a:r>
              <a:rPr lang="en-I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</a:p>
          <a:p>
            <a:pPr marL="457200" lvl="1" indent="0">
              <a:buNone/>
            </a:pPr>
            <a:r>
              <a:rPr lang="en-IE" sz="2800" b="1" dirty="0">
                <a:latin typeface="Arial Narrow" panose="020B0606020202030204" pitchFamily="34" charset="0"/>
              </a:rPr>
              <a:t>	</a:t>
            </a:r>
            <a:r>
              <a:rPr lang="en-IE" sz="2800" b="1" dirty="0" smtClean="0"/>
              <a:t>2.  </a:t>
            </a:r>
            <a:r>
              <a:rPr lang="en-IE" sz="2800" b="1" dirty="0"/>
              <a:t>TYPE: </a:t>
            </a:r>
            <a:r>
              <a:rPr lang="en-I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designer</a:t>
            </a:r>
          </a:p>
          <a:p>
            <a:pPr marL="457200" lvl="1" indent="0">
              <a:buNone/>
            </a:pPr>
            <a:r>
              <a:rPr lang="en-IE" sz="2800" b="1" dirty="0" smtClean="0">
                <a:cs typeface="Courier New" panose="02070309020205020404" pitchFamily="49" charset="0"/>
              </a:rPr>
              <a:t>Add Line Edit – input widget (Give it a name).</a:t>
            </a:r>
          </a:p>
          <a:p>
            <a:pPr marL="457200" lvl="1" indent="0">
              <a:buNone/>
            </a:pPr>
            <a:r>
              <a:rPr lang="en-IE" sz="2800" b="1" dirty="0" smtClean="0">
                <a:cs typeface="Courier New" panose="02070309020205020404" pitchFamily="49" charset="0"/>
              </a:rPr>
              <a:t>Add Text Browser – display widget (Give it a name).</a:t>
            </a:r>
            <a:endParaRPr lang="en-IE" sz="2800" b="1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IE" sz="2800" b="1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74171"/>
            <a:ext cx="10515600" cy="888275"/>
          </a:xfrm>
        </p:spPr>
        <p:txBody>
          <a:bodyPr/>
          <a:lstStyle/>
          <a:p>
            <a:r>
              <a:rPr lang="en-IE" b="1" u="sng" dirty="0" smtClean="0"/>
              <a:t>Exercise 1:</a:t>
            </a:r>
            <a:endParaRPr lang="en-IE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31" y="1062446"/>
            <a:ext cx="7379378" cy="57955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7032" y="1062447"/>
            <a:ext cx="5150328" cy="11321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47360" y="1314994"/>
            <a:ext cx="2329203" cy="130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011885" y="1062447"/>
            <a:ext cx="4040777" cy="984068"/>
          </a:xfrm>
        </p:spPr>
        <p:txBody>
          <a:bodyPr/>
          <a:lstStyle/>
          <a:p>
            <a:r>
              <a:rPr lang="en-IE" dirty="0" smtClean="0"/>
              <a:t>Required Import &amp; Load our prebuilt UI.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511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74171"/>
            <a:ext cx="10515600" cy="888275"/>
          </a:xfrm>
        </p:spPr>
        <p:txBody>
          <a:bodyPr/>
          <a:lstStyle/>
          <a:p>
            <a:r>
              <a:rPr lang="en-IE" b="1" u="sng" dirty="0" smtClean="0"/>
              <a:t>Exercise 1:</a:t>
            </a:r>
            <a:endParaRPr lang="en-IE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31" y="1062446"/>
            <a:ext cx="7379378" cy="57955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7032" y="1062446"/>
            <a:ext cx="5150328" cy="11408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47360" y="1314994"/>
            <a:ext cx="2329203" cy="130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011885" y="1062447"/>
            <a:ext cx="4040777" cy="984068"/>
          </a:xfrm>
        </p:spPr>
        <p:txBody>
          <a:bodyPr/>
          <a:lstStyle/>
          <a:p>
            <a:r>
              <a:rPr lang="en-IE" dirty="0" smtClean="0"/>
              <a:t>Required Import &amp; Load our prebuilt UI. 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397030" y="2272937"/>
            <a:ext cx="6142768" cy="18375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539798" y="2299063"/>
            <a:ext cx="1332747" cy="43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1"/>
          <p:cNvSpPr txBox="1">
            <a:spLocks/>
          </p:cNvSpPr>
          <p:nvPr/>
        </p:nvSpPr>
        <p:spPr>
          <a:xfrm>
            <a:off x="8011884" y="2063932"/>
            <a:ext cx="4040777" cy="134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Initialize UI, Allow for reference to UI objects i.e. </a:t>
            </a:r>
            <a:r>
              <a:rPr lang="en-IE" dirty="0" err="1" smtClean="0"/>
              <a:t>self.mytextbox</a:t>
            </a:r>
            <a:endParaRPr lang="en-IE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5394" y="4180114"/>
            <a:ext cx="6940731" cy="1271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46125" y="4384764"/>
            <a:ext cx="2264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1"/>
          <p:cNvSpPr txBox="1">
            <a:spLocks/>
          </p:cNvSpPr>
          <p:nvPr/>
        </p:nvSpPr>
        <p:spPr>
          <a:xfrm>
            <a:off x="8011884" y="4180114"/>
            <a:ext cx="4040777" cy="134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As before, preform calculation.</a:t>
            </a:r>
          </a:p>
        </p:txBody>
      </p:sp>
    </p:spTree>
    <p:extLst>
      <p:ext uri="{BB962C8B-B14F-4D97-AF65-F5344CB8AC3E}">
        <p14:creationId xmlns:p14="http://schemas.microsoft.com/office/powerpoint/2010/main" val="9669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74171"/>
            <a:ext cx="10515600" cy="888275"/>
          </a:xfrm>
        </p:spPr>
        <p:txBody>
          <a:bodyPr/>
          <a:lstStyle/>
          <a:p>
            <a:r>
              <a:rPr lang="en-IE" b="1" u="sng" dirty="0" smtClean="0"/>
              <a:t>Exercise 1:</a:t>
            </a:r>
            <a:endParaRPr lang="en-IE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31" y="1062446"/>
            <a:ext cx="7379378" cy="57955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7032" y="1062446"/>
            <a:ext cx="5150328" cy="11408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47360" y="1314994"/>
            <a:ext cx="2329203" cy="130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011885" y="1062447"/>
            <a:ext cx="4040777" cy="984068"/>
          </a:xfrm>
        </p:spPr>
        <p:txBody>
          <a:bodyPr/>
          <a:lstStyle/>
          <a:p>
            <a:r>
              <a:rPr lang="en-IE" dirty="0" smtClean="0"/>
              <a:t>Required Import &amp; Load our prebuilt UI. 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397030" y="2272937"/>
            <a:ext cx="6142768" cy="18375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539798" y="2299063"/>
            <a:ext cx="1332747" cy="43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1"/>
          <p:cNvSpPr txBox="1">
            <a:spLocks/>
          </p:cNvSpPr>
          <p:nvPr/>
        </p:nvSpPr>
        <p:spPr>
          <a:xfrm>
            <a:off x="8011884" y="2063932"/>
            <a:ext cx="4040777" cy="134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Initialize UI, Allow for reference to UI objects i.e. </a:t>
            </a:r>
            <a:r>
              <a:rPr lang="en-IE" dirty="0" err="1" smtClean="0"/>
              <a:t>self.mytextbox</a:t>
            </a:r>
            <a:endParaRPr lang="en-IE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5394" y="4180114"/>
            <a:ext cx="6940731" cy="1271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46125" y="4384764"/>
            <a:ext cx="2264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1"/>
          <p:cNvSpPr txBox="1">
            <a:spLocks/>
          </p:cNvSpPr>
          <p:nvPr/>
        </p:nvSpPr>
        <p:spPr>
          <a:xfrm>
            <a:off x="8011884" y="4180114"/>
            <a:ext cx="4040777" cy="134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As before, preform calculation.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7030" y="5574123"/>
            <a:ext cx="4070468" cy="107051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67498" y="5883914"/>
            <a:ext cx="3405047" cy="3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7"/>
          <p:cNvSpPr txBox="1">
            <a:spLocks/>
          </p:cNvSpPr>
          <p:nvPr/>
        </p:nvSpPr>
        <p:spPr>
          <a:xfrm>
            <a:off x="8011885" y="5658636"/>
            <a:ext cx="4180116" cy="1199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Runs the UI and makes sure it exits safely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39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QT Creator: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907280"/>
          </a:xfrm>
        </p:spPr>
        <p:txBody>
          <a:bodyPr>
            <a:normAutofit/>
          </a:bodyPr>
          <a:lstStyle/>
          <a:p>
            <a:pPr lvl="1" algn="just"/>
            <a:r>
              <a:rPr lang="en-IE" sz="3600" b="1" dirty="0" smtClean="0"/>
              <a:t>Gives us much a lot of choice in the way of user input. Buttons, Boolean boxes, sliders, line inputs etc.</a:t>
            </a:r>
            <a:endParaRPr lang="en-IE" sz="3600" b="1" dirty="0" smtClean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412" y="3006725"/>
            <a:ext cx="43719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21920"/>
            <a:ext cx="10515600" cy="957944"/>
          </a:xfrm>
        </p:spPr>
        <p:txBody>
          <a:bodyPr/>
          <a:lstStyle/>
          <a:p>
            <a:r>
              <a:rPr lang="en-IE" b="1" u="sng" dirty="0" smtClean="0"/>
              <a:t>Exercise 2:</a:t>
            </a:r>
            <a:endParaRPr lang="en-IE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80457"/>
            <a:ext cx="5231674" cy="4696506"/>
          </a:xfrm>
        </p:spPr>
        <p:txBody>
          <a:bodyPr>
            <a:normAutofit/>
          </a:bodyPr>
          <a:lstStyle/>
          <a:p>
            <a:r>
              <a:rPr lang="en-IE" sz="3200" b="1" dirty="0" smtClean="0"/>
              <a:t>Calculate tax example:</a:t>
            </a:r>
            <a:endParaRPr lang="en-IE" b="1" dirty="0">
              <a:latin typeface="Arial Narrow" panose="020B0606020202030204" pitchFamily="34" charset="0"/>
            </a:endParaRPr>
          </a:p>
          <a:p>
            <a:pPr lvl="1"/>
            <a:r>
              <a:rPr lang="en-IE" sz="2800" b="1" dirty="0" smtClean="0"/>
              <a:t>Use </a:t>
            </a:r>
            <a:r>
              <a:rPr lang="en-IE" sz="2800" b="1" dirty="0"/>
              <a:t>double spin box for input</a:t>
            </a:r>
          </a:p>
          <a:p>
            <a:pPr lvl="1"/>
            <a:r>
              <a:rPr lang="en-IE" sz="2800" b="1" dirty="0"/>
              <a:t>Use </a:t>
            </a:r>
            <a:r>
              <a:rPr lang="en-IE" sz="2800" b="1" dirty="0" err="1"/>
              <a:t>int</a:t>
            </a:r>
            <a:r>
              <a:rPr lang="en-IE" sz="2800" b="1" dirty="0"/>
              <a:t> spin box for tax rate%</a:t>
            </a:r>
          </a:p>
          <a:p>
            <a:pPr lvl="1"/>
            <a:r>
              <a:rPr lang="en-IE" sz="2800" b="1" dirty="0"/>
              <a:t>Use Button for action</a:t>
            </a:r>
          </a:p>
          <a:p>
            <a:pPr lvl="1"/>
            <a:r>
              <a:rPr lang="en-IE" sz="2800" b="1" dirty="0"/>
              <a:t>Display in line edit box</a:t>
            </a:r>
          </a:p>
          <a:p>
            <a:pPr lvl="1"/>
            <a:endParaRPr lang="en-IE" sz="28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670" r="7778"/>
          <a:stretch/>
        </p:blipFill>
        <p:spPr>
          <a:xfrm>
            <a:off x="6714309" y="1480457"/>
            <a:ext cx="5033554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21920"/>
            <a:ext cx="10515600" cy="957944"/>
          </a:xfrm>
        </p:spPr>
        <p:txBody>
          <a:bodyPr/>
          <a:lstStyle/>
          <a:p>
            <a:r>
              <a:rPr lang="en-IE" b="1" u="sng" dirty="0" smtClean="0"/>
              <a:t>Exercise 2:</a:t>
            </a:r>
            <a:endParaRPr lang="en-IE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80457"/>
            <a:ext cx="5231674" cy="4696506"/>
          </a:xfrm>
        </p:spPr>
        <p:txBody>
          <a:bodyPr>
            <a:normAutofit/>
          </a:bodyPr>
          <a:lstStyle/>
          <a:p>
            <a:pPr lvl="1"/>
            <a:endParaRPr lang="en-IE" sz="28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70" y="975972"/>
            <a:ext cx="7458075" cy="5705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7029" y="3361509"/>
            <a:ext cx="7205553" cy="191588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42855" y="3535073"/>
            <a:ext cx="275585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27266" y="4093023"/>
            <a:ext cx="441405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98712" y="3413210"/>
            <a:ext cx="355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sz="2400" dirty="0" smtClean="0"/>
              <a:t>Shows how we interact with these input widgets!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7422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QT Creator: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907280"/>
          </a:xfrm>
        </p:spPr>
        <p:txBody>
          <a:bodyPr>
            <a:normAutofit/>
          </a:bodyPr>
          <a:lstStyle/>
          <a:p>
            <a:pPr lvl="1" algn="just"/>
            <a:r>
              <a:rPr lang="en-IE" sz="3600" b="1" dirty="0" smtClean="0"/>
              <a:t>The last thing which might be useful is plotting creating plots with QT creator.</a:t>
            </a:r>
          </a:p>
          <a:p>
            <a:pPr lvl="1" algn="just"/>
            <a:r>
              <a:rPr lang="en-IE" sz="3600" b="1" dirty="0" smtClean="0"/>
              <a:t>This is a little tricky so we’ll just outline the method and go through the example code.</a:t>
            </a:r>
          </a:p>
          <a:p>
            <a:pPr lvl="1" algn="just"/>
            <a:endParaRPr lang="en-IE" sz="3600" b="1" dirty="0"/>
          </a:p>
          <a:p>
            <a:pPr lvl="1" algn="just"/>
            <a:r>
              <a:rPr lang="en-IE" sz="3600" b="1" dirty="0" smtClean="0"/>
              <a:t>QT has no plugin for </a:t>
            </a:r>
            <a:r>
              <a:rPr lang="en-IE" sz="3600" b="1" dirty="0" err="1" smtClean="0"/>
              <a:t>matplot</a:t>
            </a:r>
            <a:r>
              <a:rPr lang="en-IE" sz="3600" b="1" dirty="0" err="1" smtClean="0"/>
              <a:t>lib</a:t>
            </a:r>
            <a:r>
              <a:rPr lang="en-IE" sz="3600" b="1" dirty="0" smtClean="0"/>
              <a:t> so we have to cheat a bit.</a:t>
            </a:r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</p:txBody>
      </p:sp>
    </p:spTree>
    <p:extLst>
      <p:ext uri="{BB962C8B-B14F-4D97-AF65-F5344CB8AC3E}">
        <p14:creationId xmlns:p14="http://schemas.microsoft.com/office/powerpoint/2010/main" val="15981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Final Exercise: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907280"/>
          </a:xfrm>
        </p:spPr>
        <p:txBody>
          <a:bodyPr>
            <a:normAutofit/>
          </a:bodyPr>
          <a:lstStyle/>
          <a:p>
            <a:pPr lvl="1" algn="just"/>
            <a:r>
              <a:rPr lang="en-IE" sz="3600" b="1" dirty="0" smtClean="0"/>
              <a:t>Covert one of your own programs.</a:t>
            </a:r>
          </a:p>
          <a:p>
            <a:pPr lvl="1" algn="just"/>
            <a:r>
              <a:rPr lang="en-IE" sz="3600" b="1" dirty="0" smtClean="0"/>
              <a:t>(I would suggest importing it as a package a just referring to it when needed in the UI program)</a:t>
            </a:r>
          </a:p>
          <a:p>
            <a:pPr lvl="1" algn="just"/>
            <a:r>
              <a:rPr lang="en-IE" sz="3600" b="1" dirty="0" smtClean="0"/>
              <a:t>Share this with a class mate to ensure:</a:t>
            </a:r>
          </a:p>
          <a:p>
            <a:pPr lvl="2" algn="just"/>
            <a:r>
              <a:rPr lang="en-IE" sz="3200" b="1" dirty="0" smtClean="0"/>
              <a:t>It can run on another's machine. </a:t>
            </a:r>
          </a:p>
          <a:p>
            <a:pPr lvl="2" algn="just"/>
            <a:r>
              <a:rPr lang="en-IE" sz="3200" b="1" dirty="0" smtClean="0"/>
              <a:t>They can figure out how to use it.</a:t>
            </a:r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</p:txBody>
      </p:sp>
    </p:spTree>
    <p:extLst>
      <p:ext uri="{BB962C8B-B14F-4D97-AF65-F5344CB8AC3E}">
        <p14:creationId xmlns:p14="http://schemas.microsoft.com/office/powerpoint/2010/main" val="1996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GOALS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734243"/>
          </a:xfrm>
        </p:spPr>
        <p:txBody>
          <a:bodyPr>
            <a:normAutofit/>
          </a:bodyPr>
          <a:lstStyle/>
          <a:p>
            <a:pPr algn="just"/>
            <a:r>
              <a:rPr lang="en-IE" sz="3200" b="1" dirty="0" smtClean="0"/>
              <a:t>Consider the basics of good user interface design.</a:t>
            </a:r>
          </a:p>
          <a:p>
            <a:pPr algn="just"/>
            <a:r>
              <a:rPr lang="en-IE" sz="3200" b="1" dirty="0" smtClean="0"/>
              <a:t>Examine a simple GUI (Expression Calculator) and understand basic of </a:t>
            </a:r>
            <a:r>
              <a:rPr lang="en-IE" sz="3200" b="1" dirty="0" err="1" smtClean="0"/>
              <a:t>PyQT</a:t>
            </a:r>
            <a:endParaRPr lang="en-IE" sz="3200" b="1" dirty="0" smtClean="0"/>
          </a:p>
          <a:p>
            <a:pPr algn="just"/>
            <a:r>
              <a:rPr lang="en-IE" sz="3200" b="1" dirty="0" smtClean="0"/>
              <a:t>Familiarise ourselves with QT Designer</a:t>
            </a:r>
          </a:p>
          <a:p>
            <a:pPr algn="just"/>
            <a:r>
              <a:rPr lang="en-IE" sz="3200" b="1" dirty="0" smtClean="0"/>
              <a:t>Port one of your previous weekly assignments to a GUI program</a:t>
            </a:r>
          </a:p>
          <a:p>
            <a:pPr algn="just"/>
            <a:r>
              <a:rPr lang="en-IE" sz="3200" b="1" dirty="0" smtClean="0"/>
              <a:t>Share your program on GitHub with a classmate</a:t>
            </a:r>
          </a:p>
          <a:p>
            <a:pPr lvl="1" algn="just"/>
            <a:r>
              <a:rPr lang="en-IE" sz="2800" b="1" dirty="0" smtClean="0"/>
              <a:t>Making sure your code can run on another machine and that your UI/Code is clear. Include relevant Docs’ if necessary.</a:t>
            </a:r>
          </a:p>
          <a:p>
            <a:pPr marL="457200" lvl="1" indent="0" algn="just">
              <a:buNone/>
            </a:pPr>
            <a:endParaRPr lang="en-IE" sz="2800" b="1" dirty="0"/>
          </a:p>
        </p:txBody>
      </p:sp>
    </p:spTree>
    <p:extLst>
      <p:ext uri="{BB962C8B-B14F-4D97-AF65-F5344CB8AC3E}">
        <p14:creationId xmlns:p14="http://schemas.microsoft.com/office/powerpoint/2010/main" val="5717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Good UI Design: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21"/>
            <a:ext cx="10515600" cy="914400"/>
          </a:xfrm>
        </p:spPr>
        <p:txBody>
          <a:bodyPr>
            <a:normAutofit/>
          </a:bodyPr>
          <a:lstStyle/>
          <a:p>
            <a:pPr lvl="1" algn="just"/>
            <a:r>
              <a:rPr lang="en-IE" sz="2800" b="1" dirty="0" smtClean="0"/>
              <a:t>The best way to appreciate good UI design is to consider bad UI design.</a:t>
            </a:r>
            <a:endParaRPr lang="en-I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" y="2357121"/>
            <a:ext cx="5623560" cy="3832352"/>
          </a:xfrm>
          <a:prstGeom prst="rect">
            <a:avLst/>
          </a:prstGeom>
        </p:spPr>
      </p:pic>
      <p:pic>
        <p:nvPicPr>
          <p:cNvPr id="6" name="J-pI1lhLPZcAt2M4OSrVZICmZ_toJ-eJyLIs74PQwl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461760" y="2357121"/>
            <a:ext cx="5376254" cy="27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8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Good UI Design: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907280"/>
          </a:xfrm>
        </p:spPr>
        <p:txBody>
          <a:bodyPr>
            <a:normAutofit/>
          </a:bodyPr>
          <a:lstStyle/>
          <a:p>
            <a:pPr lvl="1" algn="just"/>
            <a:r>
              <a:rPr lang="en-IE" sz="3600" b="1" dirty="0" smtClean="0"/>
              <a:t>Ideally, we want the user get using the software as easily as possible.</a:t>
            </a:r>
          </a:p>
          <a:p>
            <a:pPr lvl="1" algn="just"/>
            <a:r>
              <a:rPr lang="en-IE" sz="3600" b="1" dirty="0" smtClean="0"/>
              <a:t>Additional functionality can be access as </a:t>
            </a:r>
            <a:r>
              <a:rPr lang="en-IE" sz="3600" b="1" dirty="0" smtClean="0"/>
              <a:t>their </a:t>
            </a:r>
            <a:r>
              <a:rPr lang="en-IE" sz="3600" b="1" dirty="0" smtClean="0"/>
              <a:t>confidence grows with the software.</a:t>
            </a:r>
          </a:p>
          <a:p>
            <a:pPr lvl="1" algn="just"/>
            <a:r>
              <a:rPr lang="en-IE" sz="3600" b="1" dirty="0" smtClean="0"/>
              <a:t>Keep it simple, informative and easy to use.</a:t>
            </a:r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</p:txBody>
      </p:sp>
    </p:spTree>
    <p:extLst>
      <p:ext uri="{BB962C8B-B14F-4D97-AF65-F5344CB8AC3E}">
        <p14:creationId xmlns:p14="http://schemas.microsoft.com/office/powerpoint/2010/main" val="33079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Simple Expression Calculator:</a:t>
            </a:r>
            <a:endParaRPr lang="en-IE" b="1" u="sng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94597" y="1111567"/>
            <a:ext cx="3745548" cy="37061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640" t="85857" r="2545" b="2875"/>
          <a:stretch/>
        </p:blipFill>
        <p:spPr>
          <a:xfrm>
            <a:off x="8229086" y="4285297"/>
            <a:ext cx="3476569" cy="420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5724" r="28284"/>
          <a:stretch/>
        </p:blipFill>
        <p:spPr>
          <a:xfrm>
            <a:off x="855597" y="1515291"/>
            <a:ext cx="6400800" cy="49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Simple Expression Calculator:</a:t>
            </a:r>
            <a:endParaRPr lang="en-IE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5724" r="28284"/>
          <a:stretch/>
        </p:blipFill>
        <p:spPr>
          <a:xfrm>
            <a:off x="855597" y="1515291"/>
            <a:ext cx="6400800" cy="495930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17831" y="1227908"/>
            <a:ext cx="4415247" cy="1140823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Required Imports: Most of the useful classes have been moved into </a:t>
            </a:r>
            <a:r>
              <a:rPr lang="en-IE" dirty="0" err="1" smtClean="0"/>
              <a:t>QtWidgets</a:t>
            </a:r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757646" y="1445623"/>
            <a:ext cx="4136571" cy="6879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94217" y="1789611"/>
            <a:ext cx="2743200" cy="87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Simple Expression Calculator:</a:t>
            </a:r>
            <a:endParaRPr lang="en-IE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5724" r="28284"/>
          <a:stretch/>
        </p:blipFill>
        <p:spPr>
          <a:xfrm>
            <a:off x="855597" y="1515291"/>
            <a:ext cx="6400800" cy="495930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17831" y="1227908"/>
            <a:ext cx="4415247" cy="1140823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Required Imports: Most of the useful classes have been moved into </a:t>
            </a:r>
            <a:r>
              <a:rPr lang="en-IE" dirty="0" err="1" smtClean="0"/>
              <a:t>QtWidgets</a:t>
            </a:r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757646" y="1445623"/>
            <a:ext cx="4136571" cy="6879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94217" y="1789611"/>
            <a:ext cx="2743200" cy="87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93075" y="2368731"/>
            <a:ext cx="4175720" cy="18984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42832" y="3318602"/>
            <a:ext cx="2274999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/>
          <p:cNvSpPr txBox="1">
            <a:spLocks/>
          </p:cNvSpPr>
          <p:nvPr/>
        </p:nvSpPr>
        <p:spPr>
          <a:xfrm>
            <a:off x="7697292" y="2747553"/>
            <a:ext cx="4415247" cy="114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Build UI Objects, waits for expression to be entered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06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Simple Expression Calculator:</a:t>
            </a:r>
            <a:endParaRPr lang="en-IE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5724" r="28284"/>
          <a:stretch/>
        </p:blipFill>
        <p:spPr>
          <a:xfrm>
            <a:off x="855597" y="1515291"/>
            <a:ext cx="6400800" cy="495930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17831" y="1227908"/>
            <a:ext cx="4415247" cy="1140823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Required Imports: Most of the useful classes have been moved into </a:t>
            </a:r>
            <a:r>
              <a:rPr lang="en-IE" dirty="0" err="1" smtClean="0"/>
              <a:t>QtWidgets</a:t>
            </a:r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757646" y="1445623"/>
            <a:ext cx="4136571" cy="6879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94217" y="1789611"/>
            <a:ext cx="2743200" cy="87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93075" y="2368731"/>
            <a:ext cx="4175720" cy="18984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42832" y="3318602"/>
            <a:ext cx="2274999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0491" y="4336868"/>
            <a:ext cx="5269839" cy="1114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80331" y="4603112"/>
            <a:ext cx="116346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/>
          <p:cNvSpPr txBox="1">
            <a:spLocks/>
          </p:cNvSpPr>
          <p:nvPr/>
        </p:nvSpPr>
        <p:spPr>
          <a:xfrm>
            <a:off x="7697292" y="2747553"/>
            <a:ext cx="4415247" cy="114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Build UI Objects, waits for expression to be entered</a:t>
            </a:r>
            <a:endParaRPr lang="en-IE" dirty="0"/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7697291" y="3994943"/>
            <a:ext cx="4415247" cy="114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Does the calculation and updated UI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58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Simple Expression Calculator:</a:t>
            </a:r>
            <a:endParaRPr lang="en-IE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5724" r="28284"/>
          <a:stretch/>
        </p:blipFill>
        <p:spPr>
          <a:xfrm>
            <a:off x="855597" y="1515291"/>
            <a:ext cx="6400800" cy="49593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7646" y="1445623"/>
            <a:ext cx="4136571" cy="6879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94217" y="1789611"/>
            <a:ext cx="2743200" cy="87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93075" y="2368731"/>
            <a:ext cx="4175720" cy="18984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42832" y="3318602"/>
            <a:ext cx="2274999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0491" y="4336868"/>
            <a:ext cx="5269839" cy="1114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80331" y="4820829"/>
            <a:ext cx="116346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046" y="5451565"/>
            <a:ext cx="3973172" cy="10182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94217" y="6005196"/>
            <a:ext cx="274957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7"/>
          <p:cNvSpPr txBox="1">
            <a:spLocks/>
          </p:cNvSpPr>
          <p:nvPr/>
        </p:nvSpPr>
        <p:spPr>
          <a:xfrm>
            <a:off x="7617831" y="1227908"/>
            <a:ext cx="4415247" cy="1140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mtClean="0"/>
              <a:t>Required Imports: Most of the useful classes have been moved into QtWidgets</a:t>
            </a:r>
            <a:endParaRPr lang="en-IE" dirty="0"/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7697292" y="2747553"/>
            <a:ext cx="4415247" cy="114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Build UI Objects, waits for expression to be entered</a:t>
            </a:r>
            <a:endParaRPr lang="en-IE" dirty="0"/>
          </a:p>
        </p:txBody>
      </p:sp>
      <p:sp>
        <p:nvSpPr>
          <p:cNvPr id="23" name="Content Placeholder 7"/>
          <p:cNvSpPr txBox="1">
            <a:spLocks/>
          </p:cNvSpPr>
          <p:nvPr/>
        </p:nvSpPr>
        <p:spPr>
          <a:xfrm>
            <a:off x="7697291" y="3994943"/>
            <a:ext cx="4415247" cy="114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Does the calculation and updated UI</a:t>
            </a:r>
            <a:endParaRPr lang="en-IE" dirty="0"/>
          </a:p>
        </p:txBody>
      </p:sp>
      <p:sp>
        <p:nvSpPr>
          <p:cNvPr id="24" name="Content Placeholder 7"/>
          <p:cNvSpPr txBox="1">
            <a:spLocks/>
          </p:cNvSpPr>
          <p:nvPr/>
        </p:nvSpPr>
        <p:spPr>
          <a:xfrm>
            <a:off x="7710273" y="5434784"/>
            <a:ext cx="4415247" cy="114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Runs the UI and makes sure it exits safely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46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603</Words>
  <Application>Microsoft Office PowerPoint</Application>
  <PresentationFormat>Widescreen</PresentationFormat>
  <Paragraphs>81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Courier New</vt:lpstr>
      <vt:lpstr>Office Theme</vt:lpstr>
      <vt:lpstr>User Interfaces</vt:lpstr>
      <vt:lpstr>GOALS</vt:lpstr>
      <vt:lpstr>Good UI Design:</vt:lpstr>
      <vt:lpstr>Good UI Design:</vt:lpstr>
      <vt:lpstr>Simple Expression Calculator:</vt:lpstr>
      <vt:lpstr>Simple Expression Calculator:</vt:lpstr>
      <vt:lpstr>Simple Expression Calculator:</vt:lpstr>
      <vt:lpstr>Simple Expression Calculator:</vt:lpstr>
      <vt:lpstr>Simple Expression Calculator:</vt:lpstr>
      <vt:lpstr>QT Creator:</vt:lpstr>
      <vt:lpstr>Exercise 1:</vt:lpstr>
      <vt:lpstr>Exercise 1:</vt:lpstr>
      <vt:lpstr>Exercise 1:</vt:lpstr>
      <vt:lpstr>Exercise 1:</vt:lpstr>
      <vt:lpstr>QT Creator:</vt:lpstr>
      <vt:lpstr>Exercise 2:</vt:lpstr>
      <vt:lpstr>Exercise 2:</vt:lpstr>
      <vt:lpstr>QT Creator:</vt:lpstr>
      <vt:lpstr>Final Exercise: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Interfaces</dc:title>
  <dc:creator>Joe</dc:creator>
  <cp:lastModifiedBy>Joe</cp:lastModifiedBy>
  <cp:revision>21</cp:revision>
  <dcterms:created xsi:type="dcterms:W3CDTF">2018-11-05T21:44:41Z</dcterms:created>
  <dcterms:modified xsi:type="dcterms:W3CDTF">2018-11-13T17:15:29Z</dcterms:modified>
</cp:coreProperties>
</file>