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80" r:id="rId4"/>
    <p:sldId id="273" r:id="rId5"/>
    <p:sldId id="313" r:id="rId6"/>
    <p:sldId id="310" r:id="rId7"/>
    <p:sldId id="315" r:id="rId8"/>
    <p:sldId id="307" r:id="rId9"/>
    <p:sldId id="312" r:id="rId10"/>
    <p:sldId id="308" r:id="rId11"/>
    <p:sldId id="319" r:id="rId12"/>
    <p:sldId id="318" r:id="rId13"/>
    <p:sldId id="320" r:id="rId14"/>
    <p:sldId id="314" r:id="rId15"/>
    <p:sldId id="316" r:id="rId16"/>
    <p:sldId id="321" r:id="rId17"/>
    <p:sldId id="309" r:id="rId18"/>
    <p:sldId id="317" r:id="rId19"/>
    <p:sldId id="305" r:id="rId20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1843" autoAdjust="0"/>
  </p:normalViewPr>
  <p:slideViewPr>
    <p:cSldViewPr>
      <p:cViewPr varScale="1">
        <p:scale>
          <a:sx n="92" d="100"/>
          <a:sy n="92" d="100"/>
        </p:scale>
        <p:origin x="84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860" cy="511649"/>
          </a:xfrm>
          <a:prstGeom prst="rect">
            <a:avLst/>
          </a:prstGeom>
        </p:spPr>
        <p:txBody>
          <a:bodyPr vert="horz" lIns="94650" tIns="47325" rIns="94650" bIns="47325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0784" y="0"/>
            <a:ext cx="3076860" cy="511649"/>
          </a:xfrm>
          <a:prstGeom prst="rect">
            <a:avLst/>
          </a:prstGeom>
        </p:spPr>
        <p:txBody>
          <a:bodyPr vert="horz" lIns="94650" tIns="47325" rIns="94650" bIns="47325" rtlCol="0"/>
          <a:lstStyle>
            <a:lvl1pPr algn="r">
              <a:defRPr sz="1200"/>
            </a:lvl1pPr>
          </a:lstStyle>
          <a:p>
            <a:fld id="{DA143068-3F6E-4BEE-9D3E-D8913634BC86}" type="datetimeFigureOut">
              <a:rPr lang="fr-FR" smtClean="0"/>
              <a:t>09/12/2013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330"/>
            <a:ext cx="3076860" cy="511648"/>
          </a:xfrm>
          <a:prstGeom prst="rect">
            <a:avLst/>
          </a:prstGeom>
        </p:spPr>
        <p:txBody>
          <a:bodyPr vert="horz" lIns="94650" tIns="47325" rIns="94650" bIns="47325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0784" y="9721330"/>
            <a:ext cx="3076860" cy="511648"/>
          </a:xfrm>
          <a:prstGeom prst="rect">
            <a:avLst/>
          </a:prstGeom>
        </p:spPr>
        <p:txBody>
          <a:bodyPr vert="horz" lIns="94650" tIns="47325" rIns="94650" bIns="47325" rtlCol="0" anchor="b"/>
          <a:lstStyle>
            <a:lvl1pPr algn="r">
              <a:defRPr sz="1200"/>
            </a:lvl1pPr>
          </a:lstStyle>
          <a:p>
            <a:fld id="{0597AA1F-58B3-4006-95E2-574186AF9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40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3508"/>
          </a:xfrm>
          <a:prstGeom prst="rect">
            <a:avLst/>
          </a:prstGeom>
        </p:spPr>
        <p:txBody>
          <a:bodyPr vert="horz" lIns="94650" tIns="47325" rIns="94650" bIns="47325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3508"/>
          </a:xfrm>
          <a:prstGeom prst="rect">
            <a:avLst/>
          </a:prstGeom>
        </p:spPr>
        <p:txBody>
          <a:bodyPr vert="horz" lIns="94650" tIns="47325" rIns="94650" bIns="47325" rtlCol="0"/>
          <a:lstStyle>
            <a:lvl1pPr algn="r">
              <a:defRPr sz="1200"/>
            </a:lvl1pPr>
          </a:lstStyle>
          <a:p>
            <a:fld id="{56A726D9-BF89-48A5-A99E-9642222B58BD}" type="datetimeFigureOut">
              <a:rPr lang="fr-FR" smtClean="0"/>
              <a:t>09/12/2013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50" tIns="47325" rIns="94650" bIns="47325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4650" tIns="47325" rIns="94650" bIns="47325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4650" tIns="47325" rIns="94650" bIns="47325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4650" tIns="47325" rIns="94650" bIns="47325" rtlCol="0" anchor="b"/>
          <a:lstStyle>
            <a:lvl1pPr algn="r">
              <a:defRPr sz="1200"/>
            </a:lvl1pPr>
          </a:lstStyle>
          <a:p>
            <a:fld id="{2EC37DAF-721F-4DAF-97CC-9B3A1FF70B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845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Hello </a:t>
            </a:r>
            <a:r>
              <a:rPr lang="fr-FR" dirty="0" err="1" smtClean="0"/>
              <a:t>everybody</a:t>
            </a:r>
            <a:r>
              <a:rPr lang="fr-FR" dirty="0" smtClean="0"/>
              <a:t>, i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introduce</a:t>
            </a:r>
            <a:r>
              <a:rPr lang="fr-FR" baseline="0" dirty="0" smtClean="0"/>
              <a:t> about the </a:t>
            </a:r>
            <a:r>
              <a:rPr lang="fr-FR" baseline="0" dirty="0" err="1" smtClean="0"/>
              <a:t>cloud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computing</a:t>
            </a:r>
            <a:r>
              <a:rPr lang="fr-FR" baseline="0" dirty="0" smtClean="0"/>
              <a:t> in few </a:t>
            </a:r>
            <a:r>
              <a:rPr lang="fr-FR" baseline="0" dirty="0" err="1" smtClean="0"/>
              <a:t>words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slides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37DAF-721F-4DAF-97CC-9B3A1FF70B2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920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a </a:t>
            </a:r>
            <a:r>
              <a:rPr lang="fr-FR" dirty="0" err="1" smtClean="0"/>
              <a:t>definition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famous</a:t>
            </a:r>
            <a:r>
              <a:rPr lang="fr-FR" dirty="0" smtClean="0"/>
              <a:t> </a:t>
            </a:r>
            <a:r>
              <a:rPr lang="fr-FR" dirty="0" err="1" smtClean="0"/>
              <a:t>website</a:t>
            </a:r>
            <a:r>
              <a:rPr lang="fr-FR" dirty="0" smtClean="0"/>
              <a:t> :</a:t>
            </a:r>
            <a:r>
              <a:rPr lang="fr-FR" baseline="0" dirty="0" smtClean="0"/>
              <a:t> </a:t>
            </a:r>
            <a:r>
              <a:rPr lang="fr-FR" dirty="0" err="1" smtClean="0"/>
              <a:t>Wikipedia</a:t>
            </a:r>
            <a:endParaRPr lang="fr-FR" dirty="0" smtClean="0"/>
          </a:p>
          <a:p>
            <a:r>
              <a:rPr lang="fr-FR" dirty="0" smtClean="0"/>
              <a:t>So, to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summarize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that’s</a:t>
            </a:r>
            <a:r>
              <a:rPr lang="fr-FR" baseline="0" dirty="0" smtClean="0"/>
              <a:t> a concept how </a:t>
            </a:r>
            <a:r>
              <a:rPr lang="fr-FR" baseline="0" dirty="0" err="1" smtClean="0"/>
              <a:t>allow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dematerialize</a:t>
            </a:r>
            <a:r>
              <a:rPr lang="fr-FR" baseline="0" dirty="0" smtClean="0"/>
              <a:t> computer ressources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37DAF-721F-4DAF-97CC-9B3A1FF70B2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210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a </a:t>
            </a:r>
            <a:r>
              <a:rPr lang="fr-FR" dirty="0" err="1" smtClean="0"/>
              <a:t>definition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famous</a:t>
            </a:r>
            <a:r>
              <a:rPr lang="fr-FR" dirty="0" smtClean="0"/>
              <a:t> </a:t>
            </a:r>
            <a:r>
              <a:rPr lang="fr-FR" dirty="0" err="1" smtClean="0"/>
              <a:t>website</a:t>
            </a:r>
            <a:r>
              <a:rPr lang="fr-FR" dirty="0" smtClean="0"/>
              <a:t> :</a:t>
            </a:r>
            <a:r>
              <a:rPr lang="fr-FR" baseline="0" dirty="0" smtClean="0"/>
              <a:t> </a:t>
            </a:r>
            <a:r>
              <a:rPr lang="fr-FR" dirty="0" err="1" smtClean="0"/>
              <a:t>Wikipedia</a:t>
            </a:r>
            <a:endParaRPr lang="fr-FR" dirty="0" smtClean="0"/>
          </a:p>
          <a:p>
            <a:r>
              <a:rPr lang="fr-FR" dirty="0" smtClean="0"/>
              <a:t>So, to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summarize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that’s</a:t>
            </a:r>
            <a:r>
              <a:rPr lang="fr-FR" baseline="0" dirty="0" smtClean="0"/>
              <a:t> a concept how </a:t>
            </a:r>
            <a:r>
              <a:rPr lang="fr-FR" baseline="0" dirty="0" err="1" smtClean="0"/>
              <a:t>allow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dematerialize</a:t>
            </a:r>
            <a:r>
              <a:rPr lang="fr-FR" baseline="0" dirty="0" smtClean="0"/>
              <a:t> computer ressources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37DAF-721F-4DAF-97CC-9B3A1FF70B2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523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a </a:t>
            </a:r>
            <a:r>
              <a:rPr lang="fr-FR" dirty="0" err="1" smtClean="0"/>
              <a:t>definition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famous</a:t>
            </a:r>
            <a:r>
              <a:rPr lang="fr-FR" dirty="0" smtClean="0"/>
              <a:t> </a:t>
            </a:r>
            <a:r>
              <a:rPr lang="fr-FR" dirty="0" err="1" smtClean="0"/>
              <a:t>website</a:t>
            </a:r>
            <a:r>
              <a:rPr lang="fr-FR" dirty="0" smtClean="0"/>
              <a:t> :</a:t>
            </a:r>
            <a:r>
              <a:rPr lang="fr-FR" baseline="0" dirty="0" smtClean="0"/>
              <a:t> </a:t>
            </a:r>
            <a:r>
              <a:rPr lang="fr-FR" dirty="0" err="1" smtClean="0"/>
              <a:t>Wikipedia</a:t>
            </a:r>
            <a:endParaRPr lang="fr-FR" dirty="0" smtClean="0"/>
          </a:p>
          <a:p>
            <a:r>
              <a:rPr lang="fr-FR" dirty="0" smtClean="0"/>
              <a:t>So, to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summarize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that’s</a:t>
            </a:r>
            <a:r>
              <a:rPr lang="fr-FR" baseline="0" dirty="0" smtClean="0"/>
              <a:t> a concept how </a:t>
            </a:r>
            <a:r>
              <a:rPr lang="fr-FR" baseline="0" dirty="0" err="1" smtClean="0"/>
              <a:t>allow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dematerialize</a:t>
            </a:r>
            <a:r>
              <a:rPr lang="fr-FR" baseline="0" dirty="0" smtClean="0"/>
              <a:t> computer ressources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37DAF-721F-4DAF-97CC-9B3A1FF70B2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45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a </a:t>
            </a:r>
            <a:r>
              <a:rPr lang="fr-FR" dirty="0" err="1" smtClean="0"/>
              <a:t>definition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famous</a:t>
            </a:r>
            <a:r>
              <a:rPr lang="fr-FR" dirty="0" smtClean="0"/>
              <a:t> </a:t>
            </a:r>
            <a:r>
              <a:rPr lang="fr-FR" dirty="0" err="1" smtClean="0"/>
              <a:t>website</a:t>
            </a:r>
            <a:r>
              <a:rPr lang="fr-FR" dirty="0" smtClean="0"/>
              <a:t> :</a:t>
            </a:r>
            <a:r>
              <a:rPr lang="fr-FR" baseline="0" dirty="0" smtClean="0"/>
              <a:t> </a:t>
            </a:r>
            <a:r>
              <a:rPr lang="fr-FR" dirty="0" err="1" smtClean="0"/>
              <a:t>Wikipedia</a:t>
            </a:r>
            <a:endParaRPr lang="fr-FR" dirty="0" smtClean="0"/>
          </a:p>
          <a:p>
            <a:r>
              <a:rPr lang="fr-FR" dirty="0" smtClean="0"/>
              <a:t>So, to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summarize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that’s</a:t>
            </a:r>
            <a:r>
              <a:rPr lang="fr-FR" baseline="0" dirty="0" smtClean="0"/>
              <a:t> a concept how </a:t>
            </a:r>
            <a:r>
              <a:rPr lang="fr-FR" baseline="0" dirty="0" err="1" smtClean="0"/>
              <a:t>allow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dematerialize</a:t>
            </a:r>
            <a:r>
              <a:rPr lang="fr-FR" baseline="0" dirty="0" smtClean="0"/>
              <a:t> computer ressources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37DAF-721F-4DAF-97CC-9B3A1FF70B2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130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a </a:t>
            </a:r>
            <a:r>
              <a:rPr lang="fr-FR" dirty="0" err="1" smtClean="0"/>
              <a:t>definition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famous</a:t>
            </a:r>
            <a:r>
              <a:rPr lang="fr-FR" dirty="0" smtClean="0"/>
              <a:t> </a:t>
            </a:r>
            <a:r>
              <a:rPr lang="fr-FR" dirty="0" err="1" smtClean="0"/>
              <a:t>website</a:t>
            </a:r>
            <a:r>
              <a:rPr lang="fr-FR" dirty="0" smtClean="0"/>
              <a:t> :</a:t>
            </a:r>
            <a:r>
              <a:rPr lang="fr-FR" baseline="0" dirty="0" smtClean="0"/>
              <a:t> </a:t>
            </a:r>
            <a:r>
              <a:rPr lang="fr-FR" dirty="0" err="1" smtClean="0"/>
              <a:t>Wikipedia</a:t>
            </a:r>
            <a:endParaRPr lang="fr-FR" dirty="0" smtClean="0"/>
          </a:p>
          <a:p>
            <a:r>
              <a:rPr lang="fr-FR" dirty="0" smtClean="0"/>
              <a:t>So, to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summarize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that’s</a:t>
            </a:r>
            <a:r>
              <a:rPr lang="fr-FR" baseline="0" dirty="0" smtClean="0"/>
              <a:t> a concept how </a:t>
            </a:r>
            <a:r>
              <a:rPr lang="fr-FR" baseline="0" dirty="0" err="1" smtClean="0"/>
              <a:t>allow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dematerialize</a:t>
            </a:r>
            <a:r>
              <a:rPr lang="fr-FR" baseline="0" dirty="0" smtClean="0"/>
              <a:t> computer ressources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37DAF-721F-4DAF-97CC-9B3A1FF70B2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157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a </a:t>
            </a:r>
            <a:r>
              <a:rPr lang="fr-FR" dirty="0" err="1" smtClean="0"/>
              <a:t>definition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famous</a:t>
            </a:r>
            <a:r>
              <a:rPr lang="fr-FR" dirty="0" smtClean="0"/>
              <a:t> </a:t>
            </a:r>
            <a:r>
              <a:rPr lang="fr-FR" dirty="0" err="1" smtClean="0"/>
              <a:t>website</a:t>
            </a:r>
            <a:r>
              <a:rPr lang="fr-FR" dirty="0" smtClean="0"/>
              <a:t> :</a:t>
            </a:r>
            <a:r>
              <a:rPr lang="fr-FR" baseline="0" dirty="0" smtClean="0"/>
              <a:t> </a:t>
            </a:r>
            <a:r>
              <a:rPr lang="fr-FR" dirty="0" err="1" smtClean="0"/>
              <a:t>Wikipedia</a:t>
            </a:r>
            <a:endParaRPr lang="fr-FR" dirty="0" smtClean="0"/>
          </a:p>
          <a:p>
            <a:r>
              <a:rPr lang="fr-FR" dirty="0" smtClean="0"/>
              <a:t>So, to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summarize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that’s</a:t>
            </a:r>
            <a:r>
              <a:rPr lang="fr-FR" baseline="0" dirty="0" smtClean="0"/>
              <a:t> a concept how </a:t>
            </a:r>
            <a:r>
              <a:rPr lang="fr-FR" baseline="0" dirty="0" err="1" smtClean="0"/>
              <a:t>allow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dematerialize</a:t>
            </a:r>
            <a:r>
              <a:rPr lang="fr-FR" baseline="0" dirty="0" smtClean="0"/>
              <a:t> computer ressources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37DAF-721F-4DAF-97CC-9B3A1FF70B2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768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a </a:t>
            </a:r>
            <a:r>
              <a:rPr lang="fr-FR" dirty="0" err="1" smtClean="0"/>
              <a:t>definition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famous</a:t>
            </a:r>
            <a:r>
              <a:rPr lang="fr-FR" dirty="0" smtClean="0"/>
              <a:t> </a:t>
            </a:r>
            <a:r>
              <a:rPr lang="fr-FR" dirty="0" err="1" smtClean="0"/>
              <a:t>website</a:t>
            </a:r>
            <a:r>
              <a:rPr lang="fr-FR" dirty="0" smtClean="0"/>
              <a:t> :</a:t>
            </a:r>
            <a:r>
              <a:rPr lang="fr-FR" baseline="0" dirty="0" smtClean="0"/>
              <a:t> </a:t>
            </a:r>
            <a:r>
              <a:rPr lang="fr-FR" dirty="0" err="1" smtClean="0"/>
              <a:t>Wikipedia</a:t>
            </a:r>
            <a:endParaRPr lang="fr-FR" dirty="0" smtClean="0"/>
          </a:p>
          <a:p>
            <a:r>
              <a:rPr lang="fr-FR" dirty="0" smtClean="0"/>
              <a:t>So, to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summarize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that’s</a:t>
            </a:r>
            <a:r>
              <a:rPr lang="fr-FR" baseline="0" dirty="0" smtClean="0"/>
              <a:t> a concept how </a:t>
            </a:r>
            <a:r>
              <a:rPr lang="fr-FR" baseline="0" dirty="0" err="1" smtClean="0"/>
              <a:t>allow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dematerialize</a:t>
            </a:r>
            <a:r>
              <a:rPr lang="fr-FR" baseline="0" dirty="0" smtClean="0"/>
              <a:t> computer ressources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37DAF-721F-4DAF-97CC-9B3A1FF70B2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531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a </a:t>
            </a:r>
            <a:r>
              <a:rPr lang="fr-FR" dirty="0" err="1" smtClean="0"/>
              <a:t>definition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famous</a:t>
            </a:r>
            <a:r>
              <a:rPr lang="fr-FR" dirty="0" smtClean="0"/>
              <a:t> </a:t>
            </a:r>
            <a:r>
              <a:rPr lang="fr-FR" dirty="0" err="1" smtClean="0"/>
              <a:t>website</a:t>
            </a:r>
            <a:r>
              <a:rPr lang="fr-FR" dirty="0" smtClean="0"/>
              <a:t> :</a:t>
            </a:r>
            <a:r>
              <a:rPr lang="fr-FR" baseline="0" dirty="0" smtClean="0"/>
              <a:t> </a:t>
            </a:r>
            <a:r>
              <a:rPr lang="fr-FR" dirty="0" err="1" smtClean="0"/>
              <a:t>Wikipedia</a:t>
            </a:r>
            <a:endParaRPr lang="fr-FR" dirty="0" smtClean="0"/>
          </a:p>
          <a:p>
            <a:r>
              <a:rPr lang="fr-FR" dirty="0" smtClean="0"/>
              <a:t>So, to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summarize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that’s</a:t>
            </a:r>
            <a:r>
              <a:rPr lang="fr-FR" baseline="0" dirty="0" smtClean="0"/>
              <a:t> a concept how </a:t>
            </a:r>
            <a:r>
              <a:rPr lang="fr-FR" baseline="0" dirty="0" err="1" smtClean="0"/>
              <a:t>allow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dematerialize</a:t>
            </a:r>
            <a:r>
              <a:rPr lang="fr-FR" baseline="0" dirty="0" smtClean="0"/>
              <a:t> computer ressources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37DAF-721F-4DAF-97CC-9B3A1FF70B2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444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a </a:t>
            </a:r>
            <a:r>
              <a:rPr lang="fr-FR" dirty="0" err="1" smtClean="0"/>
              <a:t>definition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famous</a:t>
            </a:r>
            <a:r>
              <a:rPr lang="fr-FR" dirty="0" smtClean="0"/>
              <a:t> </a:t>
            </a:r>
            <a:r>
              <a:rPr lang="fr-FR" dirty="0" err="1" smtClean="0"/>
              <a:t>website</a:t>
            </a:r>
            <a:r>
              <a:rPr lang="fr-FR" dirty="0" smtClean="0"/>
              <a:t> :</a:t>
            </a:r>
            <a:r>
              <a:rPr lang="fr-FR" baseline="0" dirty="0" smtClean="0"/>
              <a:t> </a:t>
            </a:r>
            <a:r>
              <a:rPr lang="fr-FR" dirty="0" err="1" smtClean="0"/>
              <a:t>Wikipedia</a:t>
            </a:r>
            <a:endParaRPr lang="fr-FR" dirty="0" smtClean="0"/>
          </a:p>
          <a:p>
            <a:r>
              <a:rPr lang="fr-FR" dirty="0" smtClean="0"/>
              <a:t>So, to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summarize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that’s</a:t>
            </a:r>
            <a:r>
              <a:rPr lang="fr-FR" baseline="0" dirty="0" smtClean="0"/>
              <a:t> a concept how </a:t>
            </a:r>
            <a:r>
              <a:rPr lang="fr-FR" baseline="0" dirty="0" err="1" smtClean="0"/>
              <a:t>allow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dematerialize</a:t>
            </a:r>
            <a:r>
              <a:rPr lang="fr-FR" baseline="0" dirty="0" smtClean="0"/>
              <a:t> computer ressources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37DAF-721F-4DAF-97CC-9B3A1FF70B2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65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a </a:t>
            </a:r>
            <a:r>
              <a:rPr lang="fr-FR" dirty="0" err="1" smtClean="0"/>
              <a:t>definition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famous</a:t>
            </a:r>
            <a:r>
              <a:rPr lang="fr-FR" dirty="0" smtClean="0"/>
              <a:t> </a:t>
            </a:r>
            <a:r>
              <a:rPr lang="fr-FR" dirty="0" err="1" smtClean="0"/>
              <a:t>website</a:t>
            </a:r>
            <a:r>
              <a:rPr lang="fr-FR" dirty="0" smtClean="0"/>
              <a:t> :</a:t>
            </a:r>
            <a:r>
              <a:rPr lang="fr-FR" baseline="0" dirty="0" smtClean="0"/>
              <a:t> </a:t>
            </a:r>
            <a:r>
              <a:rPr lang="fr-FR" dirty="0" err="1" smtClean="0"/>
              <a:t>Wikipedia</a:t>
            </a:r>
            <a:endParaRPr lang="fr-FR" dirty="0" smtClean="0"/>
          </a:p>
          <a:p>
            <a:r>
              <a:rPr lang="fr-FR" dirty="0" smtClean="0"/>
              <a:t>So, to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summarize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that’s</a:t>
            </a:r>
            <a:r>
              <a:rPr lang="fr-FR" baseline="0" dirty="0" smtClean="0"/>
              <a:t> a concept how </a:t>
            </a:r>
            <a:r>
              <a:rPr lang="fr-FR" baseline="0" dirty="0" err="1" smtClean="0"/>
              <a:t>allow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dematerialize</a:t>
            </a:r>
            <a:r>
              <a:rPr lang="fr-FR" baseline="0" dirty="0" smtClean="0"/>
              <a:t> computer ressources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37DAF-721F-4DAF-97CC-9B3A1FF70B2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843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err="1" smtClean="0"/>
              <a:t>That’s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sommary</a:t>
            </a:r>
            <a:endParaRPr lang="fr-FR" baseline="0" dirty="0" smtClean="0"/>
          </a:p>
          <a:p>
            <a:r>
              <a:rPr lang="fr-FR" baseline="0" dirty="0" smtClean="0"/>
              <a:t>In a first time, i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define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term</a:t>
            </a:r>
            <a:r>
              <a:rPr lang="fr-FR" baseline="0" dirty="0" smtClean="0"/>
              <a:t> of ‘CLOUD COMPUTING’</a:t>
            </a:r>
          </a:p>
          <a:p>
            <a:r>
              <a:rPr lang="fr-FR" baseline="0" dirty="0" err="1" smtClean="0"/>
              <a:t>Secondly</a:t>
            </a:r>
            <a:r>
              <a:rPr lang="fr-FR" baseline="0" dirty="0" smtClean="0"/>
              <a:t>, the </a:t>
            </a:r>
            <a:r>
              <a:rPr lang="fr-FR" baseline="0" dirty="0" err="1" smtClean="0"/>
              <a:t>security</a:t>
            </a:r>
            <a:endParaRPr lang="fr-FR" baseline="0" dirty="0" smtClean="0"/>
          </a:p>
          <a:p>
            <a:r>
              <a:rPr lang="fr-FR" baseline="0" dirty="0" err="1" smtClean="0"/>
              <a:t>After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looking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see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advantages</a:t>
            </a:r>
            <a:r>
              <a:rPr lang="fr-FR" baseline="0" dirty="0" smtClean="0"/>
              <a:t> and the drawbacks</a:t>
            </a:r>
          </a:p>
          <a:p>
            <a:r>
              <a:rPr lang="fr-FR" baseline="0" dirty="0" err="1" smtClean="0"/>
              <a:t>Finally</a:t>
            </a:r>
            <a:r>
              <a:rPr lang="fr-FR" baseline="0" dirty="0" smtClean="0"/>
              <a:t>, i </a:t>
            </a:r>
            <a:r>
              <a:rPr lang="fr-FR" baseline="0" dirty="0" err="1" smtClean="0"/>
              <a:t>wil</a:t>
            </a:r>
            <a:r>
              <a:rPr lang="fr-FR" baseline="0" dirty="0" smtClean="0"/>
              <a:t> do a short conclusion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37DAF-721F-4DAF-97CC-9B3A1FF70B2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499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a </a:t>
            </a:r>
            <a:r>
              <a:rPr lang="fr-FR" dirty="0" err="1" smtClean="0"/>
              <a:t>definition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famous</a:t>
            </a:r>
            <a:r>
              <a:rPr lang="fr-FR" dirty="0" smtClean="0"/>
              <a:t> </a:t>
            </a:r>
            <a:r>
              <a:rPr lang="fr-FR" dirty="0" err="1" smtClean="0"/>
              <a:t>website</a:t>
            </a:r>
            <a:r>
              <a:rPr lang="fr-FR" dirty="0" smtClean="0"/>
              <a:t> :</a:t>
            </a:r>
            <a:r>
              <a:rPr lang="fr-FR" baseline="0" dirty="0" smtClean="0"/>
              <a:t> </a:t>
            </a:r>
            <a:r>
              <a:rPr lang="fr-FR" dirty="0" err="1" smtClean="0"/>
              <a:t>Wikipedia</a:t>
            </a:r>
            <a:endParaRPr lang="fr-FR" dirty="0" smtClean="0"/>
          </a:p>
          <a:p>
            <a:r>
              <a:rPr lang="fr-FR" dirty="0" smtClean="0"/>
              <a:t>So, to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summarize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that’s</a:t>
            </a:r>
            <a:r>
              <a:rPr lang="fr-FR" baseline="0" dirty="0" smtClean="0"/>
              <a:t> a concept how </a:t>
            </a:r>
            <a:r>
              <a:rPr lang="fr-FR" baseline="0" dirty="0" err="1" smtClean="0"/>
              <a:t>allow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dematerialize</a:t>
            </a:r>
            <a:r>
              <a:rPr lang="fr-FR" baseline="0" dirty="0" smtClean="0"/>
              <a:t> computer ressources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37DAF-721F-4DAF-97CC-9B3A1FF70B2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843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a </a:t>
            </a:r>
            <a:r>
              <a:rPr lang="fr-FR" dirty="0" err="1" smtClean="0"/>
              <a:t>definition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famous</a:t>
            </a:r>
            <a:r>
              <a:rPr lang="fr-FR" dirty="0" smtClean="0"/>
              <a:t> </a:t>
            </a:r>
            <a:r>
              <a:rPr lang="fr-FR" dirty="0" err="1" smtClean="0"/>
              <a:t>website</a:t>
            </a:r>
            <a:r>
              <a:rPr lang="fr-FR" dirty="0" smtClean="0"/>
              <a:t> :</a:t>
            </a:r>
            <a:r>
              <a:rPr lang="fr-FR" baseline="0" dirty="0" smtClean="0"/>
              <a:t> </a:t>
            </a:r>
            <a:r>
              <a:rPr lang="fr-FR" dirty="0" err="1" smtClean="0"/>
              <a:t>Wikipedia</a:t>
            </a:r>
            <a:endParaRPr lang="fr-FR" dirty="0" smtClean="0"/>
          </a:p>
          <a:p>
            <a:r>
              <a:rPr lang="fr-FR" dirty="0" smtClean="0"/>
              <a:t>So, to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summarize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that’s</a:t>
            </a:r>
            <a:r>
              <a:rPr lang="fr-FR" baseline="0" dirty="0" smtClean="0"/>
              <a:t> a concept how </a:t>
            </a:r>
            <a:r>
              <a:rPr lang="fr-FR" baseline="0" dirty="0" err="1" smtClean="0"/>
              <a:t>allow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dematerialize</a:t>
            </a:r>
            <a:r>
              <a:rPr lang="fr-FR" baseline="0" dirty="0" smtClean="0"/>
              <a:t> computer ressources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37DAF-721F-4DAF-97CC-9B3A1FF70B2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843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a </a:t>
            </a:r>
            <a:r>
              <a:rPr lang="fr-FR" dirty="0" err="1" smtClean="0"/>
              <a:t>definition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famous</a:t>
            </a:r>
            <a:r>
              <a:rPr lang="fr-FR" dirty="0" smtClean="0"/>
              <a:t> </a:t>
            </a:r>
            <a:r>
              <a:rPr lang="fr-FR" dirty="0" err="1" smtClean="0"/>
              <a:t>website</a:t>
            </a:r>
            <a:r>
              <a:rPr lang="fr-FR" dirty="0" smtClean="0"/>
              <a:t> :</a:t>
            </a:r>
            <a:r>
              <a:rPr lang="fr-FR" baseline="0" dirty="0" smtClean="0"/>
              <a:t> </a:t>
            </a:r>
            <a:r>
              <a:rPr lang="fr-FR" dirty="0" err="1" smtClean="0"/>
              <a:t>Wikipedia</a:t>
            </a:r>
            <a:endParaRPr lang="fr-FR" dirty="0" smtClean="0"/>
          </a:p>
          <a:p>
            <a:r>
              <a:rPr lang="fr-FR" dirty="0" smtClean="0"/>
              <a:t>So, to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summarize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that’s</a:t>
            </a:r>
            <a:r>
              <a:rPr lang="fr-FR" baseline="0" dirty="0" smtClean="0"/>
              <a:t> a concept how </a:t>
            </a:r>
            <a:r>
              <a:rPr lang="fr-FR" baseline="0" dirty="0" err="1" smtClean="0"/>
              <a:t>allow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dematerialize</a:t>
            </a:r>
            <a:r>
              <a:rPr lang="fr-FR" baseline="0" dirty="0" smtClean="0"/>
              <a:t> computer ressources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37DAF-721F-4DAF-97CC-9B3A1FF70B2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893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a </a:t>
            </a:r>
            <a:r>
              <a:rPr lang="fr-FR" dirty="0" err="1" smtClean="0"/>
              <a:t>definition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famous</a:t>
            </a:r>
            <a:r>
              <a:rPr lang="fr-FR" dirty="0" smtClean="0"/>
              <a:t> </a:t>
            </a:r>
            <a:r>
              <a:rPr lang="fr-FR" dirty="0" err="1" smtClean="0"/>
              <a:t>website</a:t>
            </a:r>
            <a:r>
              <a:rPr lang="fr-FR" dirty="0" smtClean="0"/>
              <a:t> :</a:t>
            </a:r>
            <a:r>
              <a:rPr lang="fr-FR" baseline="0" dirty="0" smtClean="0"/>
              <a:t> </a:t>
            </a:r>
            <a:r>
              <a:rPr lang="fr-FR" dirty="0" err="1" smtClean="0"/>
              <a:t>Wikipedia</a:t>
            </a:r>
            <a:endParaRPr lang="fr-FR" dirty="0" smtClean="0"/>
          </a:p>
          <a:p>
            <a:r>
              <a:rPr lang="fr-FR" dirty="0" smtClean="0"/>
              <a:t>So, to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summarize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that’s</a:t>
            </a:r>
            <a:r>
              <a:rPr lang="fr-FR" baseline="0" dirty="0" smtClean="0"/>
              <a:t> a concept how </a:t>
            </a:r>
            <a:r>
              <a:rPr lang="fr-FR" baseline="0" dirty="0" err="1" smtClean="0"/>
              <a:t>allow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dematerialize</a:t>
            </a:r>
            <a:r>
              <a:rPr lang="fr-FR" baseline="0" dirty="0" smtClean="0"/>
              <a:t> computer ressources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37DAF-721F-4DAF-97CC-9B3A1FF70B2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174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a </a:t>
            </a:r>
            <a:r>
              <a:rPr lang="fr-FR" dirty="0" err="1" smtClean="0"/>
              <a:t>definition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famous</a:t>
            </a:r>
            <a:r>
              <a:rPr lang="fr-FR" dirty="0" smtClean="0"/>
              <a:t> </a:t>
            </a:r>
            <a:r>
              <a:rPr lang="fr-FR" dirty="0" err="1" smtClean="0"/>
              <a:t>website</a:t>
            </a:r>
            <a:r>
              <a:rPr lang="fr-FR" dirty="0" smtClean="0"/>
              <a:t> :</a:t>
            </a:r>
            <a:r>
              <a:rPr lang="fr-FR" baseline="0" dirty="0" smtClean="0"/>
              <a:t> </a:t>
            </a:r>
            <a:r>
              <a:rPr lang="fr-FR" dirty="0" err="1" smtClean="0"/>
              <a:t>Wikipedia</a:t>
            </a:r>
            <a:endParaRPr lang="fr-FR" dirty="0" smtClean="0"/>
          </a:p>
          <a:p>
            <a:r>
              <a:rPr lang="fr-FR" dirty="0" smtClean="0"/>
              <a:t>So, to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summarize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that’s</a:t>
            </a:r>
            <a:r>
              <a:rPr lang="fr-FR" baseline="0" dirty="0" smtClean="0"/>
              <a:t> a concept how </a:t>
            </a:r>
            <a:r>
              <a:rPr lang="fr-FR" baseline="0" dirty="0" err="1" smtClean="0"/>
              <a:t>allow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dematerialize</a:t>
            </a:r>
            <a:r>
              <a:rPr lang="fr-FR" baseline="0" dirty="0" smtClean="0"/>
              <a:t> computer ressources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37DAF-721F-4DAF-97CC-9B3A1FF70B2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975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a </a:t>
            </a:r>
            <a:r>
              <a:rPr lang="fr-FR" dirty="0" err="1" smtClean="0"/>
              <a:t>definition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famous</a:t>
            </a:r>
            <a:r>
              <a:rPr lang="fr-FR" dirty="0" smtClean="0"/>
              <a:t> </a:t>
            </a:r>
            <a:r>
              <a:rPr lang="fr-FR" dirty="0" err="1" smtClean="0"/>
              <a:t>website</a:t>
            </a:r>
            <a:r>
              <a:rPr lang="fr-FR" dirty="0" smtClean="0"/>
              <a:t> :</a:t>
            </a:r>
            <a:r>
              <a:rPr lang="fr-FR" baseline="0" dirty="0" smtClean="0"/>
              <a:t> </a:t>
            </a:r>
            <a:r>
              <a:rPr lang="fr-FR" dirty="0" err="1" smtClean="0"/>
              <a:t>Wikipedia</a:t>
            </a:r>
            <a:endParaRPr lang="fr-FR" dirty="0" smtClean="0"/>
          </a:p>
          <a:p>
            <a:r>
              <a:rPr lang="fr-FR" dirty="0" smtClean="0"/>
              <a:t>So, to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summarize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that’s</a:t>
            </a:r>
            <a:r>
              <a:rPr lang="fr-FR" baseline="0" dirty="0" smtClean="0"/>
              <a:t> a concept how </a:t>
            </a:r>
            <a:r>
              <a:rPr lang="fr-FR" baseline="0" dirty="0" err="1" smtClean="0"/>
              <a:t>allow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dematerialize</a:t>
            </a:r>
            <a:r>
              <a:rPr lang="fr-FR" baseline="0" dirty="0" smtClean="0"/>
              <a:t> computer ressources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37DAF-721F-4DAF-97CC-9B3A1FF70B2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517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a </a:t>
            </a:r>
            <a:r>
              <a:rPr lang="fr-FR" dirty="0" err="1" smtClean="0"/>
              <a:t>definition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famous</a:t>
            </a:r>
            <a:r>
              <a:rPr lang="fr-FR" dirty="0" smtClean="0"/>
              <a:t> </a:t>
            </a:r>
            <a:r>
              <a:rPr lang="fr-FR" dirty="0" err="1" smtClean="0"/>
              <a:t>website</a:t>
            </a:r>
            <a:r>
              <a:rPr lang="fr-FR" dirty="0" smtClean="0"/>
              <a:t> :</a:t>
            </a:r>
            <a:r>
              <a:rPr lang="fr-FR" baseline="0" dirty="0" smtClean="0"/>
              <a:t> </a:t>
            </a:r>
            <a:r>
              <a:rPr lang="fr-FR" dirty="0" err="1" smtClean="0"/>
              <a:t>Wikipedia</a:t>
            </a:r>
            <a:endParaRPr lang="fr-FR" dirty="0" smtClean="0"/>
          </a:p>
          <a:p>
            <a:r>
              <a:rPr lang="fr-FR" dirty="0" smtClean="0"/>
              <a:t>So, to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summarize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that’s</a:t>
            </a:r>
            <a:r>
              <a:rPr lang="fr-FR" baseline="0" dirty="0" smtClean="0"/>
              <a:t> a concept how </a:t>
            </a:r>
            <a:r>
              <a:rPr lang="fr-FR" baseline="0" dirty="0" err="1" smtClean="0"/>
              <a:t>allow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dematerialize</a:t>
            </a:r>
            <a:r>
              <a:rPr lang="fr-FR" baseline="0" dirty="0" smtClean="0"/>
              <a:t> computer ressources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37DAF-721F-4DAF-97CC-9B3A1FF70B2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24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4889-8684-488B-995A-AFB6ABD040CA}" type="datetimeFigureOut">
              <a:rPr lang="fr-FR" smtClean="0"/>
              <a:t>09/12/2013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100B-0A02-488E-A58A-86379C5DB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23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4889-8684-488B-995A-AFB6ABD040CA}" type="datetimeFigureOut">
              <a:rPr lang="fr-FR" smtClean="0"/>
              <a:t>09/12/2013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100B-0A02-488E-A58A-86379C5DB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22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4889-8684-488B-995A-AFB6ABD040CA}" type="datetimeFigureOut">
              <a:rPr lang="fr-FR" smtClean="0"/>
              <a:t>09/12/2013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100B-0A02-488E-A58A-86379C5DB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01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4889-8684-488B-995A-AFB6ABD040CA}" type="datetimeFigureOut">
              <a:rPr lang="fr-FR" smtClean="0"/>
              <a:t>09/12/2013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100B-0A02-488E-A58A-86379C5DB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39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4889-8684-488B-995A-AFB6ABD040CA}" type="datetimeFigureOut">
              <a:rPr lang="fr-FR" smtClean="0"/>
              <a:t>09/12/2013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100B-0A02-488E-A58A-86379C5DB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29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4889-8684-488B-995A-AFB6ABD040CA}" type="datetimeFigureOut">
              <a:rPr lang="fr-FR" smtClean="0"/>
              <a:t>09/12/2013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100B-0A02-488E-A58A-86379C5DB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18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4889-8684-488B-995A-AFB6ABD040CA}" type="datetimeFigureOut">
              <a:rPr lang="fr-FR" smtClean="0"/>
              <a:t>09/12/2013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100B-0A02-488E-A58A-86379C5DB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1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4889-8684-488B-995A-AFB6ABD040CA}" type="datetimeFigureOut">
              <a:rPr lang="fr-FR" smtClean="0"/>
              <a:t>09/12/2013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100B-0A02-488E-A58A-86379C5DB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19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4889-8684-488B-995A-AFB6ABD040CA}" type="datetimeFigureOut">
              <a:rPr lang="fr-FR" smtClean="0"/>
              <a:t>09/12/2013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100B-0A02-488E-A58A-86379C5DB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98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4889-8684-488B-995A-AFB6ABD040CA}" type="datetimeFigureOut">
              <a:rPr lang="fr-FR" smtClean="0"/>
              <a:t>09/12/2013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100B-0A02-488E-A58A-86379C5DB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66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4889-8684-488B-995A-AFB6ABD040CA}" type="datetimeFigureOut">
              <a:rPr lang="fr-FR" smtClean="0"/>
              <a:t>09/12/2013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100B-0A02-488E-A58A-86379C5DB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67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F4889-8684-488B-995A-AFB6ABD040CA}" type="datetimeFigureOut">
              <a:rPr lang="fr-FR" smtClean="0"/>
              <a:t>09/12/2013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C100B-0A02-488E-A58A-86379C5DB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06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ratp.fr/fr/les-donnee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467544" y="240903"/>
            <a:ext cx="82089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4A – Architecture des Logiciels</a:t>
            </a:r>
          </a:p>
          <a:p>
            <a:pPr algn="ct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ESGI 2013/2014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57192"/>
            <a:ext cx="9144000" cy="87091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67544" y="2640541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err="1" smtClean="0">
                <a:solidFill>
                  <a:schemeClr val="tx2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Journey</a:t>
            </a:r>
            <a:r>
              <a:rPr lang="fr-FR" sz="4800" b="1" dirty="0" smtClean="0">
                <a:solidFill>
                  <a:schemeClr val="tx2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fr-FR" sz="4800" b="1" dirty="0" err="1" smtClean="0">
                <a:solidFill>
                  <a:schemeClr val="tx2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Calculator</a:t>
            </a:r>
            <a:endParaRPr lang="fr-FR" sz="4800" b="1" dirty="0" smtClean="0">
              <a:solidFill>
                <a:schemeClr val="tx2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67544" y="1855857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Lundi 09 Décembre 2013</a:t>
            </a:r>
            <a:endParaRPr lang="fr-FR" sz="1400" i="1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0" y="3553271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Joey Bronner | Amine </a:t>
            </a:r>
            <a:r>
              <a:rPr lang="fr-F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Bouabdallaoui</a:t>
            </a:r>
            <a:endParaRPr lang="fr-FR" sz="1200" b="1" dirty="0"/>
          </a:p>
          <a:p>
            <a:pPr algn="ctr"/>
            <a:endParaRPr lang="fr-FR" sz="1200" i="1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5691299"/>
            <a:ext cx="720080" cy="90610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5"/>
          <a:srcRect t="3372" b="37806"/>
          <a:stretch/>
        </p:blipFill>
        <p:spPr>
          <a:xfrm>
            <a:off x="7740352" y="6071439"/>
            <a:ext cx="1224136" cy="48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6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4"/>
          <p:cNvSpPr/>
          <p:nvPr/>
        </p:nvSpPr>
        <p:spPr>
          <a:xfrm>
            <a:off x="-22300" y="6215845"/>
            <a:ext cx="9158288" cy="642155"/>
          </a:xfrm>
          <a:custGeom>
            <a:avLst/>
            <a:gdLst>
              <a:gd name="connsiteX0" fmla="*/ 0 w 9458326"/>
              <a:gd name="connsiteY0" fmla="*/ 915182 h 952557"/>
              <a:gd name="connsiteX1" fmla="*/ 1114426 w 9458326"/>
              <a:gd name="connsiteY1" fmla="*/ 900894 h 952557"/>
              <a:gd name="connsiteX2" fmla="*/ 1800226 w 9458326"/>
              <a:gd name="connsiteY2" fmla="*/ 415119 h 952557"/>
              <a:gd name="connsiteX3" fmla="*/ 2228851 w 9458326"/>
              <a:gd name="connsiteY3" fmla="*/ 57932 h 952557"/>
              <a:gd name="connsiteX4" fmla="*/ 2700338 w 9458326"/>
              <a:gd name="connsiteY4" fmla="*/ 782 h 952557"/>
              <a:gd name="connsiteX5" fmla="*/ 9458326 w 9458326"/>
              <a:gd name="connsiteY5" fmla="*/ 782 h 952557"/>
              <a:gd name="connsiteX6" fmla="*/ 9415463 w 9458326"/>
              <a:gd name="connsiteY6" fmla="*/ 782 h 952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58326" h="952557">
                <a:moveTo>
                  <a:pt x="0" y="915182"/>
                </a:moveTo>
                <a:cubicBezTo>
                  <a:pt x="407194" y="949710"/>
                  <a:pt x="814388" y="984238"/>
                  <a:pt x="1114426" y="900894"/>
                </a:cubicBezTo>
                <a:cubicBezTo>
                  <a:pt x="1414464" y="817550"/>
                  <a:pt x="1614489" y="555613"/>
                  <a:pt x="1800226" y="415119"/>
                </a:cubicBezTo>
                <a:cubicBezTo>
                  <a:pt x="1985963" y="274625"/>
                  <a:pt x="2078832" y="126988"/>
                  <a:pt x="2228851" y="57932"/>
                </a:cubicBezTo>
                <a:cubicBezTo>
                  <a:pt x="2378870" y="-11124"/>
                  <a:pt x="2700338" y="782"/>
                  <a:pt x="2700338" y="782"/>
                </a:cubicBezTo>
                <a:lnTo>
                  <a:pt x="9458326" y="782"/>
                </a:lnTo>
                <a:lnTo>
                  <a:pt x="9415463" y="782"/>
                </a:lnTo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7190" y="2780928"/>
            <a:ext cx="9136810" cy="78483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LE CODE</a:t>
            </a:r>
            <a:endParaRPr lang="fr-FR" sz="45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t="3372" b="37806"/>
          <a:stretch/>
        </p:blipFill>
        <p:spPr>
          <a:xfrm>
            <a:off x="7960918" y="6381328"/>
            <a:ext cx="936104" cy="36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6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>
            <a:spLocks noChangeArrowheads="1"/>
          </p:cNvSpPr>
          <p:nvPr/>
        </p:nvSpPr>
        <p:spPr bwMode="auto">
          <a:xfrm>
            <a:off x="-13271" y="1392494"/>
            <a:ext cx="9157271" cy="55399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9pPr>
          </a:lstStyle>
          <a:p>
            <a:pPr algn="ctr" eaLnBrk="1" hangingPunct="1">
              <a:defRPr/>
            </a:pPr>
            <a:r>
              <a:rPr lang="fr-FR" sz="3000" b="1" dirty="0" smtClean="0">
                <a:solidFill>
                  <a:schemeClr val="bg1">
                    <a:lumMod val="9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Station()</a:t>
            </a:r>
            <a:endParaRPr lang="fr-FR" sz="3000" b="1" dirty="0" smtClean="0">
              <a:solidFill>
                <a:schemeClr val="bg1">
                  <a:lumMod val="9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Forme libre 4"/>
          <p:cNvSpPr/>
          <p:nvPr/>
        </p:nvSpPr>
        <p:spPr>
          <a:xfrm>
            <a:off x="-22300" y="6215845"/>
            <a:ext cx="9158288" cy="642155"/>
          </a:xfrm>
          <a:custGeom>
            <a:avLst/>
            <a:gdLst>
              <a:gd name="connsiteX0" fmla="*/ 0 w 9458326"/>
              <a:gd name="connsiteY0" fmla="*/ 915182 h 952557"/>
              <a:gd name="connsiteX1" fmla="*/ 1114426 w 9458326"/>
              <a:gd name="connsiteY1" fmla="*/ 900894 h 952557"/>
              <a:gd name="connsiteX2" fmla="*/ 1800226 w 9458326"/>
              <a:gd name="connsiteY2" fmla="*/ 415119 h 952557"/>
              <a:gd name="connsiteX3" fmla="*/ 2228851 w 9458326"/>
              <a:gd name="connsiteY3" fmla="*/ 57932 h 952557"/>
              <a:gd name="connsiteX4" fmla="*/ 2700338 w 9458326"/>
              <a:gd name="connsiteY4" fmla="*/ 782 h 952557"/>
              <a:gd name="connsiteX5" fmla="*/ 9458326 w 9458326"/>
              <a:gd name="connsiteY5" fmla="*/ 782 h 952557"/>
              <a:gd name="connsiteX6" fmla="*/ 9415463 w 9458326"/>
              <a:gd name="connsiteY6" fmla="*/ 782 h 952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58326" h="952557">
                <a:moveTo>
                  <a:pt x="0" y="915182"/>
                </a:moveTo>
                <a:cubicBezTo>
                  <a:pt x="407194" y="949710"/>
                  <a:pt x="814388" y="984238"/>
                  <a:pt x="1114426" y="900894"/>
                </a:cubicBezTo>
                <a:cubicBezTo>
                  <a:pt x="1414464" y="817550"/>
                  <a:pt x="1614489" y="555613"/>
                  <a:pt x="1800226" y="415119"/>
                </a:cubicBezTo>
                <a:cubicBezTo>
                  <a:pt x="1985963" y="274625"/>
                  <a:pt x="2078832" y="126988"/>
                  <a:pt x="2228851" y="57932"/>
                </a:cubicBezTo>
                <a:cubicBezTo>
                  <a:pt x="2378870" y="-11124"/>
                  <a:pt x="2700338" y="782"/>
                  <a:pt x="2700338" y="782"/>
                </a:cubicBezTo>
                <a:lnTo>
                  <a:pt x="9458326" y="782"/>
                </a:lnTo>
                <a:lnTo>
                  <a:pt x="9415463" y="782"/>
                </a:lnTo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332656"/>
            <a:ext cx="9144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  Le Code </a:t>
            </a:r>
            <a:r>
              <a:rPr lang="fr-FR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(1/6)</a:t>
            </a:r>
            <a:endParaRPr lang="fr-FR" sz="16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t="3372" b="37806"/>
          <a:stretch/>
        </p:blipFill>
        <p:spPr>
          <a:xfrm>
            <a:off x="7960918" y="6381328"/>
            <a:ext cx="936104" cy="36906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2852936"/>
            <a:ext cx="56197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8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>
            <a:spLocks noChangeArrowheads="1"/>
          </p:cNvSpPr>
          <p:nvPr/>
        </p:nvSpPr>
        <p:spPr bwMode="auto">
          <a:xfrm>
            <a:off x="-13271" y="1392494"/>
            <a:ext cx="9157271" cy="55399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9pPr>
          </a:lstStyle>
          <a:p>
            <a:pPr algn="ctr" eaLnBrk="1" hangingPunct="1">
              <a:defRPr/>
            </a:pPr>
            <a:r>
              <a:rPr lang="fr-FR" sz="3000" b="1" dirty="0" err="1" smtClean="0">
                <a:solidFill>
                  <a:schemeClr val="bg1">
                    <a:lumMod val="9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createMap</a:t>
            </a:r>
            <a:r>
              <a:rPr lang="fr-FR" sz="3000" b="1" dirty="0" smtClean="0">
                <a:solidFill>
                  <a:schemeClr val="bg1">
                    <a:lumMod val="9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()</a:t>
            </a:r>
            <a:endParaRPr lang="fr-FR" sz="3000" b="1" dirty="0" smtClean="0">
              <a:solidFill>
                <a:schemeClr val="bg1">
                  <a:lumMod val="9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Forme libre 4"/>
          <p:cNvSpPr/>
          <p:nvPr/>
        </p:nvSpPr>
        <p:spPr>
          <a:xfrm>
            <a:off x="-22300" y="6215845"/>
            <a:ext cx="9158288" cy="642155"/>
          </a:xfrm>
          <a:custGeom>
            <a:avLst/>
            <a:gdLst>
              <a:gd name="connsiteX0" fmla="*/ 0 w 9458326"/>
              <a:gd name="connsiteY0" fmla="*/ 915182 h 952557"/>
              <a:gd name="connsiteX1" fmla="*/ 1114426 w 9458326"/>
              <a:gd name="connsiteY1" fmla="*/ 900894 h 952557"/>
              <a:gd name="connsiteX2" fmla="*/ 1800226 w 9458326"/>
              <a:gd name="connsiteY2" fmla="*/ 415119 h 952557"/>
              <a:gd name="connsiteX3" fmla="*/ 2228851 w 9458326"/>
              <a:gd name="connsiteY3" fmla="*/ 57932 h 952557"/>
              <a:gd name="connsiteX4" fmla="*/ 2700338 w 9458326"/>
              <a:gd name="connsiteY4" fmla="*/ 782 h 952557"/>
              <a:gd name="connsiteX5" fmla="*/ 9458326 w 9458326"/>
              <a:gd name="connsiteY5" fmla="*/ 782 h 952557"/>
              <a:gd name="connsiteX6" fmla="*/ 9415463 w 9458326"/>
              <a:gd name="connsiteY6" fmla="*/ 782 h 952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58326" h="952557">
                <a:moveTo>
                  <a:pt x="0" y="915182"/>
                </a:moveTo>
                <a:cubicBezTo>
                  <a:pt x="407194" y="949710"/>
                  <a:pt x="814388" y="984238"/>
                  <a:pt x="1114426" y="900894"/>
                </a:cubicBezTo>
                <a:cubicBezTo>
                  <a:pt x="1414464" y="817550"/>
                  <a:pt x="1614489" y="555613"/>
                  <a:pt x="1800226" y="415119"/>
                </a:cubicBezTo>
                <a:cubicBezTo>
                  <a:pt x="1985963" y="274625"/>
                  <a:pt x="2078832" y="126988"/>
                  <a:pt x="2228851" y="57932"/>
                </a:cubicBezTo>
                <a:cubicBezTo>
                  <a:pt x="2378870" y="-11124"/>
                  <a:pt x="2700338" y="782"/>
                  <a:pt x="2700338" y="782"/>
                </a:cubicBezTo>
                <a:lnTo>
                  <a:pt x="9458326" y="782"/>
                </a:lnTo>
                <a:lnTo>
                  <a:pt x="9415463" y="782"/>
                </a:lnTo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332656"/>
            <a:ext cx="9144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  Le Code </a:t>
            </a:r>
            <a:r>
              <a:rPr lang="fr-FR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(2/6)</a:t>
            </a:r>
            <a:endParaRPr lang="fr-FR" sz="16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t="3372" b="37806"/>
          <a:stretch/>
        </p:blipFill>
        <p:spPr>
          <a:xfrm>
            <a:off x="7960918" y="6381328"/>
            <a:ext cx="936104" cy="36906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/>
          <a:srcRect t="1309"/>
          <a:stretch/>
        </p:blipFill>
        <p:spPr>
          <a:xfrm>
            <a:off x="480764" y="2564904"/>
            <a:ext cx="8267700" cy="277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2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>
            <a:spLocks noChangeArrowheads="1"/>
          </p:cNvSpPr>
          <p:nvPr/>
        </p:nvSpPr>
        <p:spPr bwMode="auto">
          <a:xfrm>
            <a:off x="-13271" y="1392494"/>
            <a:ext cx="9157271" cy="55399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9pPr>
          </a:lstStyle>
          <a:p>
            <a:pPr algn="ctr" eaLnBrk="1" hangingPunct="1">
              <a:defRPr/>
            </a:pPr>
            <a:r>
              <a:rPr lang="fr-FR" sz="3000" b="1" dirty="0" err="1" smtClean="0">
                <a:solidFill>
                  <a:schemeClr val="bg1">
                    <a:lumMod val="9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registerNeighbors</a:t>
            </a:r>
            <a:r>
              <a:rPr lang="fr-FR" sz="3000" b="1" dirty="0" smtClean="0">
                <a:solidFill>
                  <a:schemeClr val="bg1">
                    <a:lumMod val="9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()</a:t>
            </a:r>
            <a:endParaRPr lang="fr-FR" sz="3000" b="1" dirty="0" smtClean="0">
              <a:solidFill>
                <a:schemeClr val="bg1">
                  <a:lumMod val="9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Forme libre 4"/>
          <p:cNvSpPr/>
          <p:nvPr/>
        </p:nvSpPr>
        <p:spPr>
          <a:xfrm>
            <a:off x="-22300" y="6215845"/>
            <a:ext cx="9158288" cy="642155"/>
          </a:xfrm>
          <a:custGeom>
            <a:avLst/>
            <a:gdLst>
              <a:gd name="connsiteX0" fmla="*/ 0 w 9458326"/>
              <a:gd name="connsiteY0" fmla="*/ 915182 h 952557"/>
              <a:gd name="connsiteX1" fmla="*/ 1114426 w 9458326"/>
              <a:gd name="connsiteY1" fmla="*/ 900894 h 952557"/>
              <a:gd name="connsiteX2" fmla="*/ 1800226 w 9458326"/>
              <a:gd name="connsiteY2" fmla="*/ 415119 h 952557"/>
              <a:gd name="connsiteX3" fmla="*/ 2228851 w 9458326"/>
              <a:gd name="connsiteY3" fmla="*/ 57932 h 952557"/>
              <a:gd name="connsiteX4" fmla="*/ 2700338 w 9458326"/>
              <a:gd name="connsiteY4" fmla="*/ 782 h 952557"/>
              <a:gd name="connsiteX5" fmla="*/ 9458326 w 9458326"/>
              <a:gd name="connsiteY5" fmla="*/ 782 h 952557"/>
              <a:gd name="connsiteX6" fmla="*/ 9415463 w 9458326"/>
              <a:gd name="connsiteY6" fmla="*/ 782 h 952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58326" h="952557">
                <a:moveTo>
                  <a:pt x="0" y="915182"/>
                </a:moveTo>
                <a:cubicBezTo>
                  <a:pt x="407194" y="949710"/>
                  <a:pt x="814388" y="984238"/>
                  <a:pt x="1114426" y="900894"/>
                </a:cubicBezTo>
                <a:cubicBezTo>
                  <a:pt x="1414464" y="817550"/>
                  <a:pt x="1614489" y="555613"/>
                  <a:pt x="1800226" y="415119"/>
                </a:cubicBezTo>
                <a:cubicBezTo>
                  <a:pt x="1985963" y="274625"/>
                  <a:pt x="2078832" y="126988"/>
                  <a:pt x="2228851" y="57932"/>
                </a:cubicBezTo>
                <a:cubicBezTo>
                  <a:pt x="2378870" y="-11124"/>
                  <a:pt x="2700338" y="782"/>
                  <a:pt x="2700338" y="782"/>
                </a:cubicBezTo>
                <a:lnTo>
                  <a:pt x="9458326" y="782"/>
                </a:lnTo>
                <a:lnTo>
                  <a:pt x="9415463" y="782"/>
                </a:lnTo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332656"/>
            <a:ext cx="9144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  Le Code </a:t>
            </a:r>
            <a:r>
              <a:rPr lang="fr-FR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(3/6)</a:t>
            </a:r>
            <a:endParaRPr lang="fr-FR" sz="16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t="3372" b="37806"/>
          <a:stretch/>
        </p:blipFill>
        <p:spPr>
          <a:xfrm>
            <a:off x="7960918" y="6381328"/>
            <a:ext cx="936104" cy="36906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532089"/>
            <a:ext cx="812931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4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>
            <a:spLocks noChangeArrowheads="1"/>
          </p:cNvSpPr>
          <p:nvPr/>
        </p:nvSpPr>
        <p:spPr bwMode="auto">
          <a:xfrm>
            <a:off x="-13271" y="1392494"/>
            <a:ext cx="9157271" cy="55399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9pPr>
          </a:lstStyle>
          <a:p>
            <a:pPr algn="ctr" eaLnBrk="1" hangingPunct="1">
              <a:defRPr/>
            </a:pPr>
            <a:r>
              <a:rPr lang="fr-FR" sz="3000" b="1" dirty="0" err="1" smtClean="0">
                <a:solidFill>
                  <a:schemeClr val="bg1">
                    <a:lumMod val="9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readStops</a:t>
            </a:r>
            <a:r>
              <a:rPr lang="fr-FR" sz="3000" b="1" dirty="0" smtClean="0">
                <a:solidFill>
                  <a:schemeClr val="bg1">
                    <a:lumMod val="9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()</a:t>
            </a:r>
            <a:endParaRPr lang="fr-FR" sz="3000" b="1" dirty="0" smtClean="0">
              <a:solidFill>
                <a:schemeClr val="bg1">
                  <a:lumMod val="9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Forme libre 4"/>
          <p:cNvSpPr/>
          <p:nvPr/>
        </p:nvSpPr>
        <p:spPr>
          <a:xfrm>
            <a:off x="-22300" y="6215845"/>
            <a:ext cx="9158288" cy="642155"/>
          </a:xfrm>
          <a:custGeom>
            <a:avLst/>
            <a:gdLst>
              <a:gd name="connsiteX0" fmla="*/ 0 w 9458326"/>
              <a:gd name="connsiteY0" fmla="*/ 915182 h 952557"/>
              <a:gd name="connsiteX1" fmla="*/ 1114426 w 9458326"/>
              <a:gd name="connsiteY1" fmla="*/ 900894 h 952557"/>
              <a:gd name="connsiteX2" fmla="*/ 1800226 w 9458326"/>
              <a:gd name="connsiteY2" fmla="*/ 415119 h 952557"/>
              <a:gd name="connsiteX3" fmla="*/ 2228851 w 9458326"/>
              <a:gd name="connsiteY3" fmla="*/ 57932 h 952557"/>
              <a:gd name="connsiteX4" fmla="*/ 2700338 w 9458326"/>
              <a:gd name="connsiteY4" fmla="*/ 782 h 952557"/>
              <a:gd name="connsiteX5" fmla="*/ 9458326 w 9458326"/>
              <a:gd name="connsiteY5" fmla="*/ 782 h 952557"/>
              <a:gd name="connsiteX6" fmla="*/ 9415463 w 9458326"/>
              <a:gd name="connsiteY6" fmla="*/ 782 h 952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58326" h="952557">
                <a:moveTo>
                  <a:pt x="0" y="915182"/>
                </a:moveTo>
                <a:cubicBezTo>
                  <a:pt x="407194" y="949710"/>
                  <a:pt x="814388" y="984238"/>
                  <a:pt x="1114426" y="900894"/>
                </a:cubicBezTo>
                <a:cubicBezTo>
                  <a:pt x="1414464" y="817550"/>
                  <a:pt x="1614489" y="555613"/>
                  <a:pt x="1800226" y="415119"/>
                </a:cubicBezTo>
                <a:cubicBezTo>
                  <a:pt x="1985963" y="274625"/>
                  <a:pt x="2078832" y="126988"/>
                  <a:pt x="2228851" y="57932"/>
                </a:cubicBezTo>
                <a:cubicBezTo>
                  <a:pt x="2378870" y="-11124"/>
                  <a:pt x="2700338" y="782"/>
                  <a:pt x="2700338" y="782"/>
                </a:cubicBezTo>
                <a:lnTo>
                  <a:pt x="9458326" y="782"/>
                </a:lnTo>
                <a:lnTo>
                  <a:pt x="9415463" y="782"/>
                </a:lnTo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332656"/>
            <a:ext cx="9144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  Le Code </a:t>
            </a:r>
            <a:r>
              <a:rPr lang="fr-FR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(4/6)</a:t>
            </a:r>
            <a:endParaRPr lang="fr-FR" sz="16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t="3372" b="37806"/>
          <a:stretch/>
        </p:blipFill>
        <p:spPr>
          <a:xfrm>
            <a:off x="7960918" y="6381328"/>
            <a:ext cx="936104" cy="36906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162919"/>
            <a:ext cx="8305800" cy="256222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4725144"/>
            <a:ext cx="42767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7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/>
          <a:srcRect r="14947"/>
          <a:stretch/>
        </p:blipFill>
        <p:spPr>
          <a:xfrm>
            <a:off x="1707629" y="4293096"/>
            <a:ext cx="6464771" cy="952500"/>
          </a:xfrm>
          <a:prstGeom prst="rect">
            <a:avLst/>
          </a:prstGeom>
        </p:spPr>
      </p:pic>
      <p:sp>
        <p:nvSpPr>
          <p:cNvPr id="14" name="ZoneTexte 13"/>
          <p:cNvSpPr txBox="1">
            <a:spLocks noChangeArrowheads="1"/>
          </p:cNvSpPr>
          <p:nvPr/>
        </p:nvSpPr>
        <p:spPr bwMode="auto">
          <a:xfrm>
            <a:off x="-13271" y="1392494"/>
            <a:ext cx="9157271" cy="55399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9pPr>
          </a:lstStyle>
          <a:p>
            <a:pPr algn="ctr" eaLnBrk="1" hangingPunct="1">
              <a:defRPr/>
            </a:pPr>
            <a:r>
              <a:rPr lang="fr-FR" sz="3000" b="1" dirty="0" err="1" smtClean="0">
                <a:solidFill>
                  <a:schemeClr val="bg1">
                    <a:lumMod val="9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calcShortestPath</a:t>
            </a:r>
            <a:r>
              <a:rPr lang="fr-FR" sz="3000" b="1" dirty="0" smtClean="0">
                <a:solidFill>
                  <a:schemeClr val="bg1">
                    <a:lumMod val="9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()</a:t>
            </a:r>
            <a:endParaRPr lang="fr-FR" sz="3000" b="1" u="sng" dirty="0" smtClean="0">
              <a:solidFill>
                <a:schemeClr val="bg1">
                  <a:lumMod val="9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Forme libre 4"/>
          <p:cNvSpPr/>
          <p:nvPr/>
        </p:nvSpPr>
        <p:spPr>
          <a:xfrm>
            <a:off x="-22300" y="6215845"/>
            <a:ext cx="9158288" cy="642155"/>
          </a:xfrm>
          <a:custGeom>
            <a:avLst/>
            <a:gdLst>
              <a:gd name="connsiteX0" fmla="*/ 0 w 9458326"/>
              <a:gd name="connsiteY0" fmla="*/ 915182 h 952557"/>
              <a:gd name="connsiteX1" fmla="*/ 1114426 w 9458326"/>
              <a:gd name="connsiteY1" fmla="*/ 900894 h 952557"/>
              <a:gd name="connsiteX2" fmla="*/ 1800226 w 9458326"/>
              <a:gd name="connsiteY2" fmla="*/ 415119 h 952557"/>
              <a:gd name="connsiteX3" fmla="*/ 2228851 w 9458326"/>
              <a:gd name="connsiteY3" fmla="*/ 57932 h 952557"/>
              <a:gd name="connsiteX4" fmla="*/ 2700338 w 9458326"/>
              <a:gd name="connsiteY4" fmla="*/ 782 h 952557"/>
              <a:gd name="connsiteX5" fmla="*/ 9458326 w 9458326"/>
              <a:gd name="connsiteY5" fmla="*/ 782 h 952557"/>
              <a:gd name="connsiteX6" fmla="*/ 9415463 w 9458326"/>
              <a:gd name="connsiteY6" fmla="*/ 782 h 952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58326" h="952557">
                <a:moveTo>
                  <a:pt x="0" y="915182"/>
                </a:moveTo>
                <a:cubicBezTo>
                  <a:pt x="407194" y="949710"/>
                  <a:pt x="814388" y="984238"/>
                  <a:pt x="1114426" y="900894"/>
                </a:cubicBezTo>
                <a:cubicBezTo>
                  <a:pt x="1414464" y="817550"/>
                  <a:pt x="1614489" y="555613"/>
                  <a:pt x="1800226" y="415119"/>
                </a:cubicBezTo>
                <a:cubicBezTo>
                  <a:pt x="1985963" y="274625"/>
                  <a:pt x="2078832" y="126988"/>
                  <a:pt x="2228851" y="57932"/>
                </a:cubicBezTo>
                <a:cubicBezTo>
                  <a:pt x="2378870" y="-11124"/>
                  <a:pt x="2700338" y="782"/>
                  <a:pt x="2700338" y="782"/>
                </a:cubicBezTo>
                <a:lnTo>
                  <a:pt x="9458326" y="782"/>
                </a:lnTo>
                <a:lnTo>
                  <a:pt x="9415463" y="782"/>
                </a:lnTo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332656"/>
            <a:ext cx="9144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  Le Code </a:t>
            </a:r>
            <a:r>
              <a:rPr lang="fr-FR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(5/6)</a:t>
            </a:r>
            <a:endParaRPr lang="fr-FR" sz="16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/>
          <a:srcRect t="3372" b="37806"/>
          <a:stretch/>
        </p:blipFill>
        <p:spPr>
          <a:xfrm>
            <a:off x="7960918" y="6381328"/>
            <a:ext cx="936104" cy="36906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4" y="1988840"/>
            <a:ext cx="6398196" cy="68026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67544" y="2564904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600" b="1" dirty="0" smtClean="0">
                <a:solidFill>
                  <a:schemeClr val="accent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Affectation du point de </a:t>
            </a:r>
            <a:r>
              <a:rPr lang="fr-FR" sz="1600" b="1" u="sng" dirty="0" smtClean="0">
                <a:solidFill>
                  <a:schemeClr val="accent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départ</a:t>
            </a:r>
            <a:r>
              <a:rPr lang="fr-FR" sz="1600" b="1" dirty="0" smtClean="0">
                <a:solidFill>
                  <a:schemeClr val="accent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et de </a:t>
            </a:r>
            <a:r>
              <a:rPr lang="fr-FR" sz="1600" b="1" u="sng" dirty="0" smtClean="0">
                <a:solidFill>
                  <a:schemeClr val="accent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destination</a:t>
            </a:r>
            <a:endParaRPr lang="fr-FR" sz="1600" b="1" u="sng" dirty="0" smtClean="0">
              <a:solidFill>
                <a:schemeClr val="accent6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2812" y="2852936"/>
            <a:ext cx="2238375" cy="4953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83227" y="3378478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600" b="1" dirty="0" smtClean="0">
                <a:solidFill>
                  <a:schemeClr val="accent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Parcours des </a:t>
            </a:r>
            <a:r>
              <a:rPr lang="fr-FR" sz="1600" b="1" u="sng" dirty="0" smtClean="0">
                <a:solidFill>
                  <a:schemeClr val="accent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voisins</a:t>
            </a:r>
            <a:endParaRPr lang="fr-FR" sz="1600" b="1" u="sng" dirty="0" smtClean="0">
              <a:solidFill>
                <a:schemeClr val="accent6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3199" y="3647554"/>
            <a:ext cx="3667125" cy="36195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483227" y="4026550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600" b="1" u="sng" dirty="0" smtClean="0">
                <a:solidFill>
                  <a:schemeClr val="accent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Ajout</a:t>
            </a:r>
            <a:r>
              <a:rPr lang="fr-FR" sz="1600" b="1" dirty="0" smtClean="0">
                <a:solidFill>
                  <a:schemeClr val="accent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du meilleur voisin </a:t>
            </a:r>
            <a:r>
              <a:rPr lang="fr-FR" sz="1600" b="1" u="sng" dirty="0" smtClean="0">
                <a:solidFill>
                  <a:schemeClr val="accent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à l’itinéraire</a:t>
            </a:r>
            <a:endParaRPr lang="fr-FR" sz="1600" b="1" u="sng" dirty="0" smtClean="0">
              <a:solidFill>
                <a:schemeClr val="accent6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74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>
            <a:spLocks noChangeArrowheads="1"/>
          </p:cNvSpPr>
          <p:nvPr/>
        </p:nvSpPr>
        <p:spPr bwMode="auto">
          <a:xfrm>
            <a:off x="-13271" y="1392494"/>
            <a:ext cx="9157271" cy="55399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9pPr>
          </a:lstStyle>
          <a:p>
            <a:pPr algn="ctr" eaLnBrk="1" hangingPunct="1">
              <a:defRPr/>
            </a:pPr>
            <a:r>
              <a:rPr lang="fr-FR" sz="3000" b="1" dirty="0" err="1" smtClean="0">
                <a:solidFill>
                  <a:schemeClr val="bg1">
                    <a:lumMod val="9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printItineraire</a:t>
            </a:r>
            <a:r>
              <a:rPr lang="fr-FR" sz="3000" b="1" dirty="0" smtClean="0">
                <a:solidFill>
                  <a:schemeClr val="bg1">
                    <a:lumMod val="9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()</a:t>
            </a:r>
            <a:endParaRPr lang="fr-FR" sz="3000" b="1" dirty="0" smtClean="0">
              <a:solidFill>
                <a:schemeClr val="bg1">
                  <a:lumMod val="9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Forme libre 4"/>
          <p:cNvSpPr/>
          <p:nvPr/>
        </p:nvSpPr>
        <p:spPr>
          <a:xfrm>
            <a:off x="-22300" y="6215845"/>
            <a:ext cx="9158288" cy="642155"/>
          </a:xfrm>
          <a:custGeom>
            <a:avLst/>
            <a:gdLst>
              <a:gd name="connsiteX0" fmla="*/ 0 w 9458326"/>
              <a:gd name="connsiteY0" fmla="*/ 915182 h 952557"/>
              <a:gd name="connsiteX1" fmla="*/ 1114426 w 9458326"/>
              <a:gd name="connsiteY1" fmla="*/ 900894 h 952557"/>
              <a:gd name="connsiteX2" fmla="*/ 1800226 w 9458326"/>
              <a:gd name="connsiteY2" fmla="*/ 415119 h 952557"/>
              <a:gd name="connsiteX3" fmla="*/ 2228851 w 9458326"/>
              <a:gd name="connsiteY3" fmla="*/ 57932 h 952557"/>
              <a:gd name="connsiteX4" fmla="*/ 2700338 w 9458326"/>
              <a:gd name="connsiteY4" fmla="*/ 782 h 952557"/>
              <a:gd name="connsiteX5" fmla="*/ 9458326 w 9458326"/>
              <a:gd name="connsiteY5" fmla="*/ 782 h 952557"/>
              <a:gd name="connsiteX6" fmla="*/ 9415463 w 9458326"/>
              <a:gd name="connsiteY6" fmla="*/ 782 h 952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58326" h="952557">
                <a:moveTo>
                  <a:pt x="0" y="915182"/>
                </a:moveTo>
                <a:cubicBezTo>
                  <a:pt x="407194" y="949710"/>
                  <a:pt x="814388" y="984238"/>
                  <a:pt x="1114426" y="900894"/>
                </a:cubicBezTo>
                <a:cubicBezTo>
                  <a:pt x="1414464" y="817550"/>
                  <a:pt x="1614489" y="555613"/>
                  <a:pt x="1800226" y="415119"/>
                </a:cubicBezTo>
                <a:cubicBezTo>
                  <a:pt x="1985963" y="274625"/>
                  <a:pt x="2078832" y="126988"/>
                  <a:pt x="2228851" y="57932"/>
                </a:cubicBezTo>
                <a:cubicBezTo>
                  <a:pt x="2378870" y="-11124"/>
                  <a:pt x="2700338" y="782"/>
                  <a:pt x="2700338" y="782"/>
                </a:cubicBezTo>
                <a:lnTo>
                  <a:pt x="9458326" y="782"/>
                </a:lnTo>
                <a:lnTo>
                  <a:pt x="9415463" y="782"/>
                </a:lnTo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332656"/>
            <a:ext cx="9144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  Le Code </a:t>
            </a:r>
            <a:r>
              <a:rPr lang="fr-FR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(6/6)</a:t>
            </a:r>
            <a:endParaRPr lang="fr-FR" sz="16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t="3372" b="37806"/>
          <a:stretch/>
        </p:blipFill>
        <p:spPr>
          <a:xfrm>
            <a:off x="7960918" y="6381328"/>
            <a:ext cx="936104" cy="36906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/>
          <a:srcRect t="11940"/>
          <a:stretch/>
        </p:blipFill>
        <p:spPr>
          <a:xfrm>
            <a:off x="99144" y="2172956"/>
            <a:ext cx="891540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0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4"/>
          <p:cNvSpPr/>
          <p:nvPr/>
        </p:nvSpPr>
        <p:spPr>
          <a:xfrm>
            <a:off x="-22300" y="6215845"/>
            <a:ext cx="9158288" cy="642155"/>
          </a:xfrm>
          <a:custGeom>
            <a:avLst/>
            <a:gdLst>
              <a:gd name="connsiteX0" fmla="*/ 0 w 9458326"/>
              <a:gd name="connsiteY0" fmla="*/ 915182 h 952557"/>
              <a:gd name="connsiteX1" fmla="*/ 1114426 w 9458326"/>
              <a:gd name="connsiteY1" fmla="*/ 900894 h 952557"/>
              <a:gd name="connsiteX2" fmla="*/ 1800226 w 9458326"/>
              <a:gd name="connsiteY2" fmla="*/ 415119 h 952557"/>
              <a:gd name="connsiteX3" fmla="*/ 2228851 w 9458326"/>
              <a:gd name="connsiteY3" fmla="*/ 57932 h 952557"/>
              <a:gd name="connsiteX4" fmla="*/ 2700338 w 9458326"/>
              <a:gd name="connsiteY4" fmla="*/ 782 h 952557"/>
              <a:gd name="connsiteX5" fmla="*/ 9458326 w 9458326"/>
              <a:gd name="connsiteY5" fmla="*/ 782 h 952557"/>
              <a:gd name="connsiteX6" fmla="*/ 9415463 w 9458326"/>
              <a:gd name="connsiteY6" fmla="*/ 782 h 952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58326" h="952557">
                <a:moveTo>
                  <a:pt x="0" y="915182"/>
                </a:moveTo>
                <a:cubicBezTo>
                  <a:pt x="407194" y="949710"/>
                  <a:pt x="814388" y="984238"/>
                  <a:pt x="1114426" y="900894"/>
                </a:cubicBezTo>
                <a:cubicBezTo>
                  <a:pt x="1414464" y="817550"/>
                  <a:pt x="1614489" y="555613"/>
                  <a:pt x="1800226" y="415119"/>
                </a:cubicBezTo>
                <a:cubicBezTo>
                  <a:pt x="1985963" y="274625"/>
                  <a:pt x="2078832" y="126988"/>
                  <a:pt x="2228851" y="57932"/>
                </a:cubicBezTo>
                <a:cubicBezTo>
                  <a:pt x="2378870" y="-11124"/>
                  <a:pt x="2700338" y="782"/>
                  <a:pt x="2700338" y="782"/>
                </a:cubicBezTo>
                <a:lnTo>
                  <a:pt x="9458326" y="782"/>
                </a:lnTo>
                <a:lnTo>
                  <a:pt x="9415463" y="782"/>
                </a:lnTo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7190" y="2780928"/>
            <a:ext cx="9136810" cy="78483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CONCLUSION</a:t>
            </a:r>
            <a:endParaRPr lang="fr-FR" sz="45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t="3372" b="37806"/>
          <a:stretch/>
        </p:blipFill>
        <p:spPr>
          <a:xfrm>
            <a:off x="7960918" y="6381328"/>
            <a:ext cx="936104" cy="36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6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>
            <a:spLocks noChangeArrowheads="1"/>
          </p:cNvSpPr>
          <p:nvPr/>
        </p:nvSpPr>
        <p:spPr bwMode="auto">
          <a:xfrm>
            <a:off x="-13271" y="1392494"/>
            <a:ext cx="9157271" cy="55399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9pPr>
          </a:lstStyle>
          <a:p>
            <a:pPr algn="ctr" eaLnBrk="1" hangingPunct="1">
              <a:defRPr/>
            </a:pPr>
            <a:r>
              <a:rPr lang="fr-FR" sz="3000" b="1" dirty="0" smtClean="0">
                <a:solidFill>
                  <a:schemeClr val="bg1">
                    <a:lumMod val="9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Améliorations</a:t>
            </a:r>
            <a:endParaRPr lang="fr-FR" sz="3000" b="1" u="sng" dirty="0" smtClean="0">
              <a:solidFill>
                <a:schemeClr val="bg1">
                  <a:lumMod val="9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Forme libre 4"/>
          <p:cNvSpPr/>
          <p:nvPr/>
        </p:nvSpPr>
        <p:spPr>
          <a:xfrm>
            <a:off x="-22300" y="6215845"/>
            <a:ext cx="9158288" cy="642155"/>
          </a:xfrm>
          <a:custGeom>
            <a:avLst/>
            <a:gdLst>
              <a:gd name="connsiteX0" fmla="*/ 0 w 9458326"/>
              <a:gd name="connsiteY0" fmla="*/ 915182 h 952557"/>
              <a:gd name="connsiteX1" fmla="*/ 1114426 w 9458326"/>
              <a:gd name="connsiteY1" fmla="*/ 900894 h 952557"/>
              <a:gd name="connsiteX2" fmla="*/ 1800226 w 9458326"/>
              <a:gd name="connsiteY2" fmla="*/ 415119 h 952557"/>
              <a:gd name="connsiteX3" fmla="*/ 2228851 w 9458326"/>
              <a:gd name="connsiteY3" fmla="*/ 57932 h 952557"/>
              <a:gd name="connsiteX4" fmla="*/ 2700338 w 9458326"/>
              <a:gd name="connsiteY4" fmla="*/ 782 h 952557"/>
              <a:gd name="connsiteX5" fmla="*/ 9458326 w 9458326"/>
              <a:gd name="connsiteY5" fmla="*/ 782 h 952557"/>
              <a:gd name="connsiteX6" fmla="*/ 9415463 w 9458326"/>
              <a:gd name="connsiteY6" fmla="*/ 782 h 952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58326" h="952557">
                <a:moveTo>
                  <a:pt x="0" y="915182"/>
                </a:moveTo>
                <a:cubicBezTo>
                  <a:pt x="407194" y="949710"/>
                  <a:pt x="814388" y="984238"/>
                  <a:pt x="1114426" y="900894"/>
                </a:cubicBezTo>
                <a:cubicBezTo>
                  <a:pt x="1414464" y="817550"/>
                  <a:pt x="1614489" y="555613"/>
                  <a:pt x="1800226" y="415119"/>
                </a:cubicBezTo>
                <a:cubicBezTo>
                  <a:pt x="1985963" y="274625"/>
                  <a:pt x="2078832" y="126988"/>
                  <a:pt x="2228851" y="57932"/>
                </a:cubicBezTo>
                <a:cubicBezTo>
                  <a:pt x="2378870" y="-11124"/>
                  <a:pt x="2700338" y="782"/>
                  <a:pt x="2700338" y="782"/>
                </a:cubicBezTo>
                <a:lnTo>
                  <a:pt x="9458326" y="782"/>
                </a:lnTo>
                <a:lnTo>
                  <a:pt x="9415463" y="782"/>
                </a:lnTo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332656"/>
            <a:ext cx="9144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 </a:t>
            </a:r>
            <a:r>
              <a:rPr lang="fr-FR" sz="3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Conclusion </a:t>
            </a:r>
            <a:r>
              <a:rPr lang="fr-FR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(1/1)</a:t>
            </a:r>
            <a:endParaRPr lang="fr-FR" sz="16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t="3372" b="37806"/>
          <a:stretch/>
        </p:blipFill>
        <p:spPr>
          <a:xfrm>
            <a:off x="7960918" y="6381328"/>
            <a:ext cx="936104" cy="36906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67544" y="3244914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 smtClean="0">
                <a:solidFill>
                  <a:srgbClr val="FF000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Re-programmer</a:t>
            </a:r>
            <a:r>
              <a:rPr lang="fr-FR" sz="2000" b="1" dirty="0" smtClean="0">
                <a:solidFill>
                  <a:srgbClr val="FF000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l’heuristique </a:t>
            </a:r>
            <a:r>
              <a:rPr lang="fr-FR" sz="2000" i="1" dirty="0" smtClean="0">
                <a:solidFill>
                  <a:srgbClr val="FF000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(ClosestHeuristic.java)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67544" y="3964994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FF000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Modifier la requête d’ajout des voisins </a:t>
            </a:r>
            <a:r>
              <a:rPr lang="fr-FR" sz="2000" i="1" dirty="0" smtClean="0">
                <a:solidFill>
                  <a:srgbClr val="FF000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</a:t>
            </a:r>
            <a:r>
              <a:rPr lang="fr-FR" sz="2000" i="1" dirty="0" err="1" smtClean="0">
                <a:solidFill>
                  <a:srgbClr val="FF000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registerNeighbors</a:t>
            </a:r>
            <a:r>
              <a:rPr lang="fr-FR" sz="2000" i="1" dirty="0" smtClean="0">
                <a:solidFill>
                  <a:srgbClr val="FF000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31394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4"/>
          <p:cNvSpPr/>
          <p:nvPr/>
        </p:nvSpPr>
        <p:spPr>
          <a:xfrm>
            <a:off x="-22300" y="6215845"/>
            <a:ext cx="9158288" cy="642155"/>
          </a:xfrm>
          <a:custGeom>
            <a:avLst/>
            <a:gdLst>
              <a:gd name="connsiteX0" fmla="*/ 0 w 9458326"/>
              <a:gd name="connsiteY0" fmla="*/ 915182 h 952557"/>
              <a:gd name="connsiteX1" fmla="*/ 1114426 w 9458326"/>
              <a:gd name="connsiteY1" fmla="*/ 900894 h 952557"/>
              <a:gd name="connsiteX2" fmla="*/ 1800226 w 9458326"/>
              <a:gd name="connsiteY2" fmla="*/ 415119 h 952557"/>
              <a:gd name="connsiteX3" fmla="*/ 2228851 w 9458326"/>
              <a:gd name="connsiteY3" fmla="*/ 57932 h 952557"/>
              <a:gd name="connsiteX4" fmla="*/ 2700338 w 9458326"/>
              <a:gd name="connsiteY4" fmla="*/ 782 h 952557"/>
              <a:gd name="connsiteX5" fmla="*/ 9458326 w 9458326"/>
              <a:gd name="connsiteY5" fmla="*/ 782 h 952557"/>
              <a:gd name="connsiteX6" fmla="*/ 9415463 w 9458326"/>
              <a:gd name="connsiteY6" fmla="*/ 782 h 952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58326" h="952557">
                <a:moveTo>
                  <a:pt x="0" y="915182"/>
                </a:moveTo>
                <a:cubicBezTo>
                  <a:pt x="407194" y="949710"/>
                  <a:pt x="814388" y="984238"/>
                  <a:pt x="1114426" y="900894"/>
                </a:cubicBezTo>
                <a:cubicBezTo>
                  <a:pt x="1414464" y="817550"/>
                  <a:pt x="1614489" y="555613"/>
                  <a:pt x="1800226" y="415119"/>
                </a:cubicBezTo>
                <a:cubicBezTo>
                  <a:pt x="1985963" y="274625"/>
                  <a:pt x="2078832" y="126988"/>
                  <a:pt x="2228851" y="57932"/>
                </a:cubicBezTo>
                <a:cubicBezTo>
                  <a:pt x="2378870" y="-11124"/>
                  <a:pt x="2700338" y="782"/>
                  <a:pt x="2700338" y="782"/>
                </a:cubicBezTo>
                <a:lnTo>
                  <a:pt x="9458326" y="782"/>
                </a:lnTo>
                <a:lnTo>
                  <a:pt x="9415463" y="782"/>
                </a:lnTo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2780928"/>
            <a:ext cx="9144000" cy="78483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MERCI POUR VOTRE ATTENTION</a:t>
            </a:r>
            <a:endParaRPr lang="fr-FR" sz="45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t="3372" b="37806"/>
          <a:stretch/>
        </p:blipFill>
        <p:spPr>
          <a:xfrm>
            <a:off x="7960918" y="6381328"/>
            <a:ext cx="936104" cy="36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1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4"/>
          <p:cNvSpPr/>
          <p:nvPr/>
        </p:nvSpPr>
        <p:spPr>
          <a:xfrm>
            <a:off x="-22300" y="6215845"/>
            <a:ext cx="9158288" cy="642155"/>
          </a:xfrm>
          <a:custGeom>
            <a:avLst/>
            <a:gdLst>
              <a:gd name="connsiteX0" fmla="*/ 0 w 9458326"/>
              <a:gd name="connsiteY0" fmla="*/ 915182 h 952557"/>
              <a:gd name="connsiteX1" fmla="*/ 1114426 w 9458326"/>
              <a:gd name="connsiteY1" fmla="*/ 900894 h 952557"/>
              <a:gd name="connsiteX2" fmla="*/ 1800226 w 9458326"/>
              <a:gd name="connsiteY2" fmla="*/ 415119 h 952557"/>
              <a:gd name="connsiteX3" fmla="*/ 2228851 w 9458326"/>
              <a:gd name="connsiteY3" fmla="*/ 57932 h 952557"/>
              <a:gd name="connsiteX4" fmla="*/ 2700338 w 9458326"/>
              <a:gd name="connsiteY4" fmla="*/ 782 h 952557"/>
              <a:gd name="connsiteX5" fmla="*/ 9458326 w 9458326"/>
              <a:gd name="connsiteY5" fmla="*/ 782 h 952557"/>
              <a:gd name="connsiteX6" fmla="*/ 9415463 w 9458326"/>
              <a:gd name="connsiteY6" fmla="*/ 782 h 952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58326" h="952557">
                <a:moveTo>
                  <a:pt x="0" y="915182"/>
                </a:moveTo>
                <a:cubicBezTo>
                  <a:pt x="407194" y="949710"/>
                  <a:pt x="814388" y="984238"/>
                  <a:pt x="1114426" y="900894"/>
                </a:cubicBezTo>
                <a:cubicBezTo>
                  <a:pt x="1414464" y="817550"/>
                  <a:pt x="1614489" y="555613"/>
                  <a:pt x="1800226" y="415119"/>
                </a:cubicBezTo>
                <a:cubicBezTo>
                  <a:pt x="1985963" y="274625"/>
                  <a:pt x="2078832" y="126988"/>
                  <a:pt x="2228851" y="57932"/>
                </a:cubicBezTo>
                <a:cubicBezTo>
                  <a:pt x="2378870" y="-11124"/>
                  <a:pt x="2700338" y="782"/>
                  <a:pt x="2700338" y="782"/>
                </a:cubicBezTo>
                <a:lnTo>
                  <a:pt x="9458326" y="782"/>
                </a:lnTo>
                <a:lnTo>
                  <a:pt x="9415463" y="782"/>
                </a:lnTo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0" y="332656"/>
            <a:ext cx="913598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  Sommaire</a:t>
            </a:r>
            <a:endParaRPr lang="fr-FR" sz="3600" b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0138" y="1319309"/>
            <a:ext cx="7488832" cy="9361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fr-FR" sz="28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 Présentation générale</a:t>
            </a:r>
            <a:endParaRPr lang="fr-FR" sz="28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0138" y="2429272"/>
            <a:ext cx="7488832" cy="9361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  Modèle Conceptuel de Données</a:t>
            </a:r>
            <a:endParaRPr lang="fr-FR" sz="28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0138" y="3531840"/>
            <a:ext cx="7488832" cy="9361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  Le Code</a:t>
            </a:r>
            <a:endParaRPr lang="fr-FR" sz="28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40138" y="4687056"/>
            <a:ext cx="7488832" cy="9361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  Conclusion </a:t>
            </a:r>
            <a:endParaRPr lang="fr-FR" sz="28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3"/>
          <a:srcRect t="3372" b="37806"/>
          <a:stretch/>
        </p:blipFill>
        <p:spPr>
          <a:xfrm>
            <a:off x="7960918" y="6381328"/>
            <a:ext cx="936104" cy="36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4"/>
          <p:cNvSpPr/>
          <p:nvPr/>
        </p:nvSpPr>
        <p:spPr>
          <a:xfrm>
            <a:off x="-22300" y="6215845"/>
            <a:ext cx="9158288" cy="642155"/>
          </a:xfrm>
          <a:custGeom>
            <a:avLst/>
            <a:gdLst>
              <a:gd name="connsiteX0" fmla="*/ 0 w 9458326"/>
              <a:gd name="connsiteY0" fmla="*/ 915182 h 952557"/>
              <a:gd name="connsiteX1" fmla="*/ 1114426 w 9458326"/>
              <a:gd name="connsiteY1" fmla="*/ 900894 h 952557"/>
              <a:gd name="connsiteX2" fmla="*/ 1800226 w 9458326"/>
              <a:gd name="connsiteY2" fmla="*/ 415119 h 952557"/>
              <a:gd name="connsiteX3" fmla="*/ 2228851 w 9458326"/>
              <a:gd name="connsiteY3" fmla="*/ 57932 h 952557"/>
              <a:gd name="connsiteX4" fmla="*/ 2700338 w 9458326"/>
              <a:gd name="connsiteY4" fmla="*/ 782 h 952557"/>
              <a:gd name="connsiteX5" fmla="*/ 9458326 w 9458326"/>
              <a:gd name="connsiteY5" fmla="*/ 782 h 952557"/>
              <a:gd name="connsiteX6" fmla="*/ 9415463 w 9458326"/>
              <a:gd name="connsiteY6" fmla="*/ 782 h 952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58326" h="952557">
                <a:moveTo>
                  <a:pt x="0" y="915182"/>
                </a:moveTo>
                <a:cubicBezTo>
                  <a:pt x="407194" y="949710"/>
                  <a:pt x="814388" y="984238"/>
                  <a:pt x="1114426" y="900894"/>
                </a:cubicBezTo>
                <a:cubicBezTo>
                  <a:pt x="1414464" y="817550"/>
                  <a:pt x="1614489" y="555613"/>
                  <a:pt x="1800226" y="415119"/>
                </a:cubicBezTo>
                <a:cubicBezTo>
                  <a:pt x="1985963" y="274625"/>
                  <a:pt x="2078832" y="126988"/>
                  <a:pt x="2228851" y="57932"/>
                </a:cubicBezTo>
                <a:cubicBezTo>
                  <a:pt x="2378870" y="-11124"/>
                  <a:pt x="2700338" y="782"/>
                  <a:pt x="2700338" y="782"/>
                </a:cubicBezTo>
                <a:lnTo>
                  <a:pt x="9458326" y="782"/>
                </a:lnTo>
                <a:lnTo>
                  <a:pt x="9415463" y="782"/>
                </a:lnTo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7190" y="2780928"/>
            <a:ext cx="9136810" cy="78483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PRESENTATION GENERALE</a:t>
            </a:r>
            <a:endParaRPr lang="fr-FR" sz="45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t="3372" b="37806"/>
          <a:stretch/>
        </p:blipFill>
        <p:spPr>
          <a:xfrm>
            <a:off x="7960918" y="6381328"/>
            <a:ext cx="936104" cy="36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2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>
            <a:spLocks noChangeArrowheads="1"/>
          </p:cNvSpPr>
          <p:nvPr/>
        </p:nvSpPr>
        <p:spPr bwMode="auto">
          <a:xfrm>
            <a:off x="-13271" y="1392494"/>
            <a:ext cx="9157271" cy="55399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9pPr>
          </a:lstStyle>
          <a:p>
            <a:pPr algn="ctr" eaLnBrk="1" hangingPunct="1">
              <a:defRPr/>
            </a:pPr>
            <a:r>
              <a:rPr lang="fr-FR" sz="3000" b="1" dirty="0" smtClean="0">
                <a:solidFill>
                  <a:schemeClr val="bg1">
                    <a:lumMod val="9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Les données sources</a:t>
            </a:r>
          </a:p>
        </p:txBody>
      </p:sp>
      <p:sp>
        <p:nvSpPr>
          <p:cNvPr id="5" name="Forme libre 4"/>
          <p:cNvSpPr/>
          <p:nvPr/>
        </p:nvSpPr>
        <p:spPr>
          <a:xfrm>
            <a:off x="-22300" y="6215845"/>
            <a:ext cx="9158288" cy="642155"/>
          </a:xfrm>
          <a:custGeom>
            <a:avLst/>
            <a:gdLst>
              <a:gd name="connsiteX0" fmla="*/ 0 w 9458326"/>
              <a:gd name="connsiteY0" fmla="*/ 915182 h 952557"/>
              <a:gd name="connsiteX1" fmla="*/ 1114426 w 9458326"/>
              <a:gd name="connsiteY1" fmla="*/ 900894 h 952557"/>
              <a:gd name="connsiteX2" fmla="*/ 1800226 w 9458326"/>
              <a:gd name="connsiteY2" fmla="*/ 415119 h 952557"/>
              <a:gd name="connsiteX3" fmla="*/ 2228851 w 9458326"/>
              <a:gd name="connsiteY3" fmla="*/ 57932 h 952557"/>
              <a:gd name="connsiteX4" fmla="*/ 2700338 w 9458326"/>
              <a:gd name="connsiteY4" fmla="*/ 782 h 952557"/>
              <a:gd name="connsiteX5" fmla="*/ 9458326 w 9458326"/>
              <a:gd name="connsiteY5" fmla="*/ 782 h 952557"/>
              <a:gd name="connsiteX6" fmla="*/ 9415463 w 9458326"/>
              <a:gd name="connsiteY6" fmla="*/ 782 h 952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58326" h="952557">
                <a:moveTo>
                  <a:pt x="0" y="915182"/>
                </a:moveTo>
                <a:cubicBezTo>
                  <a:pt x="407194" y="949710"/>
                  <a:pt x="814388" y="984238"/>
                  <a:pt x="1114426" y="900894"/>
                </a:cubicBezTo>
                <a:cubicBezTo>
                  <a:pt x="1414464" y="817550"/>
                  <a:pt x="1614489" y="555613"/>
                  <a:pt x="1800226" y="415119"/>
                </a:cubicBezTo>
                <a:cubicBezTo>
                  <a:pt x="1985963" y="274625"/>
                  <a:pt x="2078832" y="126988"/>
                  <a:pt x="2228851" y="57932"/>
                </a:cubicBezTo>
                <a:cubicBezTo>
                  <a:pt x="2378870" y="-11124"/>
                  <a:pt x="2700338" y="782"/>
                  <a:pt x="2700338" y="782"/>
                </a:cubicBezTo>
                <a:lnTo>
                  <a:pt x="9458326" y="782"/>
                </a:lnTo>
                <a:lnTo>
                  <a:pt x="9415463" y="782"/>
                </a:lnTo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332656"/>
            <a:ext cx="9144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  Présentation générale </a:t>
            </a:r>
            <a:r>
              <a:rPr lang="fr-FR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(</a:t>
            </a:r>
            <a:r>
              <a:rPr lang="fr-FR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1/4)</a:t>
            </a:r>
            <a:endParaRPr lang="fr-FR" sz="16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ZoneTexte 20"/>
          <p:cNvSpPr txBox="1">
            <a:spLocks noChangeArrowheads="1"/>
          </p:cNvSpPr>
          <p:nvPr/>
        </p:nvSpPr>
        <p:spPr bwMode="auto">
          <a:xfrm>
            <a:off x="1763688" y="5248340"/>
            <a:ext cx="58174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9pPr>
          </a:lstStyle>
          <a:p>
            <a:pPr algn="ctr" eaLnBrk="1" hangingPunct="1"/>
            <a:r>
              <a:rPr lang="fr-F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http://</a:t>
            </a:r>
            <a:r>
              <a:rPr lang="fr-FR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data.ratp.fr/fr/les-donnees.html</a:t>
            </a:r>
            <a:endParaRPr lang="fr-FR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 eaLnBrk="1" hangingPunct="1"/>
            <a:endParaRPr lang="fr-FR" dirty="0">
              <a:solidFill>
                <a:srgbClr val="003D7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 eaLnBrk="1" hangingPunct="1"/>
            <a:endParaRPr lang="fr-FR" dirty="0" smtClean="0">
              <a:solidFill>
                <a:srgbClr val="003D7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 rotWithShape="1">
          <a:blip r:embed="rId4"/>
          <a:srcRect t="3372" b="37806"/>
          <a:stretch/>
        </p:blipFill>
        <p:spPr>
          <a:xfrm>
            <a:off x="7960918" y="6381328"/>
            <a:ext cx="936104" cy="36906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3304" y="2494161"/>
            <a:ext cx="3818260" cy="141480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2548" y="3846025"/>
            <a:ext cx="5688632" cy="102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7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>
            <a:spLocks noChangeArrowheads="1"/>
          </p:cNvSpPr>
          <p:nvPr/>
        </p:nvSpPr>
        <p:spPr bwMode="auto">
          <a:xfrm>
            <a:off x="-13271" y="1392494"/>
            <a:ext cx="9157271" cy="55399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9pPr>
          </a:lstStyle>
          <a:p>
            <a:pPr algn="ctr" eaLnBrk="1" hangingPunct="1">
              <a:defRPr/>
            </a:pPr>
            <a:r>
              <a:rPr lang="fr-FR" sz="3000" b="1" dirty="0" smtClean="0">
                <a:solidFill>
                  <a:schemeClr val="bg1">
                    <a:lumMod val="9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Les données sources</a:t>
            </a:r>
          </a:p>
        </p:txBody>
      </p:sp>
      <p:sp>
        <p:nvSpPr>
          <p:cNvPr id="5" name="Forme libre 4"/>
          <p:cNvSpPr/>
          <p:nvPr/>
        </p:nvSpPr>
        <p:spPr>
          <a:xfrm>
            <a:off x="-22300" y="6215845"/>
            <a:ext cx="9158288" cy="642155"/>
          </a:xfrm>
          <a:custGeom>
            <a:avLst/>
            <a:gdLst>
              <a:gd name="connsiteX0" fmla="*/ 0 w 9458326"/>
              <a:gd name="connsiteY0" fmla="*/ 915182 h 952557"/>
              <a:gd name="connsiteX1" fmla="*/ 1114426 w 9458326"/>
              <a:gd name="connsiteY1" fmla="*/ 900894 h 952557"/>
              <a:gd name="connsiteX2" fmla="*/ 1800226 w 9458326"/>
              <a:gd name="connsiteY2" fmla="*/ 415119 h 952557"/>
              <a:gd name="connsiteX3" fmla="*/ 2228851 w 9458326"/>
              <a:gd name="connsiteY3" fmla="*/ 57932 h 952557"/>
              <a:gd name="connsiteX4" fmla="*/ 2700338 w 9458326"/>
              <a:gd name="connsiteY4" fmla="*/ 782 h 952557"/>
              <a:gd name="connsiteX5" fmla="*/ 9458326 w 9458326"/>
              <a:gd name="connsiteY5" fmla="*/ 782 h 952557"/>
              <a:gd name="connsiteX6" fmla="*/ 9415463 w 9458326"/>
              <a:gd name="connsiteY6" fmla="*/ 782 h 952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58326" h="952557">
                <a:moveTo>
                  <a:pt x="0" y="915182"/>
                </a:moveTo>
                <a:cubicBezTo>
                  <a:pt x="407194" y="949710"/>
                  <a:pt x="814388" y="984238"/>
                  <a:pt x="1114426" y="900894"/>
                </a:cubicBezTo>
                <a:cubicBezTo>
                  <a:pt x="1414464" y="817550"/>
                  <a:pt x="1614489" y="555613"/>
                  <a:pt x="1800226" y="415119"/>
                </a:cubicBezTo>
                <a:cubicBezTo>
                  <a:pt x="1985963" y="274625"/>
                  <a:pt x="2078832" y="126988"/>
                  <a:pt x="2228851" y="57932"/>
                </a:cubicBezTo>
                <a:cubicBezTo>
                  <a:pt x="2378870" y="-11124"/>
                  <a:pt x="2700338" y="782"/>
                  <a:pt x="2700338" y="782"/>
                </a:cubicBezTo>
                <a:lnTo>
                  <a:pt x="9458326" y="782"/>
                </a:lnTo>
                <a:lnTo>
                  <a:pt x="9415463" y="782"/>
                </a:lnTo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332656"/>
            <a:ext cx="9144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  Présentation générale </a:t>
            </a:r>
            <a:r>
              <a:rPr lang="fr-FR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(</a:t>
            </a:r>
            <a:r>
              <a:rPr lang="fr-FR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2/4)</a:t>
            </a:r>
            <a:endParaRPr lang="fr-FR" sz="16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 rotWithShape="1">
          <a:blip r:embed="rId3"/>
          <a:srcRect t="3372" b="37806"/>
          <a:stretch/>
        </p:blipFill>
        <p:spPr>
          <a:xfrm>
            <a:off x="7960918" y="6381328"/>
            <a:ext cx="936104" cy="36906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/>
          <a:srcRect t="19585"/>
          <a:stretch/>
        </p:blipFill>
        <p:spPr>
          <a:xfrm>
            <a:off x="914400" y="4142039"/>
            <a:ext cx="7315200" cy="14782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1920" y="2334653"/>
            <a:ext cx="11525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6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>
            <a:spLocks noChangeArrowheads="1"/>
          </p:cNvSpPr>
          <p:nvPr/>
        </p:nvSpPr>
        <p:spPr bwMode="auto">
          <a:xfrm>
            <a:off x="-13271" y="1392494"/>
            <a:ext cx="9157271" cy="55399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9pPr>
          </a:lstStyle>
          <a:p>
            <a:pPr algn="ctr" eaLnBrk="1" hangingPunct="1">
              <a:defRPr/>
            </a:pPr>
            <a:r>
              <a:rPr lang="fr-FR" sz="3000" b="1" dirty="0" smtClean="0">
                <a:solidFill>
                  <a:schemeClr val="bg1">
                    <a:lumMod val="9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Le stockage des données</a:t>
            </a:r>
          </a:p>
        </p:txBody>
      </p:sp>
      <p:sp>
        <p:nvSpPr>
          <p:cNvPr id="5" name="Forme libre 4"/>
          <p:cNvSpPr/>
          <p:nvPr/>
        </p:nvSpPr>
        <p:spPr>
          <a:xfrm>
            <a:off x="-22300" y="6215845"/>
            <a:ext cx="9158288" cy="642155"/>
          </a:xfrm>
          <a:custGeom>
            <a:avLst/>
            <a:gdLst>
              <a:gd name="connsiteX0" fmla="*/ 0 w 9458326"/>
              <a:gd name="connsiteY0" fmla="*/ 915182 h 952557"/>
              <a:gd name="connsiteX1" fmla="*/ 1114426 w 9458326"/>
              <a:gd name="connsiteY1" fmla="*/ 900894 h 952557"/>
              <a:gd name="connsiteX2" fmla="*/ 1800226 w 9458326"/>
              <a:gd name="connsiteY2" fmla="*/ 415119 h 952557"/>
              <a:gd name="connsiteX3" fmla="*/ 2228851 w 9458326"/>
              <a:gd name="connsiteY3" fmla="*/ 57932 h 952557"/>
              <a:gd name="connsiteX4" fmla="*/ 2700338 w 9458326"/>
              <a:gd name="connsiteY4" fmla="*/ 782 h 952557"/>
              <a:gd name="connsiteX5" fmla="*/ 9458326 w 9458326"/>
              <a:gd name="connsiteY5" fmla="*/ 782 h 952557"/>
              <a:gd name="connsiteX6" fmla="*/ 9415463 w 9458326"/>
              <a:gd name="connsiteY6" fmla="*/ 782 h 952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58326" h="952557">
                <a:moveTo>
                  <a:pt x="0" y="915182"/>
                </a:moveTo>
                <a:cubicBezTo>
                  <a:pt x="407194" y="949710"/>
                  <a:pt x="814388" y="984238"/>
                  <a:pt x="1114426" y="900894"/>
                </a:cubicBezTo>
                <a:cubicBezTo>
                  <a:pt x="1414464" y="817550"/>
                  <a:pt x="1614489" y="555613"/>
                  <a:pt x="1800226" y="415119"/>
                </a:cubicBezTo>
                <a:cubicBezTo>
                  <a:pt x="1985963" y="274625"/>
                  <a:pt x="2078832" y="126988"/>
                  <a:pt x="2228851" y="57932"/>
                </a:cubicBezTo>
                <a:cubicBezTo>
                  <a:pt x="2378870" y="-11124"/>
                  <a:pt x="2700338" y="782"/>
                  <a:pt x="2700338" y="782"/>
                </a:cubicBezTo>
                <a:lnTo>
                  <a:pt x="9458326" y="782"/>
                </a:lnTo>
                <a:lnTo>
                  <a:pt x="9415463" y="782"/>
                </a:lnTo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332656"/>
            <a:ext cx="9144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  Présentation générale </a:t>
            </a:r>
            <a:r>
              <a:rPr lang="fr-FR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(</a:t>
            </a:r>
            <a:r>
              <a:rPr lang="fr-FR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3/4)</a:t>
            </a:r>
            <a:endParaRPr lang="fr-FR" sz="16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/>
          <a:srcRect t="3372" b="37806"/>
          <a:stretch/>
        </p:blipFill>
        <p:spPr>
          <a:xfrm>
            <a:off x="7960918" y="6381328"/>
            <a:ext cx="936104" cy="36906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2924944"/>
            <a:ext cx="3200819" cy="210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3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>
            <a:spLocks noChangeArrowheads="1"/>
          </p:cNvSpPr>
          <p:nvPr/>
        </p:nvSpPr>
        <p:spPr bwMode="auto">
          <a:xfrm>
            <a:off x="-13271" y="1392494"/>
            <a:ext cx="9157271" cy="55399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9pPr>
          </a:lstStyle>
          <a:p>
            <a:pPr algn="ctr" eaLnBrk="1" hangingPunct="1">
              <a:defRPr/>
            </a:pPr>
            <a:r>
              <a:rPr lang="fr-FR" sz="3000" b="1" dirty="0" smtClean="0">
                <a:solidFill>
                  <a:schemeClr val="bg1">
                    <a:lumMod val="9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L’interface</a:t>
            </a:r>
            <a:endParaRPr lang="fr-FR" sz="3000" b="1" dirty="0" smtClean="0">
              <a:solidFill>
                <a:schemeClr val="bg1">
                  <a:lumMod val="9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Forme libre 4"/>
          <p:cNvSpPr/>
          <p:nvPr/>
        </p:nvSpPr>
        <p:spPr>
          <a:xfrm>
            <a:off x="-22300" y="6215845"/>
            <a:ext cx="9158288" cy="642155"/>
          </a:xfrm>
          <a:custGeom>
            <a:avLst/>
            <a:gdLst>
              <a:gd name="connsiteX0" fmla="*/ 0 w 9458326"/>
              <a:gd name="connsiteY0" fmla="*/ 915182 h 952557"/>
              <a:gd name="connsiteX1" fmla="*/ 1114426 w 9458326"/>
              <a:gd name="connsiteY1" fmla="*/ 900894 h 952557"/>
              <a:gd name="connsiteX2" fmla="*/ 1800226 w 9458326"/>
              <a:gd name="connsiteY2" fmla="*/ 415119 h 952557"/>
              <a:gd name="connsiteX3" fmla="*/ 2228851 w 9458326"/>
              <a:gd name="connsiteY3" fmla="*/ 57932 h 952557"/>
              <a:gd name="connsiteX4" fmla="*/ 2700338 w 9458326"/>
              <a:gd name="connsiteY4" fmla="*/ 782 h 952557"/>
              <a:gd name="connsiteX5" fmla="*/ 9458326 w 9458326"/>
              <a:gd name="connsiteY5" fmla="*/ 782 h 952557"/>
              <a:gd name="connsiteX6" fmla="*/ 9415463 w 9458326"/>
              <a:gd name="connsiteY6" fmla="*/ 782 h 952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58326" h="952557">
                <a:moveTo>
                  <a:pt x="0" y="915182"/>
                </a:moveTo>
                <a:cubicBezTo>
                  <a:pt x="407194" y="949710"/>
                  <a:pt x="814388" y="984238"/>
                  <a:pt x="1114426" y="900894"/>
                </a:cubicBezTo>
                <a:cubicBezTo>
                  <a:pt x="1414464" y="817550"/>
                  <a:pt x="1614489" y="555613"/>
                  <a:pt x="1800226" y="415119"/>
                </a:cubicBezTo>
                <a:cubicBezTo>
                  <a:pt x="1985963" y="274625"/>
                  <a:pt x="2078832" y="126988"/>
                  <a:pt x="2228851" y="57932"/>
                </a:cubicBezTo>
                <a:cubicBezTo>
                  <a:pt x="2378870" y="-11124"/>
                  <a:pt x="2700338" y="782"/>
                  <a:pt x="2700338" y="782"/>
                </a:cubicBezTo>
                <a:lnTo>
                  <a:pt x="9458326" y="782"/>
                </a:lnTo>
                <a:lnTo>
                  <a:pt x="9415463" y="782"/>
                </a:lnTo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332656"/>
            <a:ext cx="9144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  Présentation générale </a:t>
            </a:r>
            <a:r>
              <a:rPr lang="fr-FR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(4/4)</a:t>
            </a:r>
            <a:endParaRPr lang="fr-FR" sz="16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/>
          <a:srcRect t="3372" b="37806"/>
          <a:stretch/>
        </p:blipFill>
        <p:spPr>
          <a:xfrm>
            <a:off x="7960918" y="6381328"/>
            <a:ext cx="936104" cy="36906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67544" y="2996952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Swing</a:t>
            </a:r>
            <a:endParaRPr lang="fr-FR" sz="3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044" y="3563863"/>
            <a:ext cx="21336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8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4"/>
          <p:cNvSpPr/>
          <p:nvPr/>
        </p:nvSpPr>
        <p:spPr>
          <a:xfrm>
            <a:off x="-22300" y="6215845"/>
            <a:ext cx="9158288" cy="642155"/>
          </a:xfrm>
          <a:custGeom>
            <a:avLst/>
            <a:gdLst>
              <a:gd name="connsiteX0" fmla="*/ 0 w 9458326"/>
              <a:gd name="connsiteY0" fmla="*/ 915182 h 952557"/>
              <a:gd name="connsiteX1" fmla="*/ 1114426 w 9458326"/>
              <a:gd name="connsiteY1" fmla="*/ 900894 h 952557"/>
              <a:gd name="connsiteX2" fmla="*/ 1800226 w 9458326"/>
              <a:gd name="connsiteY2" fmla="*/ 415119 h 952557"/>
              <a:gd name="connsiteX3" fmla="*/ 2228851 w 9458326"/>
              <a:gd name="connsiteY3" fmla="*/ 57932 h 952557"/>
              <a:gd name="connsiteX4" fmla="*/ 2700338 w 9458326"/>
              <a:gd name="connsiteY4" fmla="*/ 782 h 952557"/>
              <a:gd name="connsiteX5" fmla="*/ 9458326 w 9458326"/>
              <a:gd name="connsiteY5" fmla="*/ 782 h 952557"/>
              <a:gd name="connsiteX6" fmla="*/ 9415463 w 9458326"/>
              <a:gd name="connsiteY6" fmla="*/ 782 h 952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58326" h="952557">
                <a:moveTo>
                  <a:pt x="0" y="915182"/>
                </a:moveTo>
                <a:cubicBezTo>
                  <a:pt x="407194" y="949710"/>
                  <a:pt x="814388" y="984238"/>
                  <a:pt x="1114426" y="900894"/>
                </a:cubicBezTo>
                <a:cubicBezTo>
                  <a:pt x="1414464" y="817550"/>
                  <a:pt x="1614489" y="555613"/>
                  <a:pt x="1800226" y="415119"/>
                </a:cubicBezTo>
                <a:cubicBezTo>
                  <a:pt x="1985963" y="274625"/>
                  <a:pt x="2078832" y="126988"/>
                  <a:pt x="2228851" y="57932"/>
                </a:cubicBezTo>
                <a:cubicBezTo>
                  <a:pt x="2378870" y="-11124"/>
                  <a:pt x="2700338" y="782"/>
                  <a:pt x="2700338" y="782"/>
                </a:cubicBezTo>
                <a:lnTo>
                  <a:pt x="9458326" y="782"/>
                </a:lnTo>
                <a:lnTo>
                  <a:pt x="9415463" y="782"/>
                </a:lnTo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7190" y="2780928"/>
            <a:ext cx="9136810" cy="78483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MODELE CONCEPTUEL</a:t>
            </a:r>
            <a:endParaRPr lang="fr-FR" sz="45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t="3372" b="37806"/>
          <a:stretch/>
        </p:blipFill>
        <p:spPr>
          <a:xfrm>
            <a:off x="7960918" y="6381328"/>
            <a:ext cx="936104" cy="36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2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>
            <a:spLocks noChangeArrowheads="1"/>
          </p:cNvSpPr>
          <p:nvPr/>
        </p:nvSpPr>
        <p:spPr bwMode="auto">
          <a:xfrm>
            <a:off x="-13271" y="1392494"/>
            <a:ext cx="9157271" cy="55399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lstom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lstom" pitchFamily="2" charset="0"/>
              </a:defRPr>
            </a:lvl9pPr>
          </a:lstStyle>
          <a:p>
            <a:pPr algn="ctr" eaLnBrk="1" hangingPunct="1">
              <a:defRPr/>
            </a:pPr>
            <a:r>
              <a:rPr lang="fr-FR" sz="3000" b="1" dirty="0" smtClean="0">
                <a:solidFill>
                  <a:schemeClr val="bg1">
                    <a:lumMod val="9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Le MCD</a:t>
            </a:r>
          </a:p>
        </p:txBody>
      </p:sp>
      <p:sp>
        <p:nvSpPr>
          <p:cNvPr id="5" name="Forme libre 4"/>
          <p:cNvSpPr/>
          <p:nvPr/>
        </p:nvSpPr>
        <p:spPr>
          <a:xfrm>
            <a:off x="-22300" y="6215845"/>
            <a:ext cx="9158288" cy="642155"/>
          </a:xfrm>
          <a:custGeom>
            <a:avLst/>
            <a:gdLst>
              <a:gd name="connsiteX0" fmla="*/ 0 w 9458326"/>
              <a:gd name="connsiteY0" fmla="*/ 915182 h 952557"/>
              <a:gd name="connsiteX1" fmla="*/ 1114426 w 9458326"/>
              <a:gd name="connsiteY1" fmla="*/ 900894 h 952557"/>
              <a:gd name="connsiteX2" fmla="*/ 1800226 w 9458326"/>
              <a:gd name="connsiteY2" fmla="*/ 415119 h 952557"/>
              <a:gd name="connsiteX3" fmla="*/ 2228851 w 9458326"/>
              <a:gd name="connsiteY3" fmla="*/ 57932 h 952557"/>
              <a:gd name="connsiteX4" fmla="*/ 2700338 w 9458326"/>
              <a:gd name="connsiteY4" fmla="*/ 782 h 952557"/>
              <a:gd name="connsiteX5" fmla="*/ 9458326 w 9458326"/>
              <a:gd name="connsiteY5" fmla="*/ 782 h 952557"/>
              <a:gd name="connsiteX6" fmla="*/ 9415463 w 9458326"/>
              <a:gd name="connsiteY6" fmla="*/ 782 h 952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58326" h="952557">
                <a:moveTo>
                  <a:pt x="0" y="915182"/>
                </a:moveTo>
                <a:cubicBezTo>
                  <a:pt x="407194" y="949710"/>
                  <a:pt x="814388" y="984238"/>
                  <a:pt x="1114426" y="900894"/>
                </a:cubicBezTo>
                <a:cubicBezTo>
                  <a:pt x="1414464" y="817550"/>
                  <a:pt x="1614489" y="555613"/>
                  <a:pt x="1800226" y="415119"/>
                </a:cubicBezTo>
                <a:cubicBezTo>
                  <a:pt x="1985963" y="274625"/>
                  <a:pt x="2078832" y="126988"/>
                  <a:pt x="2228851" y="57932"/>
                </a:cubicBezTo>
                <a:cubicBezTo>
                  <a:pt x="2378870" y="-11124"/>
                  <a:pt x="2700338" y="782"/>
                  <a:pt x="2700338" y="782"/>
                </a:cubicBezTo>
                <a:lnTo>
                  <a:pt x="9458326" y="782"/>
                </a:lnTo>
                <a:lnTo>
                  <a:pt x="9415463" y="782"/>
                </a:lnTo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332656"/>
            <a:ext cx="9144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  Modèle Conceptuel de Données </a:t>
            </a:r>
            <a:r>
              <a:rPr lang="fr-FR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(1/1)</a:t>
            </a:r>
            <a:endParaRPr lang="fr-FR" sz="16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t="3372" b="37806"/>
          <a:stretch/>
        </p:blipFill>
        <p:spPr>
          <a:xfrm>
            <a:off x="7960918" y="6381328"/>
            <a:ext cx="936104" cy="36906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492" y="1960183"/>
            <a:ext cx="9143988" cy="414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6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698</Words>
  <Application>Microsoft Office PowerPoint</Application>
  <PresentationFormat>Affichage à l'écran (4:3)</PresentationFormat>
  <Paragraphs>105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Open Sans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Alstom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BRONNER Joey</dc:creator>
  <cp:lastModifiedBy>Joey Bronner</cp:lastModifiedBy>
  <cp:revision>122</cp:revision>
  <cp:lastPrinted>2013-12-09T05:20:29Z</cp:lastPrinted>
  <dcterms:created xsi:type="dcterms:W3CDTF">2013-01-04T07:38:40Z</dcterms:created>
  <dcterms:modified xsi:type="dcterms:W3CDTF">2013-12-09T09:51:12Z</dcterms:modified>
</cp:coreProperties>
</file>