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C1F3-ABB0-430F-80F6-DACA79658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2407F-881D-4723-A6BE-959AEECA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DFDF-D060-4F62-A1DB-AB1A7876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ED0D-FFEA-4607-B967-A8280F83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A9B7-BDC8-43F5-AE21-45ECCE9C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3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4A04-D12A-4CCA-8112-946083EA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9A54F-F384-4D1C-9692-902CC81D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C68F-26ED-44DC-BC96-F363AF33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03E7-059E-43DC-96BD-50AD121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538C-F516-4B9E-ACC5-73A5759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9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F2C54-0E66-4AA7-A064-77E2588F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19CAB-FCAE-4604-8C58-B62F3E1D8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DE4E-3470-4689-9129-FE38269D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74287-888B-4D0F-A682-1DD2F0D6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016D-D1FB-4F76-9814-AD510E0D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3812-3DFB-4057-863C-B7AA0EA7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EF52-2926-44C5-A37F-17FC3FA1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A4F8-67F5-4689-A546-906ED80E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4016-0720-483F-8750-74BB2716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786A-6977-4F77-AEC3-58943980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BA35-797A-4BF5-B541-68C45BDD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ADD0F-6A8F-4FB3-B81D-885A9E10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59E7-3DBE-4973-A1FF-EA8138E9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E2AB-2F17-4B7B-BA73-05E47E16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0B64-B3BD-4705-B6C5-C7E0A55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A024-017B-485B-A7CC-8F6F3C84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1F24-752B-426A-811C-824E2A47F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E39D6-BE11-4281-A258-A63B6840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3037-85CA-4EB4-B4CE-ED452C15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F8C8-BFDA-4D0A-A331-1547644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A7EC-F960-42B6-B55C-C094C6AD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09C7-F2D1-438A-81CF-09350F71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DBD4-A789-4BA0-B490-3E8CB010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978AE-B1E2-41E1-A495-4DE57D0B5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4D6B1-1BC7-4BEF-A85E-3C4B5E7C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6175D-3D12-4812-B912-3B031CCCD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9393-630F-4D5C-8CB0-1EA4121F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FE674-FC31-42A8-81A8-D7FB28E9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48621-F14D-47FE-97B0-E3FF873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863-1AAA-4698-B274-8C9A427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7BC37-9B32-4D31-AE04-17CD76DB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38182-C4BE-4F4A-837B-0EC5EFC7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515EF-5C43-4DF8-9D48-1D8F8AC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6D32C-F60F-424C-B69B-3944D488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4DB40-F43F-4729-BBF6-5A6F277A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5F40D-EAD6-48AD-8482-7285D097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4A81-F7B3-48D2-AB8D-5B7F922E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13F5-9E02-41E4-9B18-F8453D5A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C98B-5AA0-4372-94F5-BF63EC8F9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5F794-C4BE-4B66-9841-4D11E487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FECF-603A-4D50-8178-4CC9E7E2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F549E-2294-4968-8C39-9B4429CA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F67A-CDA3-4526-AEA9-4B2793C2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43798-20BA-4D88-8CCA-D0142DC39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F71A0-8DCC-4928-95F2-5917613C1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CE40-4FB7-4703-B04B-63CC77C6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AA6AA-6EF3-4261-8E6C-FB0F7522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9B934-BF8F-4F90-B712-542B2853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79786-69AF-4590-A4CA-D7F8CDD3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AF7E-B13E-4076-94E7-C697E5DC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C135-D540-4E10-AB3D-5CB15B5A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F8FA-23EE-4379-9975-AA779B6E3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2E048-6940-4AF5-8827-9CD68FA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7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19" Type="http://schemas.openxmlformats.org/officeDocument/2006/relationships/image" Target="../media/image20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6.svg"/><Relationship Id="rId5" Type="http://schemas.openxmlformats.org/officeDocument/2006/relationships/image" Target="../media/image2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1542E94-8E55-4911-9BCC-4A6F93F2649C}"/>
              </a:ext>
            </a:extLst>
          </p:cNvPr>
          <p:cNvSpPr/>
          <p:nvPr/>
        </p:nvSpPr>
        <p:spPr>
          <a:xfrm>
            <a:off x="4408177" y="1941962"/>
            <a:ext cx="3131876" cy="1397012"/>
          </a:xfrm>
          <a:prstGeom prst="borderCallout1">
            <a:avLst>
              <a:gd name="adj1" fmla="val 105594"/>
              <a:gd name="adj2" fmla="val 26017"/>
              <a:gd name="adj3" fmla="val 186771"/>
              <a:gd name="adj4" fmla="val 259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Manual activities: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Categorize products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Create product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Translate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Warehouse management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Update product catalogue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Photograph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838714" cy="140219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/>
              <a:t>Team Picturesque</a:t>
            </a:r>
            <a:br>
              <a:rPr lang="en-US" sz="5400" dirty="0"/>
            </a:br>
            <a:r>
              <a:rPr lang="en-US" sz="4400" dirty="0" err="1"/>
              <a:t>MyShop</a:t>
            </a:r>
            <a:r>
              <a:rPr lang="en-US" sz="4400" dirty="0"/>
              <a:t>:</a:t>
            </a:r>
            <a:endParaRPr lang="en-US" sz="5400" dirty="0"/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812C723-310B-4A56-BCB6-52DCE12E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39" y="4565441"/>
            <a:ext cx="788587" cy="788587"/>
          </a:xfrm>
          <a:prstGeom prst="rect">
            <a:avLst/>
          </a:prstGeom>
        </p:spPr>
      </p:pic>
      <p:pic>
        <p:nvPicPr>
          <p:cNvPr id="33" name="Graphic 32" descr="Raised hand">
            <a:extLst>
              <a:ext uri="{FF2B5EF4-FFF2-40B4-BE49-F238E27FC236}">
                <a16:creationId xmlns:a16="http://schemas.microsoft.com/office/drawing/2014/main" id="{48F568FA-0327-400E-AB69-0568BE01D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2363" y="2386431"/>
            <a:ext cx="529685" cy="529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61E69E-E81E-4CF9-A694-F8FB292E9C82}"/>
              </a:ext>
            </a:extLst>
          </p:cNvPr>
          <p:cNvSpPr/>
          <p:nvPr/>
        </p:nvSpPr>
        <p:spPr>
          <a:xfrm>
            <a:off x="8566016" y="3024213"/>
            <a:ext cx="3216714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Value proposition:</a:t>
            </a:r>
          </a:p>
          <a:p>
            <a:r>
              <a:rPr lang="en-US" sz="1200" dirty="0"/>
              <a:t>Better data management with less manual work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8C86B-3BBC-44E6-8EC9-A76A3717C0C3}"/>
              </a:ext>
            </a:extLst>
          </p:cNvPr>
          <p:cNvGrpSpPr/>
          <p:nvPr/>
        </p:nvGrpSpPr>
        <p:grpSpPr>
          <a:xfrm>
            <a:off x="1147471" y="3196943"/>
            <a:ext cx="788588" cy="2984894"/>
            <a:chOff x="339030" y="1577504"/>
            <a:chExt cx="788588" cy="29848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D2F97E-C76F-4985-A6AB-EE26AF70939E}"/>
                </a:ext>
              </a:extLst>
            </p:cNvPr>
            <p:cNvGrpSpPr/>
            <p:nvPr/>
          </p:nvGrpSpPr>
          <p:grpSpPr>
            <a:xfrm>
              <a:off x="339030" y="1577504"/>
              <a:ext cx="788588" cy="2298836"/>
              <a:chOff x="398205" y="1422094"/>
              <a:chExt cx="876751" cy="2496547"/>
            </a:xfrm>
          </p:grpSpPr>
          <p:pic>
            <p:nvPicPr>
              <p:cNvPr id="37" name="Graphic 36" descr="Marketing">
                <a:extLst>
                  <a:ext uri="{FF2B5EF4-FFF2-40B4-BE49-F238E27FC236}">
                    <a16:creationId xmlns:a16="http://schemas.microsoft.com/office/drawing/2014/main" id="{EC13FFBC-CB57-4BFE-850F-07F42EE34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8205" y="1422094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8" name="Graphic 37" descr="Factory">
                <a:extLst>
                  <a:ext uri="{FF2B5EF4-FFF2-40B4-BE49-F238E27FC236}">
                    <a16:creationId xmlns:a16="http://schemas.microsoft.com/office/drawing/2014/main" id="{3D2ACEF2-965C-45FF-B521-55C6A6E5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205" y="3041890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9" name="Graphic 38" descr="Factory">
                <a:extLst>
                  <a:ext uri="{FF2B5EF4-FFF2-40B4-BE49-F238E27FC236}">
                    <a16:creationId xmlns:a16="http://schemas.microsoft.com/office/drawing/2014/main" id="{F9128BA8-FBAA-4A6B-A1B6-6EF3EB963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205" y="2231992"/>
                <a:ext cx="876751" cy="876751"/>
              </a:xfrm>
              <a:prstGeom prst="rect">
                <a:avLst/>
              </a:prstGeom>
            </p:spPr>
          </p:pic>
        </p:grpSp>
        <p:pic>
          <p:nvPicPr>
            <p:cNvPr id="40" name="Graphic 39" descr="Mittens">
              <a:extLst>
                <a:ext uri="{FF2B5EF4-FFF2-40B4-BE49-F238E27FC236}">
                  <a16:creationId xmlns:a16="http://schemas.microsoft.com/office/drawing/2014/main" id="{AAA47DFC-8A79-4ECF-8CD0-632FD0F8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069" y="3875395"/>
              <a:ext cx="687003" cy="6870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51F6-DC8F-4830-A5A7-FD6FFFEBFFC1}"/>
              </a:ext>
            </a:extLst>
          </p:cNvPr>
          <p:cNvGrpSpPr/>
          <p:nvPr/>
        </p:nvGrpSpPr>
        <p:grpSpPr>
          <a:xfrm>
            <a:off x="1896339" y="3424323"/>
            <a:ext cx="1525547" cy="2630762"/>
            <a:chOff x="1015494" y="2140806"/>
            <a:chExt cx="1525547" cy="2630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176216-F36F-4DF9-8101-AC04162444EE}"/>
                </a:ext>
              </a:extLst>
            </p:cNvPr>
            <p:cNvSpPr/>
            <p:nvPr/>
          </p:nvSpPr>
          <p:spPr>
            <a:xfrm>
              <a:off x="1051513" y="2140806"/>
              <a:ext cx="10690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Exhibitions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BA9AB-ABA5-415F-BC05-1B2703A1BC8C}"/>
                </a:ext>
              </a:extLst>
            </p:cNvPr>
            <p:cNvSpPr/>
            <p:nvPr/>
          </p:nvSpPr>
          <p:spPr>
            <a:xfrm>
              <a:off x="1020126" y="2915134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9E6A6D-B464-4131-99E6-68380ACAF7E4}"/>
                </a:ext>
              </a:extLst>
            </p:cNvPr>
            <p:cNvSpPr/>
            <p:nvPr/>
          </p:nvSpPr>
          <p:spPr>
            <a:xfrm>
              <a:off x="1015494" y="3689462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B622D-7420-4D70-92F8-4B4CA0D848AA}"/>
                </a:ext>
              </a:extLst>
            </p:cNvPr>
            <p:cNvSpPr/>
            <p:nvPr/>
          </p:nvSpPr>
          <p:spPr>
            <a:xfrm>
              <a:off x="1020126" y="4463791"/>
              <a:ext cx="13196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Private artisan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1CC23A69-B9F2-41E4-86DF-F4F7A5A021FF}"/>
              </a:ext>
            </a:extLst>
          </p:cNvPr>
          <p:cNvSpPr/>
          <p:nvPr/>
        </p:nvSpPr>
        <p:spPr>
          <a:xfrm>
            <a:off x="3145074" y="3078761"/>
            <a:ext cx="716655" cy="3103076"/>
          </a:xfrm>
          <a:prstGeom prst="rightBrace">
            <a:avLst>
              <a:gd name="adj1" fmla="val 8333"/>
              <a:gd name="adj2" fmla="val 621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/>
          <p:nvPr/>
        </p:nvCxnSpPr>
        <p:spPr>
          <a:xfrm flipV="1">
            <a:off x="5751785" y="4117783"/>
            <a:ext cx="1101878" cy="550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70A6B-A1D3-400D-90D1-A89B11FF3588}"/>
              </a:ext>
            </a:extLst>
          </p:cNvPr>
          <p:cNvCxnSpPr>
            <a:cxnSpLocks/>
          </p:cNvCxnSpPr>
          <p:nvPr/>
        </p:nvCxnSpPr>
        <p:spPr>
          <a:xfrm>
            <a:off x="5779664" y="5288135"/>
            <a:ext cx="1073999" cy="663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E93088-1D20-493E-A1F0-3B5A41F6BFFE}"/>
              </a:ext>
            </a:extLst>
          </p:cNvPr>
          <p:cNvSpPr/>
          <p:nvPr/>
        </p:nvSpPr>
        <p:spPr>
          <a:xfrm>
            <a:off x="8566016" y="1517283"/>
            <a:ext cx="249406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is:</a:t>
            </a:r>
          </a:p>
          <a:p>
            <a:r>
              <a:rPr lang="en-US" sz="1400" dirty="0"/>
              <a:t>Highly manual and repetitive but error prone work</a:t>
            </a: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76F9C8CE-6432-495D-B97D-2F00688526B6}"/>
              </a:ext>
            </a:extLst>
          </p:cNvPr>
          <p:cNvSpPr/>
          <p:nvPr/>
        </p:nvSpPr>
        <p:spPr>
          <a:xfrm>
            <a:off x="7263120" y="977810"/>
            <a:ext cx="1847324" cy="8767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61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B780E82-BCCA-44FE-9C15-26FB8896B99A}"/>
              </a:ext>
            </a:extLst>
          </p:cNvPr>
          <p:cNvSpPr/>
          <p:nvPr/>
        </p:nvSpPr>
        <p:spPr>
          <a:xfrm>
            <a:off x="8682607" y="2332737"/>
            <a:ext cx="427837" cy="553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2C0EF0-543C-4DF2-9F51-7F23A9A47D02}"/>
              </a:ext>
            </a:extLst>
          </p:cNvPr>
          <p:cNvSpPr/>
          <p:nvPr/>
        </p:nvSpPr>
        <p:spPr>
          <a:xfrm>
            <a:off x="3967624" y="4854782"/>
            <a:ext cx="90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Deliveries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4F7BEB-49AC-4FA5-8BDF-29F0FC1BE7C7}"/>
              </a:ext>
            </a:extLst>
          </p:cNvPr>
          <p:cNvSpPr/>
          <p:nvPr/>
        </p:nvSpPr>
        <p:spPr>
          <a:xfrm>
            <a:off x="4697796" y="5322283"/>
            <a:ext cx="96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Retailer shop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CFF045-2C1C-445A-BEBD-FB3CB82A74CE}"/>
              </a:ext>
            </a:extLst>
          </p:cNvPr>
          <p:cNvGrpSpPr/>
          <p:nvPr/>
        </p:nvGrpSpPr>
        <p:grpSpPr>
          <a:xfrm>
            <a:off x="7001928" y="4075785"/>
            <a:ext cx="4877522" cy="1976382"/>
            <a:chOff x="7001928" y="4075785"/>
            <a:chExt cx="4877522" cy="1976382"/>
          </a:xfrm>
        </p:grpSpPr>
        <p:pic>
          <p:nvPicPr>
            <p:cNvPr id="54" name="Graphic 53" descr="Image">
              <a:extLst>
                <a:ext uri="{FF2B5EF4-FFF2-40B4-BE49-F238E27FC236}">
                  <a16:creationId xmlns:a16="http://schemas.microsoft.com/office/drawing/2014/main" id="{DB2C156D-F787-44F9-B393-BAEE7A41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39868" y="5437922"/>
              <a:ext cx="614245" cy="614245"/>
            </a:xfrm>
            <a:prstGeom prst="rect">
              <a:avLst/>
            </a:prstGeom>
          </p:spPr>
        </p:pic>
        <p:pic>
          <p:nvPicPr>
            <p:cNvPr id="55" name="Graphic 54" descr="Table">
              <a:extLst>
                <a:ext uri="{FF2B5EF4-FFF2-40B4-BE49-F238E27FC236}">
                  <a16:creationId xmlns:a16="http://schemas.microsoft.com/office/drawing/2014/main" id="{B12576B3-A812-432A-8F78-A45AA333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26604" y="4075785"/>
              <a:ext cx="637994" cy="63799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87A4DF-7FC4-4D0A-A7D4-0B49D7F09BBC}"/>
                </a:ext>
              </a:extLst>
            </p:cNvPr>
            <p:cNvSpPr txBox="1"/>
            <p:nvPr/>
          </p:nvSpPr>
          <p:spPr>
            <a:xfrm>
              <a:off x="7800015" y="4117783"/>
              <a:ext cx="40794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 catalog and inventory</a:t>
              </a:r>
            </a:p>
            <a:p>
              <a:r>
                <a:rPr lang="en-US" sz="1200" dirty="0"/>
                <a:t>(Category, size, colors, description, quantities)</a:t>
              </a:r>
              <a:endParaRPr lang="en-US" dirty="0"/>
            </a:p>
          </p:txBody>
        </p:sp>
        <p:pic>
          <p:nvPicPr>
            <p:cNvPr id="57" name="Graphic 56" descr="Internet">
              <a:extLst>
                <a:ext uri="{FF2B5EF4-FFF2-40B4-BE49-F238E27FC236}">
                  <a16:creationId xmlns:a16="http://schemas.microsoft.com/office/drawing/2014/main" id="{E33C56EF-32D9-435B-9884-BA7B64D4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01928" y="4709614"/>
              <a:ext cx="687347" cy="68734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A46E31-E1E0-4D92-B0EB-0A2B99D18A4D}"/>
                </a:ext>
              </a:extLst>
            </p:cNvPr>
            <p:cNvSpPr txBox="1"/>
            <p:nvPr/>
          </p:nvSpPr>
          <p:spPr>
            <a:xfrm>
              <a:off x="7788000" y="4772992"/>
              <a:ext cx="37314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shop</a:t>
              </a:r>
            </a:p>
            <a:p>
              <a:r>
                <a:rPr lang="en-US" sz="1200" dirty="0"/>
                <a:t>(Product descriptions, search engines, translations)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2FC85A-6C2A-4F34-B1C8-7F23647CDBAE}"/>
                </a:ext>
              </a:extLst>
            </p:cNvPr>
            <p:cNvSpPr txBox="1"/>
            <p:nvPr/>
          </p:nvSpPr>
          <p:spPr>
            <a:xfrm>
              <a:off x="7800016" y="5428202"/>
              <a:ext cx="29362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Marketing</a:t>
              </a:r>
            </a:p>
            <a:p>
              <a:r>
                <a:rPr lang="en-US" sz="1200" dirty="0"/>
                <a:t>(E-mail camps, Instagram)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4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9AB8E-2EC6-4528-AC25-E6BF1252EE9E}"/>
              </a:ext>
            </a:extLst>
          </p:cNvPr>
          <p:cNvSpPr/>
          <p:nvPr/>
        </p:nvSpPr>
        <p:spPr>
          <a:xfrm>
            <a:off x="4210457" y="1353938"/>
            <a:ext cx="3454142" cy="229433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1542E94-8E55-4911-9BCC-4A6F93F2649C}"/>
              </a:ext>
            </a:extLst>
          </p:cNvPr>
          <p:cNvSpPr/>
          <p:nvPr/>
        </p:nvSpPr>
        <p:spPr>
          <a:xfrm>
            <a:off x="4408177" y="1941961"/>
            <a:ext cx="3131876" cy="1556339"/>
          </a:xfrm>
          <a:prstGeom prst="borderCallout1">
            <a:avLst>
              <a:gd name="adj1" fmla="val 114690"/>
              <a:gd name="adj2" fmla="val 25538"/>
              <a:gd name="adj3" fmla="val 165735"/>
              <a:gd name="adj4" fmla="val 255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Based on photo, automate with AI / ML: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Categorize products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Create product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Translate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Warehouse management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Update product catalogue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812C723-310B-4A56-BCB6-52DCE12E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39" y="4565441"/>
            <a:ext cx="788587" cy="78858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8CB5E2F-1423-4212-91E7-414899151607}"/>
              </a:ext>
            </a:extLst>
          </p:cNvPr>
          <p:cNvGrpSpPr/>
          <p:nvPr/>
        </p:nvGrpSpPr>
        <p:grpSpPr>
          <a:xfrm>
            <a:off x="7001928" y="4075785"/>
            <a:ext cx="4877522" cy="1976382"/>
            <a:chOff x="7001928" y="4075785"/>
            <a:chExt cx="4877522" cy="1976382"/>
          </a:xfrm>
        </p:grpSpPr>
        <p:pic>
          <p:nvPicPr>
            <p:cNvPr id="27" name="Graphic 26" descr="Image">
              <a:extLst>
                <a:ext uri="{FF2B5EF4-FFF2-40B4-BE49-F238E27FC236}">
                  <a16:creationId xmlns:a16="http://schemas.microsoft.com/office/drawing/2014/main" id="{534DF621-E233-45CF-A29A-00B719C3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9868" y="5437922"/>
              <a:ext cx="614245" cy="614245"/>
            </a:xfrm>
            <a:prstGeom prst="rect">
              <a:avLst/>
            </a:prstGeom>
          </p:spPr>
        </p:pic>
        <p:pic>
          <p:nvPicPr>
            <p:cNvPr id="18" name="Graphic 17" descr="Table">
              <a:extLst>
                <a:ext uri="{FF2B5EF4-FFF2-40B4-BE49-F238E27FC236}">
                  <a16:creationId xmlns:a16="http://schemas.microsoft.com/office/drawing/2014/main" id="{E9AABFDF-A48B-4A65-8D4A-0F234A2B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6604" y="4075785"/>
              <a:ext cx="637994" cy="63799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A11F46-4167-449F-B3C7-48D8377363DD}"/>
                </a:ext>
              </a:extLst>
            </p:cNvPr>
            <p:cNvSpPr txBox="1"/>
            <p:nvPr/>
          </p:nvSpPr>
          <p:spPr>
            <a:xfrm>
              <a:off x="7800015" y="4117783"/>
              <a:ext cx="40794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 catalog and inventory</a:t>
              </a:r>
            </a:p>
            <a:p>
              <a:r>
                <a:rPr lang="en-US" sz="1200" dirty="0"/>
                <a:t>(Category, size, colors, description, quantities)</a:t>
              </a:r>
              <a:endParaRPr lang="en-US" dirty="0"/>
            </a:p>
          </p:txBody>
        </p:sp>
        <p:pic>
          <p:nvPicPr>
            <p:cNvPr id="15" name="Graphic 14" descr="Internet">
              <a:extLst>
                <a:ext uri="{FF2B5EF4-FFF2-40B4-BE49-F238E27FC236}">
                  <a16:creationId xmlns:a16="http://schemas.microsoft.com/office/drawing/2014/main" id="{E85F9730-BE47-4A97-A46A-8BFF9F3E9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1928" y="4709614"/>
              <a:ext cx="687347" cy="68734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82634-6DCA-4DEC-9765-3EC16742553E}"/>
                </a:ext>
              </a:extLst>
            </p:cNvPr>
            <p:cNvSpPr txBox="1"/>
            <p:nvPr/>
          </p:nvSpPr>
          <p:spPr>
            <a:xfrm>
              <a:off x="7788000" y="4772992"/>
              <a:ext cx="37314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shop</a:t>
              </a:r>
            </a:p>
            <a:p>
              <a:r>
                <a:rPr lang="en-US" sz="1200" dirty="0"/>
                <a:t>(Product descriptions, search engines, translations)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6EFE1D-B024-431A-A438-1C516A5B5F09}"/>
                </a:ext>
              </a:extLst>
            </p:cNvPr>
            <p:cNvSpPr txBox="1"/>
            <p:nvPr/>
          </p:nvSpPr>
          <p:spPr>
            <a:xfrm>
              <a:off x="7800016" y="5428202"/>
              <a:ext cx="29362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Marketing</a:t>
              </a:r>
            </a:p>
            <a:p>
              <a:r>
                <a:rPr lang="en-US" sz="1200" dirty="0"/>
                <a:t>(E-mail camps, Instagram)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8C86B-3BBC-44E6-8EC9-A76A3717C0C3}"/>
              </a:ext>
            </a:extLst>
          </p:cNvPr>
          <p:cNvGrpSpPr/>
          <p:nvPr/>
        </p:nvGrpSpPr>
        <p:grpSpPr>
          <a:xfrm>
            <a:off x="1147471" y="3196943"/>
            <a:ext cx="788588" cy="2984894"/>
            <a:chOff x="339030" y="1577504"/>
            <a:chExt cx="788588" cy="29848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D2F97E-C76F-4985-A6AB-EE26AF70939E}"/>
                </a:ext>
              </a:extLst>
            </p:cNvPr>
            <p:cNvGrpSpPr/>
            <p:nvPr/>
          </p:nvGrpSpPr>
          <p:grpSpPr>
            <a:xfrm>
              <a:off x="339030" y="1577504"/>
              <a:ext cx="788588" cy="2298836"/>
              <a:chOff x="398205" y="1422094"/>
              <a:chExt cx="876751" cy="2496547"/>
            </a:xfrm>
          </p:grpSpPr>
          <p:pic>
            <p:nvPicPr>
              <p:cNvPr id="37" name="Graphic 36" descr="Marketing">
                <a:extLst>
                  <a:ext uri="{FF2B5EF4-FFF2-40B4-BE49-F238E27FC236}">
                    <a16:creationId xmlns:a16="http://schemas.microsoft.com/office/drawing/2014/main" id="{EC13FFBC-CB57-4BFE-850F-07F42EE34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8205" y="1422094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8" name="Graphic 37" descr="Factory">
                <a:extLst>
                  <a:ext uri="{FF2B5EF4-FFF2-40B4-BE49-F238E27FC236}">
                    <a16:creationId xmlns:a16="http://schemas.microsoft.com/office/drawing/2014/main" id="{3D2ACEF2-965C-45FF-B521-55C6A6E5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8205" y="3041890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9" name="Graphic 38" descr="Factory">
                <a:extLst>
                  <a:ext uri="{FF2B5EF4-FFF2-40B4-BE49-F238E27FC236}">
                    <a16:creationId xmlns:a16="http://schemas.microsoft.com/office/drawing/2014/main" id="{F9128BA8-FBAA-4A6B-A1B6-6EF3EB963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8205" y="2231992"/>
                <a:ext cx="876751" cy="876751"/>
              </a:xfrm>
              <a:prstGeom prst="rect">
                <a:avLst/>
              </a:prstGeom>
            </p:spPr>
          </p:pic>
        </p:grpSp>
        <p:pic>
          <p:nvPicPr>
            <p:cNvPr id="40" name="Graphic 39" descr="Mittens">
              <a:extLst>
                <a:ext uri="{FF2B5EF4-FFF2-40B4-BE49-F238E27FC236}">
                  <a16:creationId xmlns:a16="http://schemas.microsoft.com/office/drawing/2014/main" id="{AAA47DFC-8A79-4ECF-8CD0-632FD0F8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069" y="3875395"/>
              <a:ext cx="687003" cy="6870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51F6-DC8F-4830-A5A7-FD6FFFEBFFC1}"/>
              </a:ext>
            </a:extLst>
          </p:cNvPr>
          <p:cNvGrpSpPr/>
          <p:nvPr/>
        </p:nvGrpSpPr>
        <p:grpSpPr>
          <a:xfrm>
            <a:off x="1896339" y="3424323"/>
            <a:ext cx="1525547" cy="2630762"/>
            <a:chOff x="1015494" y="2140806"/>
            <a:chExt cx="1525547" cy="2630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176216-F36F-4DF9-8101-AC04162444EE}"/>
                </a:ext>
              </a:extLst>
            </p:cNvPr>
            <p:cNvSpPr/>
            <p:nvPr/>
          </p:nvSpPr>
          <p:spPr>
            <a:xfrm>
              <a:off x="1051513" y="2140806"/>
              <a:ext cx="10690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Exhibitions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BA9AB-ABA5-415F-BC05-1B2703A1BC8C}"/>
                </a:ext>
              </a:extLst>
            </p:cNvPr>
            <p:cNvSpPr/>
            <p:nvPr/>
          </p:nvSpPr>
          <p:spPr>
            <a:xfrm>
              <a:off x="1020126" y="2915134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9E6A6D-B464-4131-99E6-68380ACAF7E4}"/>
                </a:ext>
              </a:extLst>
            </p:cNvPr>
            <p:cNvSpPr/>
            <p:nvPr/>
          </p:nvSpPr>
          <p:spPr>
            <a:xfrm>
              <a:off x="1015494" y="3689462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B622D-7420-4D70-92F8-4B4CA0D848AA}"/>
                </a:ext>
              </a:extLst>
            </p:cNvPr>
            <p:cNvSpPr/>
            <p:nvPr/>
          </p:nvSpPr>
          <p:spPr>
            <a:xfrm>
              <a:off x="1020126" y="4463791"/>
              <a:ext cx="13196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Private artisan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1CC23A69-B9F2-41E4-86DF-F4F7A5A021FF}"/>
              </a:ext>
            </a:extLst>
          </p:cNvPr>
          <p:cNvSpPr/>
          <p:nvPr/>
        </p:nvSpPr>
        <p:spPr>
          <a:xfrm>
            <a:off x="3145074" y="3078761"/>
            <a:ext cx="716655" cy="3103076"/>
          </a:xfrm>
          <a:prstGeom prst="rightBrace">
            <a:avLst>
              <a:gd name="adj1" fmla="val 8333"/>
              <a:gd name="adj2" fmla="val 621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/>
          <p:nvPr/>
        </p:nvCxnSpPr>
        <p:spPr>
          <a:xfrm flipV="1">
            <a:off x="5751785" y="4117783"/>
            <a:ext cx="1101878" cy="550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70A6B-A1D3-400D-90D1-A89B11FF3588}"/>
              </a:ext>
            </a:extLst>
          </p:cNvPr>
          <p:cNvCxnSpPr>
            <a:cxnSpLocks/>
          </p:cNvCxnSpPr>
          <p:nvPr/>
        </p:nvCxnSpPr>
        <p:spPr>
          <a:xfrm>
            <a:off x="5779664" y="5288135"/>
            <a:ext cx="1073999" cy="663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99A5AB7-2773-4389-85E5-93E2DCD016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17270" y="2290194"/>
            <a:ext cx="462628" cy="4626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3DB31C9-9374-4491-BD1D-64DFD42CA00D}"/>
              </a:ext>
            </a:extLst>
          </p:cNvPr>
          <p:cNvSpPr/>
          <p:nvPr/>
        </p:nvSpPr>
        <p:spPr>
          <a:xfrm>
            <a:off x="4243341" y="1353938"/>
            <a:ext cx="24940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Software as a Service</a:t>
            </a:r>
          </a:p>
          <a:p>
            <a:r>
              <a:rPr lang="en-US" sz="1200" dirty="0"/>
              <a:t>Subscription based, scalable</a:t>
            </a:r>
          </a:p>
        </p:txBody>
      </p:sp>
      <p:pic>
        <p:nvPicPr>
          <p:cNvPr id="47" name="Graphic 46" descr="Camera">
            <a:extLst>
              <a:ext uri="{FF2B5EF4-FFF2-40B4-BE49-F238E27FC236}">
                <a16:creationId xmlns:a16="http://schemas.microsoft.com/office/drawing/2014/main" id="{BA1FC891-0F16-4773-AEF9-8E8E28E0D9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38140" y="2736935"/>
            <a:ext cx="441758" cy="44175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66D3EE8-E1AA-4C7C-8953-2B49F11BDBFA}"/>
              </a:ext>
            </a:extLst>
          </p:cNvPr>
          <p:cNvSpPr/>
          <p:nvPr/>
        </p:nvSpPr>
        <p:spPr>
          <a:xfrm>
            <a:off x="3967624" y="4854782"/>
            <a:ext cx="90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Deliveries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4E1350-FD55-49DC-84B0-16598BA5B8EA}"/>
              </a:ext>
            </a:extLst>
          </p:cNvPr>
          <p:cNvSpPr/>
          <p:nvPr/>
        </p:nvSpPr>
        <p:spPr>
          <a:xfrm>
            <a:off x="4697796" y="5322283"/>
            <a:ext cx="96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Retailer shop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83BD32-CA63-4D08-9CFD-C2A492593012}"/>
              </a:ext>
            </a:extLst>
          </p:cNvPr>
          <p:cNvSpPr/>
          <p:nvPr/>
        </p:nvSpPr>
        <p:spPr>
          <a:xfrm>
            <a:off x="7813167" y="135278"/>
            <a:ext cx="398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Potential ML/AI APIs to be considered: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3D6850-7F99-4D7D-9C08-97A7D8C19ABE}"/>
              </a:ext>
            </a:extLst>
          </p:cNvPr>
          <p:cNvGrpSpPr/>
          <p:nvPr/>
        </p:nvGrpSpPr>
        <p:grpSpPr>
          <a:xfrm>
            <a:off x="7814454" y="672662"/>
            <a:ext cx="4244829" cy="3002071"/>
            <a:chOff x="7856399" y="722996"/>
            <a:chExt cx="4244829" cy="30020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3D798E-93D0-4FEA-8FE1-874863C794C8}"/>
                </a:ext>
              </a:extLst>
            </p:cNvPr>
            <p:cNvGrpSpPr/>
            <p:nvPr/>
          </p:nvGrpSpPr>
          <p:grpSpPr>
            <a:xfrm>
              <a:off x="7856399" y="1413965"/>
              <a:ext cx="4244829" cy="2311102"/>
              <a:chOff x="7809744" y="1185796"/>
              <a:chExt cx="4244829" cy="24366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31AB1F-8785-46A7-96E8-739FDD6A3036}"/>
                  </a:ext>
                </a:extLst>
              </p:cNvPr>
              <p:cNvSpPr/>
              <p:nvPr/>
            </p:nvSpPr>
            <p:spPr>
              <a:xfrm>
                <a:off x="7809744" y="1185796"/>
                <a:ext cx="3983128" cy="64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Product Image Classification API </a:t>
                </a:r>
              </a:p>
              <a:p>
                <a:r>
                  <a:rPr lang="en-US" sz="1050" dirty="0"/>
                  <a:t>Product Image Classification classifies images into a fixed set of categories of products that are common in eCommerce.</a:t>
                </a:r>
                <a:endParaRPr lang="en-US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841B1C-65EF-40ED-889B-5052FE007A1C}"/>
                  </a:ext>
                </a:extLst>
              </p:cNvPr>
              <p:cNvSpPr/>
              <p:nvPr/>
            </p:nvSpPr>
            <p:spPr>
              <a:xfrm>
                <a:off x="7809744" y="1895414"/>
                <a:ext cx="3983128" cy="646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Product Text Classification API </a:t>
                </a:r>
              </a:p>
              <a:p>
                <a:r>
                  <a:rPr lang="en-US" sz="1050" dirty="0"/>
                  <a:t>Product Text Classification API aims at classifying each product to relevant categories based on its description.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2DC706-430C-4D70-B445-A0470D73E60F}"/>
                  </a:ext>
                </a:extLst>
              </p:cNvPr>
              <p:cNvSpPr/>
              <p:nvPr/>
            </p:nvSpPr>
            <p:spPr>
              <a:xfrm>
                <a:off x="7809744" y="2605031"/>
                <a:ext cx="4244829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Inference Service for Machine Translation </a:t>
                </a:r>
              </a:p>
              <a:p>
                <a:r>
                  <a:rPr lang="en-US" sz="1050" dirty="0"/>
                  <a:t>Translates text from a source language to multiple target languages.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85103A-D02A-4ED6-8ABB-1FCE1C53EDDB}"/>
                  </a:ext>
                </a:extLst>
              </p:cNvPr>
              <p:cNvSpPr/>
              <p:nvPr/>
            </p:nvSpPr>
            <p:spPr>
              <a:xfrm>
                <a:off x="7809744" y="3145374"/>
                <a:ext cx="414006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Inference Service for Language Detection </a:t>
                </a:r>
              </a:p>
              <a:p>
                <a:r>
                  <a:rPr lang="en-US" sz="1050" dirty="0"/>
                  <a:t>Detects the language of any given text.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77FA34-4DCB-430C-B13E-A553627A832B}"/>
                </a:ext>
              </a:extLst>
            </p:cNvPr>
            <p:cNvSpPr/>
            <p:nvPr/>
          </p:nvSpPr>
          <p:spPr>
            <a:xfrm>
              <a:off x="7856399" y="722996"/>
              <a:ext cx="4140066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Inference Service for Customizable Text Classification</a:t>
              </a:r>
            </a:p>
            <a:p>
              <a:r>
                <a:rPr lang="en-US" sz="1050" dirty="0"/>
                <a:t>Classifies text into set of categories, based on your customized text classification model.</a:t>
              </a: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83541F63-6909-4DBC-9B7F-9580B3106C69}"/>
              </a:ext>
            </a:extLst>
          </p:cNvPr>
          <p:cNvSpPr txBox="1">
            <a:spLocks/>
          </p:cNvSpPr>
          <p:nvPr/>
        </p:nvSpPr>
        <p:spPr>
          <a:xfrm>
            <a:off x="828978" y="296176"/>
            <a:ext cx="4838714" cy="14021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/>
              <a:t>Team Picturesque</a:t>
            </a:r>
            <a:br>
              <a:rPr lang="en-US" sz="5400"/>
            </a:br>
            <a:r>
              <a:rPr lang="en-US" sz="4400"/>
              <a:t>MyShop: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375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 </a:t>
            </a:r>
            <a:r>
              <a:rPr lang="en-US" sz="5400" dirty="0" err="1"/>
              <a:t>PoC</a:t>
            </a:r>
            <a:r>
              <a:rPr lang="en-US" sz="5400" dirty="0"/>
              <a:t>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>
            <a:cxnSpLocks/>
          </p:cNvCxnSpPr>
          <p:nvPr/>
        </p:nvCxnSpPr>
        <p:spPr>
          <a:xfrm>
            <a:off x="3246540" y="3083833"/>
            <a:ext cx="19210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99A5AB7-2773-4389-85E5-93E2DCD01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8154" y="2479354"/>
            <a:ext cx="462628" cy="462628"/>
          </a:xfrm>
          <a:prstGeom prst="rect">
            <a:avLst/>
          </a:prstGeom>
        </p:spPr>
      </p:pic>
      <p:pic>
        <p:nvPicPr>
          <p:cNvPr id="47" name="Graphic 46" descr="Camera">
            <a:extLst>
              <a:ext uri="{FF2B5EF4-FFF2-40B4-BE49-F238E27FC236}">
                <a16:creationId xmlns:a16="http://schemas.microsoft.com/office/drawing/2014/main" id="{BA1FC891-0F16-4773-AEF9-8E8E28E0D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757" y="2862954"/>
            <a:ext cx="441758" cy="4417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31AB1F-8785-46A7-96E8-739FDD6A3036}"/>
              </a:ext>
            </a:extLst>
          </p:cNvPr>
          <p:cNvSpPr/>
          <p:nvPr/>
        </p:nvSpPr>
        <p:spPr>
          <a:xfrm>
            <a:off x="7856399" y="1093402"/>
            <a:ext cx="3983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B2182-46A7-447E-AC74-7C8B267F3095}"/>
              </a:ext>
            </a:extLst>
          </p:cNvPr>
          <p:cNvSpPr/>
          <p:nvPr/>
        </p:nvSpPr>
        <p:spPr>
          <a:xfrm>
            <a:off x="1889043" y="1652146"/>
            <a:ext cx="353912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Product Image Classification API </a:t>
            </a:r>
          </a:p>
          <a:p>
            <a:pPr algn="r"/>
            <a:r>
              <a:rPr lang="en-US" sz="1000" dirty="0"/>
              <a:t>Product Image Classification classifies images into a fixed set of categories of products that are common in eCommerce.</a:t>
            </a:r>
            <a:endParaRPr lang="en-US" sz="1200" dirty="0"/>
          </a:p>
        </p:txBody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769BA8C2-E42B-4385-A38C-1CDEC687A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7256" y="4400206"/>
            <a:ext cx="364854" cy="364854"/>
          </a:xfrm>
          <a:prstGeom prst="rect">
            <a:avLst/>
          </a:prstGeom>
        </p:spPr>
      </p:pic>
      <p:pic>
        <p:nvPicPr>
          <p:cNvPr id="23" name="Graphic 22" descr="Teacher">
            <a:extLst>
              <a:ext uri="{FF2B5EF4-FFF2-40B4-BE49-F238E27FC236}">
                <a16:creationId xmlns:a16="http://schemas.microsoft.com/office/drawing/2014/main" id="{71D04BCB-426B-48DB-8C32-AEB538A19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6678" y="4353885"/>
            <a:ext cx="461509" cy="46150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B35FCDA9-0011-4A6D-B480-A9669DCD70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5885" y="2740160"/>
            <a:ext cx="687347" cy="68734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D2AE2B8-2EAF-4216-AC15-A4B45F830FFD}"/>
              </a:ext>
            </a:extLst>
          </p:cNvPr>
          <p:cNvSpPr/>
          <p:nvPr/>
        </p:nvSpPr>
        <p:spPr>
          <a:xfrm>
            <a:off x="6083053" y="1652146"/>
            <a:ext cx="353912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Inference Service for Machine Translation </a:t>
            </a:r>
          </a:p>
          <a:p>
            <a:r>
              <a:rPr lang="en-US" sz="1000" dirty="0"/>
              <a:t>Translates text from a source language to multiple target languages</a:t>
            </a:r>
            <a:r>
              <a:rPr lang="en-US" sz="1050" dirty="0"/>
              <a:t>.</a:t>
            </a:r>
          </a:p>
        </p:txBody>
      </p:sp>
      <p:pic>
        <p:nvPicPr>
          <p:cNvPr id="56" name="Graphic 55" descr="Head with gears">
            <a:extLst>
              <a:ext uri="{FF2B5EF4-FFF2-40B4-BE49-F238E27FC236}">
                <a16:creationId xmlns:a16="http://schemas.microsoft.com/office/drawing/2014/main" id="{7C4E70EC-7F61-4939-993E-46BE97DF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026" y="2479354"/>
            <a:ext cx="462628" cy="46262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BE199E-9B25-4C91-82FB-C7AA4CDADB94}"/>
              </a:ext>
            </a:extLst>
          </p:cNvPr>
          <p:cNvCxnSpPr>
            <a:cxnSpLocks/>
          </p:cNvCxnSpPr>
          <p:nvPr/>
        </p:nvCxnSpPr>
        <p:spPr>
          <a:xfrm flipV="1">
            <a:off x="5778700" y="3545498"/>
            <a:ext cx="0" cy="7412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E7773B2-3323-4353-8209-A22CCD362BBA}"/>
              </a:ext>
            </a:extLst>
          </p:cNvPr>
          <p:cNvSpPr/>
          <p:nvPr/>
        </p:nvSpPr>
        <p:spPr>
          <a:xfrm>
            <a:off x="4483948" y="4781838"/>
            <a:ext cx="279939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Human validation</a:t>
            </a:r>
          </a:p>
          <a:p>
            <a:r>
              <a:rPr lang="en-US" sz="1000" dirty="0"/>
              <a:t>Employee validates the proposed product category classification and description in English</a:t>
            </a:r>
            <a:endParaRPr lang="en-US" sz="1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40A702-E5CC-459C-A692-59716C8EA5E5}"/>
              </a:ext>
            </a:extLst>
          </p:cNvPr>
          <p:cNvSpPr/>
          <p:nvPr/>
        </p:nvSpPr>
        <p:spPr>
          <a:xfrm>
            <a:off x="490243" y="2787306"/>
            <a:ext cx="1756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Photograph</a:t>
            </a:r>
          </a:p>
          <a:p>
            <a:r>
              <a:rPr lang="en-US" sz="1000" dirty="0"/>
              <a:t>Incoming goods are photographed by employee</a:t>
            </a:r>
            <a:endParaRPr lang="en-US" sz="1000" b="1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8FE501-7981-46E4-8B0A-67AC2282F08B}"/>
              </a:ext>
            </a:extLst>
          </p:cNvPr>
          <p:cNvCxnSpPr>
            <a:cxnSpLocks/>
          </p:cNvCxnSpPr>
          <p:nvPr/>
        </p:nvCxnSpPr>
        <p:spPr>
          <a:xfrm>
            <a:off x="6322800" y="3083833"/>
            <a:ext cx="19210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A3846A8-E48B-4C58-BDFF-5A88F418B9C5}"/>
              </a:ext>
            </a:extLst>
          </p:cNvPr>
          <p:cNvSpPr/>
          <p:nvPr/>
        </p:nvSpPr>
        <p:spPr>
          <a:xfrm>
            <a:off x="9555236" y="2622168"/>
            <a:ext cx="20747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Web Shop</a:t>
            </a:r>
          </a:p>
          <a:p>
            <a:r>
              <a:rPr lang="en-US" sz="1000" dirty="0"/>
              <a:t>Descriptions are automatically translated into consumer’s language</a:t>
            </a:r>
          </a:p>
          <a:p>
            <a:endParaRPr lang="en-US" sz="10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7F30C-FF80-48A5-A716-B5F64597EEBD}"/>
              </a:ext>
            </a:extLst>
          </p:cNvPr>
          <p:cNvCxnSpPr>
            <a:cxnSpLocks/>
          </p:cNvCxnSpPr>
          <p:nvPr/>
        </p:nvCxnSpPr>
        <p:spPr>
          <a:xfrm>
            <a:off x="6322800" y="3427507"/>
            <a:ext cx="1914089" cy="1123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Graphic 65" descr="Database">
            <a:extLst>
              <a:ext uri="{FF2B5EF4-FFF2-40B4-BE49-F238E27FC236}">
                <a16:creationId xmlns:a16="http://schemas.microsoft.com/office/drawing/2014/main" id="{498EFD79-C97C-4968-8E06-7FDD0FDE5D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60402" y="2770190"/>
            <a:ext cx="647980" cy="647980"/>
          </a:xfrm>
          <a:prstGeom prst="rect">
            <a:avLst/>
          </a:prstGeom>
        </p:spPr>
      </p:pic>
      <p:pic>
        <p:nvPicPr>
          <p:cNvPr id="68" name="Graphic 67" descr="Table">
            <a:extLst>
              <a:ext uri="{FF2B5EF4-FFF2-40B4-BE49-F238E27FC236}">
                <a16:creationId xmlns:a16="http://schemas.microsoft.com/office/drawing/2014/main" id="{3DDA8B07-2BE4-46BE-83EE-0D74F530A9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7065" y="4320329"/>
            <a:ext cx="637994" cy="63799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52A6D88-AA29-44B9-9CF4-9FC6B3186FFE}"/>
              </a:ext>
            </a:extLst>
          </p:cNvPr>
          <p:cNvSpPr/>
          <p:nvPr/>
        </p:nvSpPr>
        <p:spPr>
          <a:xfrm>
            <a:off x="9555236" y="4171102"/>
            <a:ext cx="22842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Product catalog</a:t>
            </a:r>
          </a:p>
          <a:p>
            <a:r>
              <a:rPr lang="en-US" sz="1000" dirty="0"/>
              <a:t>Products are categorized automatically to provide correct information without delay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D48E2B2-EA79-48FC-B492-6936706C56EA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 flipH="1">
            <a:off x="8896062" y="3427507"/>
            <a:ext cx="3497" cy="892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0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339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Picturesque MyShop:</vt:lpstr>
      <vt:lpstr>PowerPoint Presentation</vt:lpstr>
      <vt:lpstr>MyShop PoC: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Järvinen, Jussi</dc:creator>
  <cp:lastModifiedBy>Järvinen, Jussi</cp:lastModifiedBy>
  <cp:revision>29</cp:revision>
  <dcterms:created xsi:type="dcterms:W3CDTF">2019-09-25T17:26:49Z</dcterms:created>
  <dcterms:modified xsi:type="dcterms:W3CDTF">2019-09-27T08:34:01Z</dcterms:modified>
</cp:coreProperties>
</file>