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1F3-ABB0-430F-80F6-DACA7965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407F-881D-4723-A6BE-959AEECA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DFDF-D060-4F62-A1DB-AB1A787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ED0D-FFEA-4607-B967-A8280F8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A9B7-BDC8-43F5-AE21-45ECCE9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A04-D12A-4CCA-8112-946083E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A54F-F384-4D1C-9692-902CC8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C68F-26ED-44DC-BC96-F363AF33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3E7-059E-43DC-96BD-50AD121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538C-F516-4B9E-ACC5-73A5759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C54-0E66-4AA7-A064-77E2588F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9CAB-FCAE-4604-8C58-B62F3E1D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DE4E-3470-4689-9129-FE38269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4287-888B-4D0F-A682-1DD2F0D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16D-D1FB-4F76-9814-AD510E0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812-3DFB-4057-863C-B7AA0EA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52-2926-44C5-A37F-17FC3FA1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A4F8-67F5-4689-A546-906ED80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4016-0720-483F-8750-74BB271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786A-6977-4F77-AEC3-5894398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A35-797A-4BF5-B541-68C45BD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DD0F-6A8F-4FB3-B81D-885A9E1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59E7-3DBE-4973-A1FF-EA8138E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AB-2F17-4B7B-BA73-05E47E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B64-B3BD-4705-B6C5-C7E0A55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024-017B-485B-A7CC-8F6F3C8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F24-752B-426A-811C-824E2A47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9D6-BE11-4281-A258-A63B6840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3037-85CA-4EB4-B4CE-ED452C1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F8C8-BFDA-4D0A-A331-1547644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7EC-F960-42B6-B55C-C094C6A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9C7-F2D1-438A-81CF-09350F71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DBD4-A789-4BA0-B490-3E8CB01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78AE-B1E2-41E1-A495-4DE57D0B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D6B1-1BC7-4BEF-A85E-3C4B5E7C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175D-3D12-4812-B912-3B031CCC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9393-630F-4D5C-8CB0-1EA4121F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E674-FC31-42A8-81A8-D7FB28E9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8621-F14D-47FE-97B0-E3FF873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863-1AAA-4698-B274-8C9A427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BC37-9B32-4D31-AE04-17CD76D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38182-C4BE-4F4A-837B-0EC5EFC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15EF-5C43-4DF8-9D48-1D8F8AC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D32C-F60F-424C-B69B-3944D48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DB40-F43F-4729-BBF6-5A6F277A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F40D-EAD6-48AD-8482-7285D09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4A81-F7B3-48D2-AB8D-5B7F922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13F5-9E02-41E4-9B18-F8453D5A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C98B-5AA0-4372-94F5-BF63EC8F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F794-C4BE-4B66-9841-4D11E48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FECF-603A-4D50-8178-4CC9E7E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549E-2294-4968-8C39-9B4429C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F67A-CDA3-4526-AEA9-4B2793C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798-20BA-4D88-8CCA-D0142DC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71A0-8DCC-4928-95F2-5917613C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E40-4FB7-4703-B04B-63CC77C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A6AA-6EF3-4261-8E6C-FB0F752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B934-BF8F-4F90-B712-542B285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9786-69AF-4590-A4CA-D7F8CDD3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F7E-B13E-4076-94E7-C697E5DC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35-D540-4E10-AB3D-5CB15B5A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F8FA-23EE-4379-9975-AA779B6E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E048-6940-4AF5-8827-9CD68FA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2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2"/>
            <a:ext cx="3131876" cy="1397012"/>
          </a:xfrm>
          <a:prstGeom prst="borderCallout1">
            <a:avLst>
              <a:gd name="adj1" fmla="val 105594"/>
              <a:gd name="adj2" fmla="val 26017"/>
              <a:gd name="adj3" fmla="val 186771"/>
              <a:gd name="adj4" fmla="val 25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Manual activities: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Photograph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pic>
        <p:nvPicPr>
          <p:cNvPr id="33" name="Graphic 32" descr="Raised hand">
            <a:extLst>
              <a:ext uri="{FF2B5EF4-FFF2-40B4-BE49-F238E27FC236}">
                <a16:creationId xmlns:a16="http://schemas.microsoft.com/office/drawing/2014/main" id="{48F568FA-0327-400E-AB69-0568BE01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363" y="2386431"/>
            <a:ext cx="529685" cy="529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61E69E-E81E-4CF9-A694-F8FB292E9C82}"/>
              </a:ext>
            </a:extLst>
          </p:cNvPr>
          <p:cNvSpPr/>
          <p:nvPr/>
        </p:nvSpPr>
        <p:spPr>
          <a:xfrm>
            <a:off x="8566016" y="3024213"/>
            <a:ext cx="321671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Value proposition:</a:t>
            </a:r>
          </a:p>
          <a:p>
            <a:r>
              <a:rPr lang="en-US" sz="1200" dirty="0"/>
              <a:t>Better data management with less manual work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93088-1D20-493E-A1F0-3B5A41F6BFFE}"/>
              </a:ext>
            </a:extLst>
          </p:cNvPr>
          <p:cNvSpPr/>
          <p:nvPr/>
        </p:nvSpPr>
        <p:spPr>
          <a:xfrm>
            <a:off x="8566016" y="1517283"/>
            <a:ext cx="2494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is:</a:t>
            </a:r>
          </a:p>
          <a:p>
            <a:r>
              <a:rPr lang="en-US" sz="1400" dirty="0"/>
              <a:t>Highly manual and repetitive but error prone work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76F9C8CE-6432-495D-B97D-2F00688526B6}"/>
              </a:ext>
            </a:extLst>
          </p:cNvPr>
          <p:cNvSpPr/>
          <p:nvPr/>
        </p:nvSpPr>
        <p:spPr>
          <a:xfrm>
            <a:off x="7263120" y="977810"/>
            <a:ext cx="1847324" cy="8767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1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780E82-BCCA-44FE-9C15-26FB8896B99A}"/>
              </a:ext>
            </a:extLst>
          </p:cNvPr>
          <p:cNvSpPr/>
          <p:nvPr/>
        </p:nvSpPr>
        <p:spPr>
          <a:xfrm>
            <a:off x="8682607" y="2332737"/>
            <a:ext cx="427837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C0EF0-543C-4DF2-9F51-7F23A9A47D02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F7BEB-49AC-4FA5-8BDF-29F0FC1BE7C7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CFF045-2C1C-445A-BEBD-FB3CB82A74CE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54" name="Graphic 53" descr="Image">
              <a:extLst>
                <a:ext uri="{FF2B5EF4-FFF2-40B4-BE49-F238E27FC236}">
                  <a16:creationId xmlns:a16="http://schemas.microsoft.com/office/drawing/2014/main" id="{DB2C156D-F787-44F9-B393-BAEE7A41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12576B3-A812-432A-8F78-A45AA33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87A4DF-7FC4-4D0A-A7D4-0B49D7F09BBC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57" name="Graphic 56" descr="Internet">
              <a:extLst>
                <a:ext uri="{FF2B5EF4-FFF2-40B4-BE49-F238E27FC236}">
                  <a16:creationId xmlns:a16="http://schemas.microsoft.com/office/drawing/2014/main" id="{E33C56EF-32D9-435B-9884-BA7B64D4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A46E31-E1E0-4D92-B0EB-0A2B99D18A4D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2FC85A-6C2A-4F34-B1C8-7F23647CDBAE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4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9AB8E-2EC6-4528-AC25-E6BF1252EE9E}"/>
              </a:ext>
            </a:extLst>
          </p:cNvPr>
          <p:cNvSpPr/>
          <p:nvPr/>
        </p:nvSpPr>
        <p:spPr>
          <a:xfrm>
            <a:off x="4210457" y="1353938"/>
            <a:ext cx="3454142" cy="22943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1"/>
            <a:ext cx="3131876" cy="1556339"/>
          </a:xfrm>
          <a:prstGeom prst="borderCallout1">
            <a:avLst>
              <a:gd name="adj1" fmla="val 114690"/>
              <a:gd name="adj2" fmla="val 25538"/>
              <a:gd name="adj3" fmla="val 165735"/>
              <a:gd name="adj4" fmla="val 25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Based on photo, automate with AI / ML: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E2F-1423-4212-91E7-414899151607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27" name="Graphic 26" descr="Image">
              <a:extLst>
                <a:ext uri="{FF2B5EF4-FFF2-40B4-BE49-F238E27FC236}">
                  <a16:creationId xmlns:a16="http://schemas.microsoft.com/office/drawing/2014/main" id="{534DF621-E233-45CF-A29A-00B719C3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E9AABFDF-A48B-4A65-8D4A-0F234A2B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A11F46-4167-449F-B3C7-48D8377363DD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E85F9730-BE47-4A97-A46A-8BFF9F3E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82634-6DCA-4DEC-9765-3EC16742553E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EFE1D-B024-431A-A438-1C516A5B5F09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7270" y="2290194"/>
            <a:ext cx="462628" cy="4626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DB31C9-9374-4491-BD1D-64DFD42CA00D}"/>
              </a:ext>
            </a:extLst>
          </p:cNvPr>
          <p:cNvSpPr/>
          <p:nvPr/>
        </p:nvSpPr>
        <p:spPr>
          <a:xfrm>
            <a:off x="4243341" y="1353938"/>
            <a:ext cx="2494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as a Service</a:t>
            </a:r>
          </a:p>
          <a:p>
            <a:r>
              <a:rPr lang="en-US" sz="1200" dirty="0"/>
              <a:t>Subscription based, scalable</a:t>
            </a:r>
          </a:p>
        </p:txBody>
      </p:sp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140" y="2736935"/>
            <a:ext cx="441758" cy="4417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D798E-93D0-4FEA-8FE1-874863C794C8}"/>
              </a:ext>
            </a:extLst>
          </p:cNvPr>
          <p:cNvGrpSpPr/>
          <p:nvPr/>
        </p:nvGrpSpPr>
        <p:grpSpPr>
          <a:xfrm>
            <a:off x="7856399" y="1093402"/>
            <a:ext cx="4244829" cy="2631666"/>
            <a:chOff x="7809744" y="847821"/>
            <a:chExt cx="4244829" cy="2774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31AB1F-8785-46A7-96E8-739FDD6A3036}"/>
                </a:ext>
              </a:extLst>
            </p:cNvPr>
            <p:cNvSpPr/>
            <p:nvPr/>
          </p:nvSpPr>
          <p:spPr>
            <a:xfrm>
              <a:off x="7809744" y="847821"/>
              <a:ext cx="39831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Product Image Classification API </a:t>
              </a:r>
            </a:p>
            <a:p>
              <a:r>
                <a:rPr lang="en-US" sz="1050" dirty="0"/>
                <a:t>Product Image Classification classifies images into a fixed set of categories of products that are common in eCommerce.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841B1C-65EF-40ED-889B-5052FE007A1C}"/>
                </a:ext>
              </a:extLst>
            </p:cNvPr>
            <p:cNvSpPr/>
            <p:nvPr/>
          </p:nvSpPr>
          <p:spPr>
            <a:xfrm>
              <a:off x="7809744" y="1670098"/>
              <a:ext cx="39831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Product Text Classification API </a:t>
              </a:r>
            </a:p>
            <a:p>
              <a:r>
                <a:rPr lang="en-US" sz="1050" dirty="0"/>
                <a:t>Product Text Classification API aims at classifying each product to relevant categories based on its description.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2DC706-430C-4D70-B445-A0470D73E60F}"/>
                </a:ext>
              </a:extLst>
            </p:cNvPr>
            <p:cNvSpPr/>
            <p:nvPr/>
          </p:nvSpPr>
          <p:spPr>
            <a:xfrm>
              <a:off x="7809744" y="2492375"/>
              <a:ext cx="4244829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Machine Translation </a:t>
              </a:r>
            </a:p>
            <a:p>
              <a:r>
                <a:rPr lang="en-US" sz="1050" dirty="0"/>
                <a:t>Translates text from a source language to multiple target languages.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85103A-D02A-4ED6-8ABB-1FCE1C53EDDB}"/>
                </a:ext>
              </a:extLst>
            </p:cNvPr>
            <p:cNvSpPr/>
            <p:nvPr/>
          </p:nvSpPr>
          <p:spPr>
            <a:xfrm>
              <a:off x="7809744" y="3145374"/>
              <a:ext cx="414006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Language Detection </a:t>
              </a:r>
            </a:p>
            <a:p>
              <a:r>
                <a:rPr lang="en-US" sz="1050" dirty="0"/>
                <a:t>Detects the language of any given text.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66D3EE8-E1AA-4C7C-8953-2B49F11BDBFA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E1350-FD55-49DC-84B0-16598BA5B8EA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83BD32-CA63-4D08-9CFD-C2A492593012}"/>
              </a:ext>
            </a:extLst>
          </p:cNvPr>
          <p:cNvSpPr/>
          <p:nvPr/>
        </p:nvSpPr>
        <p:spPr>
          <a:xfrm>
            <a:off x="7154063" y="736860"/>
            <a:ext cx="398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Potential APIs to be considered:</a:t>
            </a:r>
          </a:p>
        </p:txBody>
      </p:sp>
    </p:spTree>
    <p:extLst>
      <p:ext uri="{BB962C8B-B14F-4D97-AF65-F5344CB8AC3E}">
        <p14:creationId xmlns:p14="http://schemas.microsoft.com/office/powerpoint/2010/main" val="38137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 </a:t>
            </a:r>
            <a:r>
              <a:rPr lang="en-US" sz="5400" dirty="0" err="1"/>
              <a:t>PoC</a:t>
            </a:r>
            <a:r>
              <a:rPr lang="en-US" sz="5400" dirty="0"/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>
            <a:cxnSpLocks/>
          </p:cNvCxnSpPr>
          <p:nvPr/>
        </p:nvCxnSpPr>
        <p:spPr>
          <a:xfrm>
            <a:off x="3246540" y="3083833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154" y="2479354"/>
            <a:ext cx="462628" cy="462628"/>
          </a:xfrm>
          <a:prstGeom prst="rect">
            <a:avLst/>
          </a:prstGeom>
        </p:spPr>
      </p:pic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9757" y="2862954"/>
            <a:ext cx="441758" cy="441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31AB1F-8785-46A7-96E8-739FDD6A3036}"/>
              </a:ext>
            </a:extLst>
          </p:cNvPr>
          <p:cNvSpPr/>
          <p:nvPr/>
        </p:nvSpPr>
        <p:spPr>
          <a:xfrm>
            <a:off x="7856399" y="1093402"/>
            <a:ext cx="398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B2182-46A7-447E-AC74-7C8B267F3095}"/>
              </a:ext>
            </a:extLst>
          </p:cNvPr>
          <p:cNvSpPr/>
          <p:nvPr/>
        </p:nvSpPr>
        <p:spPr>
          <a:xfrm>
            <a:off x="1889043" y="1652146"/>
            <a:ext cx="35391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Product Image Classification API </a:t>
            </a:r>
          </a:p>
          <a:p>
            <a:pPr algn="r"/>
            <a:r>
              <a:rPr lang="en-US" sz="1000" dirty="0"/>
              <a:t>Product Image Classification classifies images into a fixed set of categories of products that are common in eCommerce.</a:t>
            </a:r>
            <a:endParaRPr lang="en-US" sz="1200" dirty="0"/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769BA8C2-E42B-4385-A38C-1CDEC687A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7256" y="4400206"/>
            <a:ext cx="364854" cy="364854"/>
          </a:xfrm>
          <a:prstGeom prst="rect">
            <a:avLst/>
          </a:prstGeom>
        </p:spPr>
      </p:pic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71D04BCB-426B-48DB-8C32-AEB538A19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6678" y="4353885"/>
            <a:ext cx="461509" cy="46150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B35FCDA9-0011-4A6D-B480-A9669DCD7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5885" y="2740160"/>
            <a:ext cx="687347" cy="68734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D2AE2B8-2EAF-4216-AC15-A4B45F830FFD}"/>
              </a:ext>
            </a:extLst>
          </p:cNvPr>
          <p:cNvSpPr/>
          <p:nvPr/>
        </p:nvSpPr>
        <p:spPr>
          <a:xfrm>
            <a:off x="6083053" y="1652146"/>
            <a:ext cx="353912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Inference Service for Machine Translation </a:t>
            </a:r>
          </a:p>
          <a:p>
            <a:r>
              <a:rPr lang="en-US" sz="1000" dirty="0"/>
              <a:t>Translates text from a source language to multiple target languages</a:t>
            </a:r>
            <a:r>
              <a:rPr lang="en-US" sz="1050" dirty="0"/>
              <a:t>.</a:t>
            </a:r>
          </a:p>
        </p:txBody>
      </p:sp>
      <p:pic>
        <p:nvPicPr>
          <p:cNvPr id="56" name="Graphic 55" descr="Head with gears">
            <a:extLst>
              <a:ext uri="{FF2B5EF4-FFF2-40B4-BE49-F238E27FC236}">
                <a16:creationId xmlns:a16="http://schemas.microsoft.com/office/drawing/2014/main" id="{7C4E70EC-7F61-4939-993E-46BE97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026" y="2479354"/>
            <a:ext cx="462628" cy="46262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BE199E-9B25-4C91-82FB-C7AA4CDADB94}"/>
              </a:ext>
            </a:extLst>
          </p:cNvPr>
          <p:cNvCxnSpPr>
            <a:cxnSpLocks/>
          </p:cNvCxnSpPr>
          <p:nvPr/>
        </p:nvCxnSpPr>
        <p:spPr>
          <a:xfrm flipV="1">
            <a:off x="5778700" y="3545498"/>
            <a:ext cx="0" cy="741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7773B2-3323-4353-8209-A22CCD362BBA}"/>
              </a:ext>
            </a:extLst>
          </p:cNvPr>
          <p:cNvSpPr/>
          <p:nvPr/>
        </p:nvSpPr>
        <p:spPr>
          <a:xfrm>
            <a:off x="4483948" y="4781838"/>
            <a:ext cx="27993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Human validation</a:t>
            </a:r>
          </a:p>
          <a:p>
            <a:r>
              <a:rPr lang="en-US" sz="1000" dirty="0"/>
              <a:t>Employee validates the proposed product category classification and description in English</a:t>
            </a:r>
            <a:endParaRPr lang="en-US" sz="10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40A702-E5CC-459C-A692-59716C8EA5E5}"/>
              </a:ext>
            </a:extLst>
          </p:cNvPr>
          <p:cNvSpPr/>
          <p:nvPr/>
        </p:nvSpPr>
        <p:spPr>
          <a:xfrm>
            <a:off x="490243" y="2787306"/>
            <a:ext cx="1756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Photograph</a:t>
            </a:r>
          </a:p>
          <a:p>
            <a:r>
              <a:rPr lang="en-US" sz="1000" dirty="0"/>
              <a:t>Incoming goods are photographed by employee</a:t>
            </a:r>
            <a:endParaRPr lang="en-US" sz="10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8FE501-7981-46E4-8B0A-67AC2282F08B}"/>
              </a:ext>
            </a:extLst>
          </p:cNvPr>
          <p:cNvCxnSpPr>
            <a:cxnSpLocks/>
          </p:cNvCxnSpPr>
          <p:nvPr/>
        </p:nvCxnSpPr>
        <p:spPr>
          <a:xfrm>
            <a:off x="6322800" y="3083833"/>
            <a:ext cx="1921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A3846A8-E48B-4C58-BDFF-5A88F418B9C5}"/>
              </a:ext>
            </a:extLst>
          </p:cNvPr>
          <p:cNvSpPr/>
          <p:nvPr/>
        </p:nvSpPr>
        <p:spPr>
          <a:xfrm>
            <a:off x="9555236" y="2622168"/>
            <a:ext cx="2074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Web Shop</a:t>
            </a:r>
          </a:p>
          <a:p>
            <a:r>
              <a:rPr lang="en-US" sz="1000" dirty="0"/>
              <a:t>Descriptions are automatically translated into consumer’s language</a:t>
            </a:r>
          </a:p>
          <a:p>
            <a:endParaRPr lang="en-US" sz="10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7F30C-FF80-48A5-A716-B5F64597EEBD}"/>
              </a:ext>
            </a:extLst>
          </p:cNvPr>
          <p:cNvCxnSpPr>
            <a:cxnSpLocks/>
          </p:cNvCxnSpPr>
          <p:nvPr/>
        </p:nvCxnSpPr>
        <p:spPr>
          <a:xfrm>
            <a:off x="6322800" y="3427507"/>
            <a:ext cx="1914089" cy="1123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Graphic 65" descr="Database">
            <a:extLst>
              <a:ext uri="{FF2B5EF4-FFF2-40B4-BE49-F238E27FC236}">
                <a16:creationId xmlns:a16="http://schemas.microsoft.com/office/drawing/2014/main" id="{498EFD79-C97C-4968-8E06-7FDD0FDE5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60402" y="2770190"/>
            <a:ext cx="647980" cy="647980"/>
          </a:xfrm>
          <a:prstGeom prst="rect">
            <a:avLst/>
          </a:prstGeom>
        </p:spPr>
      </p:pic>
      <p:pic>
        <p:nvPicPr>
          <p:cNvPr id="68" name="Graphic 67" descr="Table">
            <a:extLst>
              <a:ext uri="{FF2B5EF4-FFF2-40B4-BE49-F238E27FC236}">
                <a16:creationId xmlns:a16="http://schemas.microsoft.com/office/drawing/2014/main" id="{3DDA8B07-2BE4-46BE-83EE-0D74F530A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77065" y="4320329"/>
            <a:ext cx="637994" cy="63799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52A6D88-AA29-44B9-9CF4-9FC6B3186FFE}"/>
              </a:ext>
            </a:extLst>
          </p:cNvPr>
          <p:cNvSpPr/>
          <p:nvPr/>
        </p:nvSpPr>
        <p:spPr>
          <a:xfrm>
            <a:off x="9555236" y="4171102"/>
            <a:ext cx="22842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Product catalog</a:t>
            </a:r>
          </a:p>
          <a:p>
            <a:r>
              <a:rPr lang="en-US" sz="1000" dirty="0"/>
              <a:t>Products are categorized automatically to provide correct information without delay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48E2B2-EA79-48FC-B492-6936706C56EA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8896062" y="3427507"/>
            <a:ext cx="3497" cy="892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315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MyShop:</vt:lpstr>
      <vt:lpstr>MyShop:</vt:lpstr>
      <vt:lpstr>MyShop PoC: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Järvinen, Jussi</dc:creator>
  <cp:lastModifiedBy>Järvinen, Jussi</cp:lastModifiedBy>
  <cp:revision>27</cp:revision>
  <dcterms:created xsi:type="dcterms:W3CDTF">2019-09-25T17:26:49Z</dcterms:created>
  <dcterms:modified xsi:type="dcterms:W3CDTF">2019-09-26T18:32:37Z</dcterms:modified>
</cp:coreProperties>
</file>