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4"/>
  </p:notesMasterIdLst>
  <p:sldIdLst>
    <p:sldId id="256" r:id="rId2"/>
    <p:sldId id="266" r:id="rId3"/>
    <p:sldId id="267" r:id="rId4"/>
    <p:sldId id="258" r:id="rId5"/>
    <p:sldId id="260" r:id="rId6"/>
    <p:sldId id="261" r:id="rId7"/>
    <p:sldId id="262" r:id="rId8"/>
    <p:sldId id="263" r:id="rId9"/>
    <p:sldId id="281" r:id="rId10"/>
    <p:sldId id="259" r:id="rId11"/>
    <p:sldId id="264" r:id="rId12"/>
    <p:sldId id="265" r:id="rId13"/>
    <p:sldId id="268" r:id="rId14"/>
    <p:sldId id="274" r:id="rId15"/>
    <p:sldId id="273" r:id="rId16"/>
    <p:sldId id="275" r:id="rId17"/>
    <p:sldId id="276" r:id="rId18"/>
    <p:sldId id="277" r:id="rId19"/>
    <p:sldId id="278" r:id="rId20"/>
    <p:sldId id="271" r:id="rId21"/>
    <p:sldId id="282" r:id="rId22"/>
    <p:sldId id="287" r:id="rId23"/>
    <p:sldId id="279" r:id="rId24"/>
    <p:sldId id="272" r:id="rId25"/>
    <p:sldId id="269" r:id="rId26"/>
    <p:sldId id="270" r:id="rId27"/>
    <p:sldId id="284" r:id="rId28"/>
    <p:sldId id="285" r:id="rId29"/>
    <p:sldId id="286" r:id="rId30"/>
    <p:sldId id="288" r:id="rId31"/>
    <p:sldId id="283" r:id="rId32"/>
    <p:sldId id="280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F01DF3-4E80-4B05-B751-11DF20EF7450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17958A-B7AD-4AAC-A9A7-F97996E48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31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main application and then Run via command 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17958A-B7AD-4AAC-A9A7-F97996E4821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200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Triple A’s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17958A-B7AD-4AAC-A9A7-F97996E4821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45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a bit about each one. Framework has lots of ways to set things up. Mock is like using a stunt double. Fluent Assertions makes things readable.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17958A-B7AD-4AAC-A9A7-F97996E4821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28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Your code architecture directly affects how it can be tested. Tests cannot always “come later” because of how things are designed.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17958A-B7AD-4AAC-A9A7-F97996E4821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06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deterministic. Not function in mathematical sense. Subroutine.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17958A-B7AD-4AAC-A9A7-F97996E4821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65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Context of Mocking: Two things that affect this test: speed &amp; failure rate.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17958A-B7AD-4AAC-A9A7-F97996E4821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8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CutService</a:t>
            </a:r>
            <a:r>
              <a:rPr lang="en-US" dirty="0"/>
              <a:t> ln 116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17958A-B7AD-4AAC-A9A7-F97996E4821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353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CutService</a:t>
            </a:r>
            <a:r>
              <a:rPr lang="en-US" dirty="0"/>
              <a:t> ln 116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17958A-B7AD-4AAC-A9A7-F97996E4821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49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 to tiles…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17958A-B7AD-4AAC-A9A7-F97996E4821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510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Triple A’s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17958A-B7AD-4AAC-A9A7-F97996E4821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00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eybrown/tiles-presentation" TargetMode="External"/><Relationship Id="rId2" Type="http://schemas.openxmlformats.org/officeDocument/2006/relationships/hyperlink" Target="https://github.com/joeybrown/tile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DE29F-FB01-445E-B08A-15EBC45561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Floor Makeover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8B3F1A-4116-4C08-AAA4-2DE861FDB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217608"/>
          </a:xfrm>
        </p:spPr>
        <p:txBody>
          <a:bodyPr>
            <a:normAutofit/>
          </a:bodyPr>
          <a:lstStyle/>
          <a:p>
            <a:r>
              <a:rPr lang="en-US" dirty="0"/>
              <a:t>Unit Testing?</a:t>
            </a:r>
          </a:p>
          <a:p>
            <a:r>
              <a:rPr lang="en-US" dirty="0">
                <a:hlinkClick r:id="rId2"/>
              </a:rPr>
              <a:t>https://github.com/joeybrown/tiles</a:t>
            </a:r>
            <a:endParaRPr lang="en-US" dirty="0"/>
          </a:p>
          <a:p>
            <a:r>
              <a:rPr lang="en-US" dirty="0">
                <a:hlinkClick r:id="rId3"/>
              </a:rPr>
              <a:t>https://github.com/joeybrown/tiles-presentation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7861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F7D11-EFF7-4941-BCFB-99F6D939F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Tile Robots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D43A0-6C15-40F7-93DC-E2F5ED724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Layout Scanning Robot</a:t>
            </a:r>
          </a:p>
          <a:p>
            <a:pPr lvl="1"/>
            <a:r>
              <a:rPr lang="en-US" dirty="0"/>
              <a:t>Extract</a:t>
            </a:r>
          </a:p>
          <a:p>
            <a:r>
              <a:rPr lang="en-US" dirty="0"/>
              <a:t>Tile Cutting Robots</a:t>
            </a:r>
          </a:p>
          <a:p>
            <a:pPr lvl="1"/>
            <a:r>
              <a:rPr lang="en-US" dirty="0"/>
              <a:t>Transform</a:t>
            </a:r>
          </a:p>
          <a:p>
            <a:r>
              <a:rPr lang="en-US" dirty="0"/>
              <a:t>Tile Laying Robot</a:t>
            </a:r>
          </a:p>
          <a:p>
            <a:pPr lvl="1"/>
            <a:r>
              <a:rPr lang="en-US" dirty="0"/>
              <a:t>Load</a:t>
            </a:r>
          </a:p>
        </p:txBody>
      </p:sp>
    </p:spTree>
    <p:extLst>
      <p:ext uri="{BB962C8B-B14F-4D97-AF65-F5344CB8AC3E}">
        <p14:creationId xmlns:p14="http://schemas.microsoft.com/office/powerpoint/2010/main" val="4247830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3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B2AC9C-F247-485A-BF19-6DF153C23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6000" dirty="0"/>
              <a:t>Demo</a:t>
            </a:r>
            <a:endParaRPr lang="en-US" sz="4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8E871E-9B1C-4F1E-AF19-01AA9F154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1514" y="457198"/>
            <a:ext cx="3444211" cy="13430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endParaRPr lang="en-US" sz="18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B9EE6B-2CE0-4365-B8C8-37B0FEA967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3408" y="643465"/>
            <a:ext cx="4642190" cy="53978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010432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17C0B-6157-446F-BB77-5351698B8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B9F09-A296-4421-9A6A-E5292A7F61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925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1DCC7BA-3740-47E1-91B9-626938139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CEFA49-6B2F-4FE6-B6AF-31D49E68C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40086" y="40084"/>
            <a:ext cx="6858002" cy="6777832"/>
          </a:xfrm>
          <a:custGeom>
            <a:avLst/>
            <a:gdLst>
              <a:gd name="connsiteX0" fmla="*/ 6858001 w 6858002"/>
              <a:gd name="connsiteY0" fmla="*/ 4666984 h 6777832"/>
              <a:gd name="connsiteX1" fmla="*/ 3829243 w 6858002"/>
              <a:gd name="connsiteY1" fmla="*/ 6654602 h 6777832"/>
              <a:gd name="connsiteX2" fmla="*/ 3827370 w 6858002"/>
              <a:gd name="connsiteY2" fmla="*/ 6656146 h 6777832"/>
              <a:gd name="connsiteX3" fmla="*/ 3824584 w 6858002"/>
              <a:gd name="connsiteY3" fmla="*/ 6657658 h 6777832"/>
              <a:gd name="connsiteX4" fmla="*/ 3798694 w 6858002"/>
              <a:gd name="connsiteY4" fmla="*/ 6674649 h 6777832"/>
              <a:gd name="connsiteX5" fmla="*/ 3785012 w 6858002"/>
              <a:gd name="connsiteY5" fmla="*/ 6679138 h 6777832"/>
              <a:gd name="connsiteX6" fmla="*/ 3706340 w 6858002"/>
              <a:gd name="connsiteY6" fmla="*/ 6721839 h 6777832"/>
              <a:gd name="connsiteX7" fmla="*/ 3428999 w 6858002"/>
              <a:gd name="connsiteY7" fmla="*/ 6777832 h 6777832"/>
              <a:gd name="connsiteX8" fmla="*/ 3151659 w 6858002"/>
              <a:gd name="connsiteY8" fmla="*/ 6721839 h 6777832"/>
              <a:gd name="connsiteX9" fmla="*/ 3072997 w 6858002"/>
              <a:gd name="connsiteY9" fmla="*/ 6679143 h 6777832"/>
              <a:gd name="connsiteX10" fmla="*/ 3059299 w 6858002"/>
              <a:gd name="connsiteY10" fmla="*/ 6674649 h 6777832"/>
              <a:gd name="connsiteX11" fmla="*/ 3033384 w 6858002"/>
              <a:gd name="connsiteY11" fmla="*/ 6657642 h 6777832"/>
              <a:gd name="connsiteX12" fmla="*/ 3030628 w 6858002"/>
              <a:gd name="connsiteY12" fmla="*/ 6656146 h 6777832"/>
              <a:gd name="connsiteX13" fmla="*/ 3028776 w 6858002"/>
              <a:gd name="connsiteY13" fmla="*/ 6654618 h 6777832"/>
              <a:gd name="connsiteX14" fmla="*/ 1 w 6858002"/>
              <a:gd name="connsiteY14" fmla="*/ 4666984 h 6777832"/>
              <a:gd name="connsiteX15" fmla="*/ 6858002 w 6858002"/>
              <a:gd name="connsiteY15" fmla="*/ 0 h 6777832"/>
              <a:gd name="connsiteX16" fmla="*/ 6858002 w 6858002"/>
              <a:gd name="connsiteY16" fmla="*/ 1570616 h 6777832"/>
              <a:gd name="connsiteX17" fmla="*/ 6858001 w 6858002"/>
              <a:gd name="connsiteY17" fmla="*/ 1570616 h 6777832"/>
              <a:gd name="connsiteX18" fmla="*/ 6858001 w 6858002"/>
              <a:gd name="connsiteY18" fmla="*/ 4666983 h 6777832"/>
              <a:gd name="connsiteX19" fmla="*/ 0 w 6858002"/>
              <a:gd name="connsiteY19" fmla="*/ 4666983 h 6777832"/>
              <a:gd name="connsiteX20" fmla="*/ 0 w 6858002"/>
              <a:gd name="connsiteY20" fmla="*/ 595217 h 6777832"/>
              <a:gd name="connsiteX21" fmla="*/ 1 w 6858002"/>
              <a:gd name="connsiteY21" fmla="*/ 595217 h 6777832"/>
              <a:gd name="connsiteX22" fmla="*/ 1 w 6858002"/>
              <a:gd name="connsiteY22" fmla="*/ 0 h 67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58002" h="6777832">
                <a:moveTo>
                  <a:pt x="6858001" y="4666984"/>
                </a:moveTo>
                <a:lnTo>
                  <a:pt x="3829243" y="6654602"/>
                </a:lnTo>
                <a:lnTo>
                  <a:pt x="3827370" y="6656146"/>
                </a:lnTo>
                <a:lnTo>
                  <a:pt x="3824584" y="6657658"/>
                </a:lnTo>
                <a:lnTo>
                  <a:pt x="3798694" y="6674649"/>
                </a:lnTo>
                <a:lnTo>
                  <a:pt x="3785012" y="6679138"/>
                </a:lnTo>
                <a:lnTo>
                  <a:pt x="3706340" y="6721839"/>
                </a:lnTo>
                <a:cubicBezTo>
                  <a:pt x="3621097" y="6757894"/>
                  <a:pt x="3527376" y="6777832"/>
                  <a:pt x="3428999" y="6777832"/>
                </a:cubicBezTo>
                <a:cubicBezTo>
                  <a:pt x="3330622" y="6777832"/>
                  <a:pt x="3236902" y="6757894"/>
                  <a:pt x="3151659" y="6721839"/>
                </a:cubicBezTo>
                <a:lnTo>
                  <a:pt x="3072997" y="6679143"/>
                </a:lnTo>
                <a:lnTo>
                  <a:pt x="3059299" y="6674649"/>
                </a:lnTo>
                <a:lnTo>
                  <a:pt x="3033384" y="6657642"/>
                </a:lnTo>
                <a:lnTo>
                  <a:pt x="3030628" y="6656146"/>
                </a:lnTo>
                <a:lnTo>
                  <a:pt x="3028776" y="6654618"/>
                </a:lnTo>
                <a:lnTo>
                  <a:pt x="1" y="4666984"/>
                </a:lnTo>
                <a:close/>
                <a:moveTo>
                  <a:pt x="6858002" y="0"/>
                </a:moveTo>
                <a:lnTo>
                  <a:pt x="6858002" y="1570616"/>
                </a:lnTo>
                <a:lnTo>
                  <a:pt x="6858001" y="1570616"/>
                </a:lnTo>
                <a:lnTo>
                  <a:pt x="6858001" y="4666983"/>
                </a:lnTo>
                <a:lnTo>
                  <a:pt x="0" y="4666983"/>
                </a:lnTo>
                <a:lnTo>
                  <a:pt x="0" y="595217"/>
                </a:lnTo>
                <a:lnTo>
                  <a:pt x="1" y="595217"/>
                </a:lnTo>
                <a:lnTo>
                  <a:pt x="1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1681E1-8C0E-4F65-BD66-D003775DF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947607"/>
            <a:ext cx="4389427" cy="49627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dirty="0"/>
              <a:t>Tools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02AC9-22AC-4BAC-A172-C8B04E039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9345" y="947607"/>
            <a:ext cx="4152655" cy="4962785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err="1"/>
              <a:t>xUnit</a:t>
            </a:r>
            <a:endParaRPr lang="en-U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err="1"/>
              <a:t>Moq</a:t>
            </a:r>
            <a:endParaRPr lang="en-U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Fluent Assertions</a:t>
            </a:r>
          </a:p>
        </p:txBody>
      </p:sp>
    </p:spTree>
    <p:extLst>
      <p:ext uri="{BB962C8B-B14F-4D97-AF65-F5344CB8AC3E}">
        <p14:creationId xmlns:p14="http://schemas.microsoft.com/office/powerpoint/2010/main" val="1969840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7FED60-7C6F-4CED-ADA7-04D9728AF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Detour - Architecture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018B21-945F-4BF6-A3D5-6FA805519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Inversion of Control</a:t>
            </a:r>
          </a:p>
          <a:p>
            <a:r>
              <a:rPr lang="en-US" dirty="0"/>
              <a:t>Design against Interface</a:t>
            </a:r>
          </a:p>
          <a:p>
            <a:r>
              <a:rPr lang="en-US" dirty="0"/>
              <a:t>Single Responsibility Principle</a:t>
            </a:r>
          </a:p>
          <a:p>
            <a:r>
              <a:rPr lang="en-US" dirty="0"/>
              <a:t>Enables Mocking</a:t>
            </a:r>
          </a:p>
        </p:txBody>
      </p:sp>
    </p:spTree>
    <p:extLst>
      <p:ext uri="{BB962C8B-B14F-4D97-AF65-F5344CB8AC3E}">
        <p14:creationId xmlns:p14="http://schemas.microsoft.com/office/powerpoint/2010/main" val="3090719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0FB71-57A4-4CAD-8887-EDA7802B5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Inversion of Control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7FC8A3-9A7E-45F8-915E-4ABD619759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09363" y="2588216"/>
            <a:ext cx="6973273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450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0FB71-57A4-4CAD-8887-EDA7802B5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Inversion of Control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ADEBC6-96D4-4F25-9740-F6BCECA4B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058055-B6C4-4BD9-8964-A3DDFF410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494" y="2455880"/>
            <a:ext cx="6335009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174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4C678-28CF-4442-94C4-5969A0ECB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Against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ABC50-06A9-4179-9384-362E8E914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ACFB34-6A68-4296-99C8-6DE3D241A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317" y="0"/>
            <a:ext cx="70193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660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4C678-28CF-4442-94C4-5969A0ECB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Against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ABC50-06A9-4179-9384-362E8E914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E08665-0A40-4E9A-8DE1-37D45354D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0"/>
            <a:ext cx="762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269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4C678-28CF-4442-94C4-5969A0ECB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ABC50-06A9-4179-9384-362E8E914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F2BD4D-A538-4775-A979-25CC2BA56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03" y="2209630"/>
            <a:ext cx="10526594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45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4A13E4-0383-4A0D-80C8-EECC57D04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Hard to get all the way to the wall</a:t>
            </a:r>
          </a:p>
        </p:txBody>
      </p:sp>
      <p:pic>
        <p:nvPicPr>
          <p:cNvPr id="7" name="Content Placeholder 3" descr="A picture containing ground, building, indoor&#10;&#10;Description automatically generated">
            <a:extLst>
              <a:ext uri="{FF2B5EF4-FFF2-40B4-BE49-F238E27FC236}">
                <a16:creationId xmlns:a16="http://schemas.microsoft.com/office/drawing/2014/main" id="{B0DB0B1B-E907-4E6F-96BA-B16993FA56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80472" y="1501170"/>
            <a:ext cx="6268062" cy="368248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7896709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ounded Rectangle 16">
            <a:extLst>
              <a:ext uri="{FF2B5EF4-FFF2-40B4-BE49-F238E27FC236}">
                <a16:creationId xmlns:a16="http://schemas.microsoft.com/office/drawing/2014/main" id="{CC57EF5B-92B7-4D8A-82DE-4665F89A2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306" y="643464"/>
            <a:ext cx="10927614" cy="3599352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A4AC0CC-D5D6-4673-B926-3E826AAA7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8F6A282D-54F8-4F82-8E6A-17C174AA3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rgbClr val="262626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2CC7973C-9C83-467C-8997-F160C1AA1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33437AA1-6F72-4CDF-B5DF-55B57B283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18B598-823C-4F2E-B225-5EF2CA82A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000" dirty="0"/>
              <a:t>Mocking Dependencies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AD498-5EE4-446A-9FE9-9F41893B6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0001" y="5594110"/>
            <a:ext cx="10572000" cy="4349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en-US" sz="18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388420-A9DF-4A31-A39C-B00E2062E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743" y="1422345"/>
            <a:ext cx="10460962" cy="203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3632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136AB2-6680-4F59-8083-ECE0D7ACC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 Costly Things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A18076-8DBD-4663-8954-D6659B70B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048" y="3052710"/>
            <a:ext cx="5753903" cy="7525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4B366A-8673-4F3C-A250-C75544BA6A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0778" y="4158485"/>
            <a:ext cx="8745170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390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136AB2-6680-4F59-8083-ECE0D7ACC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Non-Deterministic Things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A18076-8DBD-4663-8954-D6659B70B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048" y="3052710"/>
            <a:ext cx="5753903" cy="7525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4B366A-8673-4F3C-A250-C75544BA6A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0778" y="4158485"/>
            <a:ext cx="8745170" cy="74305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CFDCA9F-ADD0-4C9F-AC9D-98A6A40A8B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220686"/>
            <a:ext cx="12192000" cy="476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456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31221-65AE-4FCB-877F-05B567480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B017C-77CB-41BB-9AE7-E9D5C8602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Black-box Unit Testing</a:t>
            </a:r>
          </a:p>
          <a:p>
            <a:pPr lvl="1"/>
            <a:r>
              <a:rPr lang="en-US" dirty="0"/>
              <a:t>Not too concerned with implementation details</a:t>
            </a:r>
          </a:p>
          <a:p>
            <a:pPr lvl="1"/>
            <a:r>
              <a:rPr lang="en-US" dirty="0"/>
              <a:t>Not TDD</a:t>
            </a:r>
          </a:p>
          <a:p>
            <a:r>
              <a:rPr lang="en-US" dirty="0"/>
              <a:t>Single Responsibility Principle </a:t>
            </a:r>
          </a:p>
          <a:p>
            <a:pPr lvl="1"/>
            <a:r>
              <a:rPr lang="en-US" dirty="0"/>
              <a:t>Able to build robots independently</a:t>
            </a:r>
          </a:p>
        </p:txBody>
      </p:sp>
    </p:spTree>
    <p:extLst>
      <p:ext uri="{BB962C8B-B14F-4D97-AF65-F5344CB8AC3E}">
        <p14:creationId xmlns:p14="http://schemas.microsoft.com/office/powerpoint/2010/main" val="1519432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20493-19AE-4B17-AF6E-9F09A0353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Triple A’s of Unit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C6132-E5BA-4641-8B18-A47707B343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Arrange, Act, Assert</a:t>
            </a:r>
          </a:p>
        </p:txBody>
      </p:sp>
    </p:spTree>
    <p:extLst>
      <p:ext uri="{BB962C8B-B14F-4D97-AF65-F5344CB8AC3E}">
        <p14:creationId xmlns:p14="http://schemas.microsoft.com/office/powerpoint/2010/main" val="2544738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277119-B941-4A45-9322-FA2BC135D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DFDB457D-F372-428B-A10D-41080EF93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3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18B598-823C-4F2E-B225-5EF2CA82A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4349" y="1819275"/>
            <a:ext cx="3606137" cy="42220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en-US" sz="44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AD498-5EE4-446A-9FE9-9F41893B6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34349" y="457199"/>
            <a:ext cx="3247652" cy="13620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endParaRPr lang="en-US" sz="18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F2C778-C793-41B2-AB3B-92FECA1EAE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5836" y="1104575"/>
            <a:ext cx="8440328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2888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277119-B941-4A45-9322-FA2BC135D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DFDB457D-F372-428B-A10D-41080EF93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3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18B598-823C-4F2E-B225-5EF2CA82A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4349" y="1819275"/>
            <a:ext cx="3606137" cy="42220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en-US" sz="44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AD498-5EE4-446A-9FE9-9F41893B6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34349" y="457199"/>
            <a:ext cx="3247652" cy="13620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endParaRPr lang="en-US" sz="18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D26CD7-6466-483B-A13F-93BC401E76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0887" y="528232"/>
            <a:ext cx="9850225" cy="580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9179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58AA8-D522-4D71-928F-3AEFDAF9E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Sufficient Unit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D6201-9DF0-4008-9F3A-8A980EA4E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Peer Review</a:t>
            </a:r>
          </a:p>
          <a:p>
            <a:r>
              <a:rPr lang="en-US" dirty="0"/>
              <a:t>100% Code Coverage != No Bugs</a:t>
            </a:r>
          </a:p>
        </p:txBody>
      </p:sp>
    </p:spTree>
    <p:extLst>
      <p:ext uri="{BB962C8B-B14F-4D97-AF65-F5344CB8AC3E}">
        <p14:creationId xmlns:p14="http://schemas.microsoft.com/office/powerpoint/2010/main" val="14112877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C22FF-8FC3-4211-9D07-19C75006B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Changing Implementation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43006-202F-4D7B-B871-43D016C8C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bool </a:t>
            </a:r>
            <a:r>
              <a:rPr lang="en-US" dirty="0" err="1"/>
              <a:t>HasAnyColor</a:t>
            </a:r>
            <a:r>
              <a:rPr lang="en-US" dirty="0"/>
              <a:t>(this Bitmap bitmap)</a:t>
            </a:r>
          </a:p>
          <a:p>
            <a:r>
              <a:rPr lang="en-US" dirty="0"/>
              <a:t>Bitmap Crop(this Bitmap bitmap)</a:t>
            </a:r>
          </a:p>
        </p:txBody>
      </p:sp>
    </p:spTree>
    <p:extLst>
      <p:ext uri="{BB962C8B-B14F-4D97-AF65-F5344CB8AC3E}">
        <p14:creationId xmlns:p14="http://schemas.microsoft.com/office/powerpoint/2010/main" val="17504644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2EA33-FB2E-498F-9765-F5F0E1E99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CB655-55B4-4E46-841D-DD000EF0F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Confidence to make changes</a:t>
            </a:r>
          </a:p>
          <a:p>
            <a:r>
              <a:rPr lang="en-US" dirty="0"/>
              <a:t>Provides examples</a:t>
            </a:r>
          </a:p>
        </p:txBody>
      </p:sp>
    </p:spTree>
    <p:extLst>
      <p:ext uri="{BB962C8B-B14F-4D97-AF65-F5344CB8AC3E}">
        <p14:creationId xmlns:p14="http://schemas.microsoft.com/office/powerpoint/2010/main" val="2296562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126D46-7AC3-463D-A86A-705936A10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8726F-F13F-4763-8720-DCB835847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FFFFFF"/>
                </a:solidFill>
              </a:rPr>
              <a:t>Hard to line up tiles</a:t>
            </a:r>
          </a:p>
        </p:txBody>
      </p:sp>
      <p:pic>
        <p:nvPicPr>
          <p:cNvPr id="1026" name="Picture 2" descr="69fe06fa-eb08-425b-a72c-3f69fbee706d@namprd12">
            <a:extLst>
              <a:ext uri="{FF2B5EF4-FFF2-40B4-BE49-F238E27FC236}">
                <a16:creationId xmlns:a16="http://schemas.microsoft.com/office/drawing/2014/main" id="{3A748D99-D197-4BD9-AA18-40BD33E3C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0790" y="929274"/>
            <a:ext cx="6267743" cy="4700807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0841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2EA33-FB2E-498F-9765-F5F0E1E99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Anti-patterns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CB655-55B4-4E46-841D-DD000EF0F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Implementation Details</a:t>
            </a:r>
          </a:p>
          <a:p>
            <a:pPr lvl="1"/>
            <a:r>
              <a:rPr lang="en-US" dirty="0"/>
              <a:t>Was this particular method called</a:t>
            </a:r>
          </a:p>
          <a:p>
            <a:r>
              <a:rPr lang="en-US" dirty="0"/>
              <a:t>Junk test cases</a:t>
            </a:r>
          </a:p>
          <a:p>
            <a:pPr lvl="1"/>
            <a:r>
              <a:rPr lang="en-US" dirty="0"/>
              <a:t>Should pay attention to edge cases</a:t>
            </a:r>
          </a:p>
          <a:p>
            <a:r>
              <a:rPr lang="en-US" dirty="0"/>
              <a:t>Testing non-branching logic</a:t>
            </a:r>
          </a:p>
          <a:p>
            <a:r>
              <a:rPr lang="en-US" dirty="0"/>
              <a:t>Testing external library</a:t>
            </a:r>
          </a:p>
        </p:txBody>
      </p:sp>
    </p:spTree>
    <p:extLst>
      <p:ext uri="{BB962C8B-B14F-4D97-AF65-F5344CB8AC3E}">
        <p14:creationId xmlns:p14="http://schemas.microsoft.com/office/powerpoint/2010/main" val="32382268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3F646-10DC-425F-9F2B-A8BC95E29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BC042-FDFA-4483-BA60-6F7FBA177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Triple A’s</a:t>
            </a:r>
          </a:p>
          <a:p>
            <a:r>
              <a:rPr lang="en-US" dirty="0"/>
              <a:t>Code to Interfaces &amp; Inversion of Control</a:t>
            </a:r>
          </a:p>
          <a:p>
            <a:r>
              <a:rPr lang="en-US" dirty="0"/>
              <a:t>Single Responsibility Principle</a:t>
            </a:r>
          </a:p>
          <a:p>
            <a:r>
              <a:rPr lang="en-US" dirty="0"/>
              <a:t>Confidence to make changes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6843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5ACE4-5916-4EE9-A966-F6410F8BE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/>
              <a:t>Kitchen Floor Update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EECDF-5BA2-4118-8AD2-C2AE561FD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US" sz="1600"/>
              <a:t>Floor still not done</a:t>
            </a:r>
          </a:p>
          <a:p>
            <a:endParaRPr lang="en-US" sz="1600"/>
          </a:p>
        </p:txBody>
      </p:sp>
      <p:pic>
        <p:nvPicPr>
          <p:cNvPr id="5" name="Picture 4" descr="Two people looking at the camera&#10;&#10;Description automatically generated">
            <a:extLst>
              <a:ext uri="{FF2B5EF4-FFF2-40B4-BE49-F238E27FC236}">
                <a16:creationId xmlns:a16="http://schemas.microsoft.com/office/drawing/2014/main" id="{41FA4244-98C7-4FD6-B0C8-9CE5B6A82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241" y="2413000"/>
            <a:ext cx="4616568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796804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F7D11-EFF7-4941-BCFB-99F6D939F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Tile Robots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D43A0-6C15-40F7-93DC-E2F5ED724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Layout Scanning Robot</a:t>
            </a:r>
          </a:p>
          <a:p>
            <a:r>
              <a:rPr lang="en-US" dirty="0"/>
              <a:t>Tile Cutting Robots</a:t>
            </a:r>
          </a:p>
          <a:p>
            <a:r>
              <a:rPr lang="en-US" dirty="0"/>
              <a:t>Tile Laying Robot</a:t>
            </a:r>
          </a:p>
        </p:txBody>
      </p:sp>
    </p:spTree>
    <p:extLst>
      <p:ext uri="{BB962C8B-B14F-4D97-AF65-F5344CB8AC3E}">
        <p14:creationId xmlns:p14="http://schemas.microsoft.com/office/powerpoint/2010/main" val="123440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AAD9E0-40FD-4DEF-AD23-A9778B104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Layout Scanning Robot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F69EE7FA-7BFE-4E77-BECA-67C9B6C6CF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69964" y="643465"/>
            <a:ext cx="5489077" cy="53978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544097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9277119-B941-4A45-9322-FA2BC135D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23">
            <a:extLst>
              <a:ext uri="{FF2B5EF4-FFF2-40B4-BE49-F238E27FC236}">
                <a16:creationId xmlns:a16="http://schemas.microsoft.com/office/drawing/2014/main" id="{DFDB457D-F372-428B-A10D-41080EF93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AAD9E0-40FD-4DEF-AD23-A9778B104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4349" y="1819275"/>
            <a:ext cx="3606137" cy="42220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Tile Cutting Robots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30F180D-4BF6-4E08-800C-0756561174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2959" y="643467"/>
            <a:ext cx="5489076" cy="539789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617208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C2647E2-7D2F-4C4F-872B-ACE1717F5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7D413C2-1363-4D2E-97D4-7F3549760E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2" y="0"/>
            <a:ext cx="7057118" cy="6858000"/>
          </a:xfrm>
          <a:custGeom>
            <a:avLst/>
            <a:gdLst>
              <a:gd name="connsiteX0" fmla="*/ 0 w 7057118"/>
              <a:gd name="connsiteY0" fmla="*/ 0 h 6858000"/>
              <a:gd name="connsiteX1" fmla="*/ 2420113 w 7057118"/>
              <a:gd name="connsiteY1" fmla="*/ 0 h 6858000"/>
              <a:gd name="connsiteX2" fmla="*/ 2496703 w 7057118"/>
              <a:gd name="connsiteY2" fmla="*/ 0 h 6858000"/>
              <a:gd name="connsiteX3" fmla="*/ 7057118 w 7057118"/>
              <a:gd name="connsiteY3" fmla="*/ 0 h 6858000"/>
              <a:gd name="connsiteX4" fmla="*/ 7057118 w 7057118"/>
              <a:gd name="connsiteY4" fmla="*/ 1900238 h 6858000"/>
              <a:gd name="connsiteX5" fmla="*/ 6686702 w 7057118"/>
              <a:gd name="connsiteY5" fmla="*/ 2178050 h 6858000"/>
              <a:gd name="connsiteX6" fmla="*/ 6682468 w 7057118"/>
              <a:gd name="connsiteY6" fmla="*/ 2184400 h 6858000"/>
              <a:gd name="connsiteX7" fmla="*/ 6676118 w 7057118"/>
              <a:gd name="connsiteY7" fmla="*/ 2193925 h 6858000"/>
              <a:gd name="connsiteX8" fmla="*/ 6669768 w 7057118"/>
              <a:gd name="connsiteY8" fmla="*/ 2201863 h 6858000"/>
              <a:gd name="connsiteX9" fmla="*/ 6669768 w 7057118"/>
              <a:gd name="connsiteY9" fmla="*/ 2211388 h 6858000"/>
              <a:gd name="connsiteX10" fmla="*/ 6669768 w 7057118"/>
              <a:gd name="connsiteY10" fmla="*/ 2220913 h 6858000"/>
              <a:gd name="connsiteX11" fmla="*/ 6676118 w 7057118"/>
              <a:gd name="connsiteY11" fmla="*/ 2228850 h 6858000"/>
              <a:gd name="connsiteX12" fmla="*/ 6682468 w 7057118"/>
              <a:gd name="connsiteY12" fmla="*/ 2238375 h 6858000"/>
              <a:gd name="connsiteX13" fmla="*/ 6686702 w 7057118"/>
              <a:gd name="connsiteY13" fmla="*/ 2244725 h 6858000"/>
              <a:gd name="connsiteX14" fmla="*/ 7057118 w 7057118"/>
              <a:gd name="connsiteY14" fmla="*/ 2522538 h 6858000"/>
              <a:gd name="connsiteX15" fmla="*/ 7057118 w 7057118"/>
              <a:gd name="connsiteY15" fmla="*/ 6858000 h 6858000"/>
              <a:gd name="connsiteX16" fmla="*/ 2496703 w 7057118"/>
              <a:gd name="connsiteY16" fmla="*/ 6858000 h 6858000"/>
              <a:gd name="connsiteX17" fmla="*/ 2420113 w 7057118"/>
              <a:gd name="connsiteY17" fmla="*/ 6858000 h 6858000"/>
              <a:gd name="connsiteX18" fmla="*/ 0 w 7057118"/>
              <a:gd name="connsiteY1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057118" h="6858000">
                <a:moveTo>
                  <a:pt x="0" y="0"/>
                </a:moveTo>
                <a:lnTo>
                  <a:pt x="2420113" y="0"/>
                </a:lnTo>
                <a:lnTo>
                  <a:pt x="2496703" y="0"/>
                </a:lnTo>
                <a:lnTo>
                  <a:pt x="7057118" y="0"/>
                </a:lnTo>
                <a:lnTo>
                  <a:pt x="7057118" y="1900238"/>
                </a:lnTo>
                <a:lnTo>
                  <a:pt x="6686702" y="2178050"/>
                </a:lnTo>
                <a:lnTo>
                  <a:pt x="6682468" y="2184400"/>
                </a:lnTo>
                <a:lnTo>
                  <a:pt x="6676118" y="2193925"/>
                </a:lnTo>
                <a:lnTo>
                  <a:pt x="6669768" y="2201863"/>
                </a:lnTo>
                <a:lnTo>
                  <a:pt x="6669768" y="2211388"/>
                </a:lnTo>
                <a:lnTo>
                  <a:pt x="6669768" y="2220913"/>
                </a:lnTo>
                <a:lnTo>
                  <a:pt x="6676118" y="2228850"/>
                </a:lnTo>
                <a:lnTo>
                  <a:pt x="6682468" y="2238375"/>
                </a:lnTo>
                <a:lnTo>
                  <a:pt x="6686702" y="2244725"/>
                </a:lnTo>
                <a:lnTo>
                  <a:pt x="7057118" y="2522538"/>
                </a:lnTo>
                <a:lnTo>
                  <a:pt x="7057118" y="6858000"/>
                </a:lnTo>
                <a:lnTo>
                  <a:pt x="2496703" y="6858000"/>
                </a:lnTo>
                <a:lnTo>
                  <a:pt x="2420113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solidFill>
              <a:schemeClr val="accent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D25608-ADE9-4728-A2EC-823C58F04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600200"/>
            <a:ext cx="6020987" cy="44411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6600"/>
              <a:t>Tile Laying Robot</a:t>
            </a:r>
          </a:p>
        </p:txBody>
      </p:sp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31E05D12-12C2-4612-B31C-42608BA9AD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00920" y="643467"/>
            <a:ext cx="2447277" cy="539789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8342113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79B6B4-C2F5-422E-B2E1-57307C6F4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3200">
                <a:solidFill>
                  <a:schemeClr val="tx1"/>
                </a:solidFill>
              </a:rPr>
              <a:t>Tile Cutting Robots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24526-8EB4-4058-9601-687D0F91A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r>
              <a:rPr lang="en-US" sz="2800" b="1" dirty="0"/>
              <a:t>Parallelizable</a:t>
            </a:r>
          </a:p>
          <a:p>
            <a:r>
              <a:rPr lang="en-US" sz="2800" b="1" dirty="0"/>
              <a:t>Different Types</a:t>
            </a:r>
          </a:p>
          <a:p>
            <a:pPr lvl="1"/>
            <a:r>
              <a:rPr lang="en-US" sz="2800" dirty="0"/>
              <a:t>Score Cutting Robot</a:t>
            </a:r>
          </a:p>
          <a:p>
            <a:pPr lvl="1"/>
            <a:r>
              <a:rPr lang="en-US" sz="2800" dirty="0"/>
              <a:t>Jig Cutting Robot</a:t>
            </a:r>
          </a:p>
          <a:p>
            <a:pPr lvl="1"/>
            <a:r>
              <a:rPr lang="en-US" sz="2800" dirty="0"/>
              <a:t>Laser Cutting Robot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36846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277119-B941-4A45-9322-FA2BC135D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DFDB457D-F372-428B-A10D-41080EF93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00C11E-0102-4FA5-8CCA-1C4452827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4349" y="1819275"/>
            <a:ext cx="3606137" cy="42220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Robot Pipeline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2C225E2A-3D09-4AA8-AF5A-38153F5038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3467" y="827356"/>
            <a:ext cx="6268060" cy="503011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750826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363</Words>
  <Application>Microsoft Office PowerPoint</Application>
  <PresentationFormat>Widescreen</PresentationFormat>
  <Paragraphs>97</Paragraphs>
  <Slides>32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Century Gothic</vt:lpstr>
      <vt:lpstr>Wingdings 2</vt:lpstr>
      <vt:lpstr>Quotable</vt:lpstr>
      <vt:lpstr>Floor Makeover</vt:lpstr>
      <vt:lpstr>Hard to get all the way to the wall</vt:lpstr>
      <vt:lpstr>PowerPoint Presentation</vt:lpstr>
      <vt:lpstr>Tile Robots</vt:lpstr>
      <vt:lpstr>Layout Scanning Robot</vt:lpstr>
      <vt:lpstr>Tile Cutting Robots</vt:lpstr>
      <vt:lpstr>Tile Laying Robot</vt:lpstr>
      <vt:lpstr>Tile Cutting Robots</vt:lpstr>
      <vt:lpstr>Robot Pipeline</vt:lpstr>
      <vt:lpstr>Tile Robots</vt:lpstr>
      <vt:lpstr>Demo</vt:lpstr>
      <vt:lpstr>Unit Testing</vt:lpstr>
      <vt:lpstr>Tools</vt:lpstr>
      <vt:lpstr>Detour - Architecture</vt:lpstr>
      <vt:lpstr>Inversion of Control</vt:lpstr>
      <vt:lpstr>Inversion of Control</vt:lpstr>
      <vt:lpstr>Design Against Interface</vt:lpstr>
      <vt:lpstr>Design Against Interface</vt:lpstr>
      <vt:lpstr>Mocking</vt:lpstr>
      <vt:lpstr>Mocking Dependencies</vt:lpstr>
      <vt:lpstr>Mock Costly Things</vt:lpstr>
      <vt:lpstr>Test Non-Deterministic Things</vt:lpstr>
      <vt:lpstr>Architecture</vt:lpstr>
      <vt:lpstr>Triple A’s of Unit Testing</vt:lpstr>
      <vt:lpstr>PowerPoint Presentation</vt:lpstr>
      <vt:lpstr>PowerPoint Presentation</vt:lpstr>
      <vt:lpstr>Sufficient Unit Tests</vt:lpstr>
      <vt:lpstr>Demo Changing Implementation Details</vt:lpstr>
      <vt:lpstr>Benefits</vt:lpstr>
      <vt:lpstr>Anti-patterns</vt:lpstr>
      <vt:lpstr>Recap</vt:lpstr>
      <vt:lpstr>Kitchen Floor Update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Floor Makeover</dc:title>
  <dc:creator>Joey Brown</dc:creator>
  <cp:lastModifiedBy>Joey Brown</cp:lastModifiedBy>
  <cp:revision>1</cp:revision>
  <dcterms:created xsi:type="dcterms:W3CDTF">2019-06-24T16:13:47Z</dcterms:created>
  <dcterms:modified xsi:type="dcterms:W3CDTF">2019-06-24T16:13:49Z</dcterms:modified>
</cp:coreProperties>
</file>