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oeydudrow/Desktop/Course%208/Bicycle%20Project/Yearly%20Data/Year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oeydudrow/Desktop/Course%208/Bicycle%20Project/Yearly%20Data/Year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oeydudrow/Desktop/Course%208/Bicycle%20Project/Yearly%20Data/Year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[Year Analysis.xlsx]Analysis!PivotTable50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Riders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Analysis!$B$36</c:f>
              <c:strCache>
                <c:ptCount val="1"/>
                <c:pt idx="0">
                  <c:v>Casual Riders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Analysis!$A$37:$A$49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Analysis!$B$37:$B$49</c:f>
              <c:numCache>
                <c:formatCode>General</c:formatCode>
                <c:ptCount val="12"/>
                <c:pt idx="0">
                  <c:v>18117</c:v>
                </c:pt>
                <c:pt idx="1">
                  <c:v>10131</c:v>
                </c:pt>
                <c:pt idx="2">
                  <c:v>84031</c:v>
                </c:pt>
                <c:pt idx="3">
                  <c:v>136601</c:v>
                </c:pt>
                <c:pt idx="4">
                  <c:v>256917</c:v>
                </c:pt>
                <c:pt idx="5">
                  <c:v>154719</c:v>
                </c:pt>
                <c:pt idx="6">
                  <c:v>269296</c:v>
                </c:pt>
                <c:pt idx="7">
                  <c:v>289661</c:v>
                </c:pt>
                <c:pt idx="8">
                  <c:v>230692</c:v>
                </c:pt>
                <c:pt idx="9">
                  <c:v>145012</c:v>
                </c:pt>
                <c:pt idx="10">
                  <c:v>88099</c:v>
                </c:pt>
                <c:pt idx="11">
                  <c:v>30080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31-9D40-A8FF-BCC3B3B9E599}"/>
            </c:ext>
          </c:extLst>
        </c:ser>
        <c:ser>
          <c:idx val="1"/>
          <c:order val="1"/>
          <c:tx>
            <c:strRef>
              <c:f>Analysis!$C$36</c:f>
              <c:strCache>
                <c:ptCount val="1"/>
                <c:pt idx="0">
                  <c:v>Members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Analysis!$A$37:$A$49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Analysis!$C$37:$C$49</c:f>
              <c:numCache>
                <c:formatCode>General</c:formatCode>
                <c:ptCount val="12"/>
                <c:pt idx="0">
                  <c:v>78715</c:v>
                </c:pt>
                <c:pt idx="1">
                  <c:v>39491</c:v>
                </c:pt>
                <c:pt idx="2">
                  <c:v>144462</c:v>
                </c:pt>
                <c:pt idx="3">
                  <c:v>200624</c:v>
                </c:pt>
                <c:pt idx="4">
                  <c:v>274718</c:v>
                </c:pt>
                <c:pt idx="5">
                  <c:v>188288</c:v>
                </c:pt>
                <c:pt idx="6">
                  <c:v>282184</c:v>
                </c:pt>
                <c:pt idx="7">
                  <c:v>332700</c:v>
                </c:pt>
                <c:pt idx="8">
                  <c:v>302266</c:v>
                </c:pt>
                <c:pt idx="9">
                  <c:v>243641</c:v>
                </c:pt>
                <c:pt idx="10">
                  <c:v>171617</c:v>
                </c:pt>
                <c:pt idx="11">
                  <c:v>101493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31-9D40-A8FF-BCC3B3B9E5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3627215"/>
        <c:axId val="1148387103"/>
      </c:barChart>
      <c:catAx>
        <c:axId val="1293627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8387103"/>
        <c:crosses val="autoZero"/>
        <c:auto val="1"/>
        <c:lblAlgn val="ctr"/>
        <c:lblOffset val="100"/>
        <c:noMultiLvlLbl val="0"/>
      </c:catAx>
      <c:valAx>
        <c:axId val="114838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3627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[Year Analysis.xlsx]Analysis!PivotTable49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Most Riders</a:t>
            </a:r>
            <a:r>
              <a:rPr lang="en-US" baseline="0"/>
              <a:t> by Weekday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Analysis!$B$18:$B$19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Analysis!$A$20:$A$31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Analysis!$B$20:$B$31</c:f>
              <c:numCache>
                <c:formatCode>General</c:formatCode>
                <c:ptCount val="12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8E-364B-890A-2B1D26B735D7}"/>
            </c:ext>
          </c:extLst>
        </c:ser>
        <c:ser>
          <c:idx val="1"/>
          <c:order val="1"/>
          <c:tx>
            <c:strRef>
              <c:f>Analysis!$C$18:$C$19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Analysis!$A$20:$A$31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Analysis!$C$20:$C$31</c:f>
              <c:numCache>
                <c:formatCode>General</c:formatCode>
                <c:ptCount val="12"/>
                <c:pt idx="0">
                  <c:v>6</c:v>
                </c:pt>
                <c:pt idx="1">
                  <c:v>4</c:v>
                </c:pt>
                <c:pt idx="2">
                  <c:v>3</c:v>
                </c:pt>
                <c:pt idx="3">
                  <c:v>6</c:v>
                </c:pt>
                <c:pt idx="4">
                  <c:v>7</c:v>
                </c:pt>
                <c:pt idx="5">
                  <c:v>7</c:v>
                </c:pt>
                <c:pt idx="6">
                  <c:v>6</c:v>
                </c:pt>
                <c:pt idx="7">
                  <c:v>7</c:v>
                </c:pt>
                <c:pt idx="8">
                  <c:v>4</c:v>
                </c:pt>
                <c:pt idx="9">
                  <c:v>7</c:v>
                </c:pt>
                <c:pt idx="10">
                  <c:v>2</c:v>
                </c:pt>
                <c:pt idx="1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8E-364B-890A-2B1D26B735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99546031"/>
        <c:axId val="1299546847"/>
      </c:barChart>
      <c:catAx>
        <c:axId val="1299546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9546847"/>
        <c:crosses val="autoZero"/>
        <c:auto val="1"/>
        <c:lblAlgn val="ctr"/>
        <c:lblOffset val="100"/>
        <c:noMultiLvlLbl val="0"/>
      </c:catAx>
      <c:valAx>
        <c:axId val="1299546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9546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[Year Analysis.xlsx]Analysis!PivotTable47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Ride Lengths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C000"/>
          </a:solidFill>
          <a:ln>
            <a:noFill/>
          </a:ln>
          <a:effectLst/>
        </c:spPr>
      </c:pivotFmt>
      <c:pivotFmt>
        <c:idx val="5"/>
        <c:spPr>
          <a:solidFill>
            <a:srgbClr val="00B0F0"/>
          </a:solidFill>
          <a:ln>
            <a:noFill/>
          </a:ln>
          <a:effectLst/>
        </c:spPr>
      </c:pivotFmt>
      <c:pivotFmt>
        <c:idx val="6"/>
        <c:spPr>
          <a:solidFill>
            <a:srgbClr val="002060"/>
          </a:solidFill>
          <a:ln>
            <a:noFill/>
          </a:ln>
          <a:effectLst/>
        </c:spPr>
      </c:pivotFmt>
      <c:pivotFmt>
        <c:idx val="7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Analysis!$B$1:$B$2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Analysis!$A$3:$A$14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Analysis!$B$3:$B$14</c:f>
              <c:numCache>
                <c:formatCode>hh:mm:ss;@</c:formatCode>
                <c:ptCount val="12"/>
                <c:pt idx="0">
                  <c:v>1.7835648148148149E-2</c:v>
                </c:pt>
                <c:pt idx="1">
                  <c:v>3.4282407407407407E-2</c:v>
                </c:pt>
                <c:pt idx="2">
                  <c:v>2.6238425925925925E-2</c:v>
                </c:pt>
                <c:pt idx="3">
                  <c:v>2.6400462962962962E-2</c:v>
                </c:pt>
                <c:pt idx="4">
                  <c:v>2.6550925925925926E-2</c:v>
                </c:pt>
                <c:pt idx="5">
                  <c:v>3.5844907407407409E-2</c:v>
                </c:pt>
                <c:pt idx="6">
                  <c:v>4.1539351851851855E-2</c:v>
                </c:pt>
                <c:pt idx="7">
                  <c:v>3.108796296296296E-2</c:v>
                </c:pt>
                <c:pt idx="8">
                  <c:v>2.6469907407407411E-2</c:v>
                </c:pt>
                <c:pt idx="9">
                  <c:v>2.0937499999999998E-2</c:v>
                </c:pt>
                <c:pt idx="10">
                  <c:v>2.2048611111111113E-2</c:v>
                </c:pt>
                <c:pt idx="11">
                  <c:v>1.9050925925925926E-2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0C-3848-9B07-ED0ADEF3DBC3}"/>
            </c:ext>
          </c:extLst>
        </c:ser>
        <c:ser>
          <c:idx val="1"/>
          <c:order val="1"/>
          <c:tx>
            <c:strRef>
              <c:f>Analysis!$C$1:$C$2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Analysis!$A$3:$A$14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Analysis!$C$3:$C$14</c:f>
              <c:numCache>
                <c:formatCode>hh:mm:ss;@</c:formatCode>
                <c:ptCount val="12"/>
                <c:pt idx="0">
                  <c:v>8.9351851851851866E-3</c:v>
                </c:pt>
                <c:pt idx="1">
                  <c:v>1.2511574074074073E-2</c:v>
                </c:pt>
                <c:pt idx="2">
                  <c:v>9.6990740740740735E-3</c:v>
                </c:pt>
                <c:pt idx="3">
                  <c:v>1.019675925925926E-2</c:v>
                </c:pt>
                <c:pt idx="4">
                  <c:v>1.0162037037037037E-2</c:v>
                </c:pt>
                <c:pt idx="5">
                  <c:v>1.298611111111111E-2</c:v>
                </c:pt>
                <c:pt idx="6">
                  <c:v>1.2280092592592592E-2</c:v>
                </c:pt>
                <c:pt idx="7">
                  <c:v>1.1631944444444445E-2</c:v>
                </c:pt>
                <c:pt idx="8">
                  <c:v>1.074074074074074E-2</c:v>
                </c:pt>
                <c:pt idx="9">
                  <c:v>9.6874999999999999E-3</c:v>
                </c:pt>
                <c:pt idx="10">
                  <c:v>9.3981481481481485E-3</c:v>
                </c:pt>
                <c:pt idx="11">
                  <c:v>9.2824074074074076E-3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0C-3848-9B07-ED0ADEF3D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30383695"/>
        <c:axId val="2030372383"/>
      </c:barChart>
      <c:catAx>
        <c:axId val="2030383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0372383"/>
        <c:crosses val="autoZero"/>
        <c:auto val="1"/>
        <c:lblAlgn val="ctr"/>
        <c:lblOffset val="100"/>
        <c:noMultiLvlLbl val="0"/>
      </c:catAx>
      <c:valAx>
        <c:axId val="2030372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h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0383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12CD9-4392-3546-8927-0D35A86CCDC0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28A09-59CD-C04F-8060-B3A191595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Member totals are greater than casual riders every month of the year. There is a greater difference in the numbers starting in October and lasting through April.</a:t>
            </a:r>
          </a:p>
          <a:p>
            <a:r>
              <a:rPr lang="en-US" dirty="0"/>
              <a:t>We see a greater number of casual riders starting the month of May and lasting through the month of September.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28A09-59CD-C04F-8060-B3A191595F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64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Casual riders average between 30 minutes to an hour on their rides.</a:t>
            </a:r>
          </a:p>
          <a:p>
            <a:r>
              <a:rPr lang="en-US" dirty="0"/>
              <a:t>Members average between 12 and 20 minutes on their rides.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28A09-59CD-C04F-8060-B3A191595F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97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1/26/23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7031-21A0-639B-BAF1-A72EC4F08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Cyclistic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Members vs casual riders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553A0-C807-5475-AA5F-2923062DC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900" dirty="0"/>
              <a:t>An Analysis from June 2020 – May 2021</a:t>
            </a:r>
          </a:p>
          <a:p>
            <a:endParaRPr lang="en-US" dirty="0"/>
          </a:p>
          <a:p>
            <a:r>
              <a:rPr lang="en-US" dirty="0"/>
              <a:t>By: Joey </a:t>
            </a:r>
            <a:r>
              <a:rPr lang="en-US" dirty="0" err="1"/>
              <a:t>Dudrow</a:t>
            </a:r>
            <a:endParaRPr lang="en-US" dirty="0"/>
          </a:p>
          <a:p>
            <a:r>
              <a:rPr lang="en-US" dirty="0"/>
              <a:t>Last Updated: 1-26-2023</a:t>
            </a:r>
          </a:p>
        </p:txBody>
      </p:sp>
    </p:spTree>
    <p:extLst>
      <p:ext uri="{BB962C8B-B14F-4D97-AF65-F5344CB8AC3E}">
        <p14:creationId xmlns:p14="http://schemas.microsoft.com/office/powerpoint/2010/main" val="1621911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C30D-687A-5C1A-0440-A091B5C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FF635-AC43-1575-305C-48DC87D4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to riders in the Spring and summer months (May – October)</a:t>
            </a:r>
          </a:p>
          <a:p>
            <a:r>
              <a:rPr lang="en-US" dirty="0"/>
              <a:t>Highlight the ability to enjoy riding throughout the week</a:t>
            </a:r>
          </a:p>
          <a:p>
            <a:r>
              <a:rPr lang="en-US" dirty="0"/>
              <a:t>Highlight the ability to take shorter, leisurely rides</a:t>
            </a:r>
          </a:p>
        </p:txBody>
      </p:sp>
    </p:spTree>
    <p:extLst>
      <p:ext uri="{BB962C8B-B14F-4D97-AF65-F5344CB8AC3E}">
        <p14:creationId xmlns:p14="http://schemas.microsoft.com/office/powerpoint/2010/main" val="318709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4700-7493-12A5-2CE1-14166308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72862-4E67-7548-0AE2-AC019CD5C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Total Number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87C7BD9-6C77-840E-FD65-CA1672DB7A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5431876"/>
              </p:ext>
            </p:extLst>
          </p:nvPr>
        </p:nvGraphicFramePr>
        <p:xfrm>
          <a:off x="5410757" y="1293275"/>
          <a:ext cx="5052283" cy="427939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57889">
                  <a:extLst>
                    <a:ext uri="{9D8B030D-6E8A-4147-A177-3AD203B41FA5}">
                      <a16:colId xmlns:a16="http://schemas.microsoft.com/office/drawing/2014/main" val="3722733085"/>
                    </a:ext>
                  </a:extLst>
                </a:gridCol>
                <a:gridCol w="1313080">
                  <a:extLst>
                    <a:ext uri="{9D8B030D-6E8A-4147-A177-3AD203B41FA5}">
                      <a16:colId xmlns:a16="http://schemas.microsoft.com/office/drawing/2014/main" val="4110086008"/>
                    </a:ext>
                  </a:extLst>
                </a:gridCol>
                <a:gridCol w="1381314">
                  <a:extLst>
                    <a:ext uri="{9D8B030D-6E8A-4147-A177-3AD203B41FA5}">
                      <a16:colId xmlns:a16="http://schemas.microsoft.com/office/drawing/2014/main" val="2775717239"/>
                    </a:ext>
                  </a:extLst>
                </a:gridCol>
              </a:tblGrid>
              <a:tr h="3056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solidFill>
                            <a:srgbClr val="FFFFFF"/>
                          </a:solidFill>
                          <a:effectLst/>
                        </a:rPr>
                        <a:t>Row Labels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solidFill>
                            <a:srgbClr val="FFFFFF"/>
                          </a:solidFill>
                          <a:effectLst/>
                        </a:rPr>
                        <a:t>Casual Riders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solidFill>
                            <a:srgbClr val="FFFFFF"/>
                          </a:solidFill>
                          <a:effectLst/>
                        </a:rPr>
                        <a:t>Members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706074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January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18117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78715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869771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February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10131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39491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3507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March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84031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144462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836494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April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136601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200624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51830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May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256917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274718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858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June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154719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188288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23663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July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269296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282184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898420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August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289661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332700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89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September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230692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302266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59838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October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145012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243641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627153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November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88099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171617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055817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December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30080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101493</a:t>
                      </a:r>
                      <a:endParaRPr lang="en-US" sz="9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809688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Grand Total</a:t>
                      </a:r>
                      <a:endParaRPr lang="en-US" sz="9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289661</a:t>
                      </a:r>
                      <a:endParaRPr lang="en-US" sz="9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332700</a:t>
                      </a:r>
                      <a:endParaRPr lang="en-US" sz="9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963" marR="75578" marT="75578" marB="7557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14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54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0F03-E411-23FC-C41E-F9FB4354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/>
              <a:t>Appendix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43F3B-B8C3-B5ED-92A8-395B83906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Weekday Mode by Month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EDA94FD-2C97-6FFB-BEED-C7DFA53CEB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354537"/>
              </p:ext>
            </p:extLst>
          </p:nvPr>
        </p:nvGraphicFramePr>
        <p:xfrm>
          <a:off x="5295634" y="1293275"/>
          <a:ext cx="5282530" cy="4279394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{5C22544A-7EE6-4342-B048-85BDC9FD1C3A}</a:tableStyleId>
              </a:tblPr>
              <a:tblGrid>
                <a:gridCol w="2864777">
                  <a:extLst>
                    <a:ext uri="{9D8B030D-6E8A-4147-A177-3AD203B41FA5}">
                      <a16:colId xmlns:a16="http://schemas.microsoft.com/office/drawing/2014/main" val="3580087003"/>
                    </a:ext>
                  </a:extLst>
                </a:gridCol>
                <a:gridCol w="1452293">
                  <a:extLst>
                    <a:ext uri="{9D8B030D-6E8A-4147-A177-3AD203B41FA5}">
                      <a16:colId xmlns:a16="http://schemas.microsoft.com/office/drawing/2014/main" val="818941306"/>
                    </a:ext>
                  </a:extLst>
                </a:gridCol>
                <a:gridCol w="965460">
                  <a:extLst>
                    <a:ext uri="{9D8B030D-6E8A-4147-A177-3AD203B41FA5}">
                      <a16:colId xmlns:a16="http://schemas.microsoft.com/office/drawing/2014/main" val="2053688573"/>
                    </a:ext>
                  </a:extLst>
                </a:gridCol>
              </a:tblGrid>
              <a:tr h="305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Most Riders by Weekday</a:t>
                      </a:r>
                      <a:endParaRPr lang="en-US" sz="1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Column Labels</a:t>
                      </a:r>
                      <a:endParaRPr lang="en-US" sz="1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488868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Row Labels</a:t>
                      </a:r>
                      <a:endParaRPr lang="en-US" sz="1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Casual</a:t>
                      </a:r>
                      <a:endParaRPr lang="en-US" sz="1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Member</a:t>
                      </a:r>
                      <a:endParaRPr lang="en-US" sz="1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225186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January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744496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February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340093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March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850863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April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856927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May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530955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June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383914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July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591910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August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394757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September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926098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October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035977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November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884769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December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52" marR="6727" marT="64578" marB="64578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824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543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D4BD-D792-ADE6-1120-AD4184D72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/>
              <a:t>Appendix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8CD37-1F6E-FA89-1B1C-9EB6BF20F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Average Ride Time by Month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F607F5F-BBAC-54EE-9FE3-413C1D4ADB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141355"/>
              </p:ext>
            </p:extLst>
          </p:nvPr>
        </p:nvGraphicFramePr>
        <p:xfrm>
          <a:off x="4850619" y="1293275"/>
          <a:ext cx="6172559" cy="4383677"/>
        </p:xfrm>
        <a:graphic>
          <a:graphicData uri="http://schemas.openxmlformats.org/drawingml/2006/table">
            <a:tbl>
              <a:tblPr/>
              <a:tblGrid>
                <a:gridCol w="3494519">
                  <a:extLst>
                    <a:ext uri="{9D8B030D-6E8A-4147-A177-3AD203B41FA5}">
                      <a16:colId xmlns:a16="http://schemas.microsoft.com/office/drawing/2014/main" val="892798466"/>
                    </a:ext>
                  </a:extLst>
                </a:gridCol>
                <a:gridCol w="1699297">
                  <a:extLst>
                    <a:ext uri="{9D8B030D-6E8A-4147-A177-3AD203B41FA5}">
                      <a16:colId xmlns:a16="http://schemas.microsoft.com/office/drawing/2014/main" val="1090436685"/>
                    </a:ext>
                  </a:extLst>
                </a:gridCol>
                <a:gridCol w="978743">
                  <a:extLst>
                    <a:ext uri="{9D8B030D-6E8A-4147-A177-3AD203B41FA5}">
                      <a16:colId xmlns:a16="http://schemas.microsoft.com/office/drawing/2014/main" val="718855561"/>
                    </a:ext>
                  </a:extLst>
                </a:gridCol>
              </a:tblGrid>
              <a:tr h="30567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Total Ride Length by Month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Labels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102997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811179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00:25:41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00:12:52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283658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00:49:22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00:18:01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047867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00:37:47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00:13:58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526324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00:38:01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00:14:41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441828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00:38:14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00:14:38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24688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00:51:37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00:18:42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608625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00:59:49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00:17:41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175018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00:44:46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00:16:45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392987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00:38:07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00:15:28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987401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00:30:09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00:13:57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486065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00:31:45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00:13:32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903895"/>
                  </a:ext>
                </a:extLst>
              </a:tr>
              <a:tr h="30567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00:27:26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00:13:22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4" marR="13714" marT="13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007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54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B942-18FA-E618-8632-54CD12B9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5689B-5FDE-4E9B-DBAC-1703FFA13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73690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DAA6-AA70-01D5-E327-8D36229A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55E6A-678C-3181-7DA0-E9DD05938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Compare the data from </a:t>
            </a:r>
            <a:r>
              <a:rPr lang="en-US" sz="2400" dirty="0">
                <a:solidFill>
                  <a:srgbClr val="FFC000"/>
                </a:solidFill>
              </a:rPr>
              <a:t>casual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B0F0"/>
                </a:solidFill>
              </a:rPr>
              <a:t>member</a:t>
            </a:r>
            <a:r>
              <a:rPr lang="en-US" sz="2400" dirty="0"/>
              <a:t> riders to determine if there are factors that could influence our marketing decisions</a:t>
            </a:r>
          </a:p>
        </p:txBody>
      </p:sp>
    </p:spTree>
    <p:extLst>
      <p:ext uri="{BB962C8B-B14F-4D97-AF65-F5344CB8AC3E}">
        <p14:creationId xmlns:p14="http://schemas.microsoft.com/office/powerpoint/2010/main" val="215505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02E2-F2BC-1EEF-2EF1-0D55239A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Casual</a:t>
            </a:r>
            <a:r>
              <a:rPr lang="en-US" dirty="0"/>
              <a:t> Vs </a:t>
            </a:r>
            <a:r>
              <a:rPr lang="en-US" dirty="0">
                <a:solidFill>
                  <a:srgbClr val="00B0F0"/>
                </a:solidFill>
              </a:rPr>
              <a:t>Member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DF81B-6D0F-E62B-5917-0DE5672B4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Comparing Rider Numbers, Ride Times </a:t>
            </a:r>
          </a:p>
          <a:p>
            <a:pPr algn="ctr"/>
            <a:r>
              <a:rPr lang="en-US" dirty="0"/>
              <a:t>and Most Common Ride Days</a:t>
            </a:r>
          </a:p>
        </p:txBody>
      </p:sp>
    </p:spTree>
    <p:extLst>
      <p:ext uri="{BB962C8B-B14F-4D97-AF65-F5344CB8AC3E}">
        <p14:creationId xmlns:p14="http://schemas.microsoft.com/office/powerpoint/2010/main" val="373358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2E21-98A1-7659-C532-2FCB685B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Rider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AD76B-51CB-EF30-0735-656A5DBCF2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Member</a:t>
            </a:r>
            <a:r>
              <a:rPr lang="en-US" dirty="0"/>
              <a:t> riders are greater in every month of the year</a:t>
            </a:r>
          </a:p>
          <a:p>
            <a:r>
              <a:rPr lang="en-US" dirty="0">
                <a:solidFill>
                  <a:srgbClr val="FFC000"/>
                </a:solidFill>
              </a:rPr>
              <a:t>Casual </a:t>
            </a:r>
            <a:r>
              <a:rPr lang="en-US" dirty="0"/>
              <a:t>riders participate more in Spring and Summer Months</a:t>
            </a:r>
          </a:p>
          <a:p>
            <a:r>
              <a:rPr lang="en-US" dirty="0"/>
              <a:t>Services are most used between May and October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90D76EF-1B2F-F890-92C7-D81BF4042AD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6734692"/>
              </p:ext>
            </p:extLst>
          </p:nvPr>
        </p:nvGraphicFramePr>
        <p:xfrm>
          <a:off x="6338888" y="2638425"/>
          <a:ext cx="5697399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816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DE7C-3C7A-D7B2-A1EB-204DA19D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Ride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C86BB-3D86-76A7-958D-60643BE361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Casual </a:t>
            </a:r>
            <a:r>
              <a:rPr lang="en-US" dirty="0"/>
              <a:t>riders ride mainly on the weekends </a:t>
            </a:r>
          </a:p>
          <a:p>
            <a:r>
              <a:rPr lang="en-US" dirty="0">
                <a:solidFill>
                  <a:srgbClr val="00B0F0"/>
                </a:solidFill>
              </a:rPr>
              <a:t>Members</a:t>
            </a:r>
            <a:r>
              <a:rPr lang="en-US" dirty="0"/>
              <a:t> ride throughout the week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89B911D-EE1C-DC4A-97DB-345CF356FB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7289611"/>
              </p:ext>
            </p:extLst>
          </p:nvPr>
        </p:nvGraphicFramePr>
        <p:xfrm>
          <a:off x="6338888" y="2638425"/>
          <a:ext cx="5714567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8BEBB4A-303C-BDD1-CBF7-F22000195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0355" y="4590473"/>
            <a:ext cx="6731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3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F3DF-DF86-864C-7721-0F452274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Ride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E31-37DD-7728-371B-F2AF78C6E2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Casual</a:t>
            </a:r>
            <a:r>
              <a:rPr lang="en-US" dirty="0"/>
              <a:t> riders have a significantly longer ride time</a:t>
            </a:r>
          </a:p>
          <a:p>
            <a:r>
              <a:rPr lang="en-US" dirty="0">
                <a:solidFill>
                  <a:srgbClr val="00B0F0"/>
                </a:solidFill>
              </a:rPr>
              <a:t>Member</a:t>
            </a:r>
            <a:r>
              <a:rPr lang="en-US" dirty="0"/>
              <a:t> ride times stay consistent throughout the year</a:t>
            </a:r>
          </a:p>
          <a:p>
            <a:r>
              <a:rPr lang="en-US" dirty="0"/>
              <a:t>Month of the year does not have a significant effect on average ride time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5ACB15-A20D-D7D6-8A77-A715306E686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16914800"/>
              </p:ext>
            </p:extLst>
          </p:nvPr>
        </p:nvGraphicFramePr>
        <p:xfrm>
          <a:off x="6338888" y="2638425"/>
          <a:ext cx="5589876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20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4639-502B-F3C9-D4DB-F72BB586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6769A-6E26-878A-F3D2-25AA513E3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5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9D68-205B-1DCC-7DF7-74916BAB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2B3D7-D9A7-FA5D-83D7-969B68A8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Casual riders prefer riding in the spring and summer months</a:t>
            </a:r>
          </a:p>
          <a:p>
            <a:r>
              <a:rPr lang="en-US" dirty="0"/>
              <a:t>Casual riders prefer riding on Saturdays while members will ride throughout the week</a:t>
            </a:r>
          </a:p>
          <a:p>
            <a:r>
              <a:rPr lang="en-US" dirty="0"/>
              <a:t>Casual riders will average longer bike rides while members average shorter rides</a:t>
            </a:r>
          </a:p>
        </p:txBody>
      </p:sp>
    </p:spTree>
    <p:extLst>
      <p:ext uri="{BB962C8B-B14F-4D97-AF65-F5344CB8AC3E}">
        <p14:creationId xmlns:p14="http://schemas.microsoft.com/office/powerpoint/2010/main" val="353376022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50</TotalTime>
  <Words>455</Words>
  <Application>Microsoft Macintosh PowerPoint</Application>
  <PresentationFormat>Widescreen</PresentationFormat>
  <Paragraphs>174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Parcel</vt:lpstr>
      <vt:lpstr>Cyclistic:  Members vs casual riders</vt:lpstr>
      <vt:lpstr>Table of Contents</vt:lpstr>
      <vt:lpstr>Project Objectives</vt:lpstr>
      <vt:lpstr>Casual Vs Member</vt:lpstr>
      <vt:lpstr>Rider Numbers</vt:lpstr>
      <vt:lpstr>Most Common Ride Days</vt:lpstr>
      <vt:lpstr>Average Ride Times</vt:lpstr>
      <vt:lpstr>Conclusion</vt:lpstr>
      <vt:lpstr>Conclusion</vt:lpstr>
      <vt:lpstr>Next Steps</vt:lpstr>
      <vt:lpstr>Appendix</vt:lpstr>
      <vt:lpstr>Appendix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Cyclistic:  Members vs casual riders</dc:title>
  <dc:creator>Joey Dudrow</dc:creator>
  <cp:lastModifiedBy>Joey Dudrow</cp:lastModifiedBy>
  <cp:revision>3</cp:revision>
  <dcterms:created xsi:type="dcterms:W3CDTF">2023-01-26T16:47:53Z</dcterms:created>
  <dcterms:modified xsi:type="dcterms:W3CDTF">2023-01-26T17:46:26Z</dcterms:modified>
</cp:coreProperties>
</file>