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2"/>
  </p:notesMasterIdLst>
  <p:sldIdLst>
    <p:sldId id="362" r:id="rId3"/>
    <p:sldId id="363" r:id="rId4"/>
    <p:sldId id="418" r:id="rId5"/>
    <p:sldId id="421" r:id="rId6"/>
    <p:sldId id="422" r:id="rId7"/>
    <p:sldId id="443" r:id="rId8"/>
    <p:sldId id="456" r:id="rId9"/>
    <p:sldId id="448" r:id="rId10"/>
    <p:sldId id="449" r:id="rId11"/>
    <p:sldId id="446" r:id="rId12"/>
    <p:sldId id="447" r:id="rId13"/>
    <p:sldId id="450" r:id="rId14"/>
    <p:sldId id="451" r:id="rId15"/>
    <p:sldId id="452" r:id="rId16"/>
    <p:sldId id="453" r:id="rId17"/>
    <p:sldId id="454" r:id="rId18"/>
    <p:sldId id="455" r:id="rId19"/>
    <p:sldId id="423" r:id="rId20"/>
    <p:sldId id="40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109" d="100"/>
          <a:sy n="109" d="100"/>
        </p:scale>
        <p:origin x="624" y="114"/>
      </p:cViewPr>
      <p:guideLst>
        <p:guide orient="horz" pos="2134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03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8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63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538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43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32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293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023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91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33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6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2022/9/27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91574" y="662503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2022/9/27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rtc-p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zh-CN/docs/Web/API/WebRTC_API/Protoc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106160" y="2149232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2220351" y="3462407"/>
            <a:ext cx="3156585" cy="127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52126" y="2804449"/>
            <a:ext cx="3034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初实践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236450" y="3537651"/>
            <a:ext cx="32497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KX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事业部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廖中剑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animBg="1"/>
      <p:bldP spid="11" grpId="0" animBg="1"/>
      <p:bldP spid="15" grpId="0"/>
      <p:bldP spid="20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24095" y="2225675"/>
            <a:ext cx="10968990" cy="195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1</a:t>
            </a: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、轨道、媒体流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400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     </a:t>
            </a: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轨道（MediaStreamTrack，代表设备或录制内容可返回的单一类型的媒体，唯一关联一个“源”，WebRTC不能直接访问或控制“源”，对“源”的一切控制都通过轨道实施；一个“源”可能对应多个轨道对象）</a:t>
            </a:r>
            <a:endParaRPr kumimoji="0" lang="zh-CN" altLang="en-US" sz="1400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R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400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     </a:t>
            </a: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流（MediaStream，轨道对象的集合）</a:t>
            </a:r>
            <a:endParaRPr kumimoji="0" lang="zh-CN" altLang="en-US" sz="1400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464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" y="989166"/>
            <a:ext cx="11456377" cy="56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2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464E24-9588-47AB-A4FA-A617CDEB1EED}"/>
              </a:ext>
            </a:extLst>
          </p:cNvPr>
          <p:cNvSpPr txBox="1"/>
          <p:nvPr/>
        </p:nvSpPr>
        <p:spPr>
          <a:xfrm>
            <a:off x="782515" y="1310054"/>
            <a:ext cx="10735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、信令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     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当一个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WebRTC Agent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被创建时，它对其他 </a:t>
            </a:r>
            <a:r>
              <a:rPr lang="zh-CN" altLang="en-US" sz="1400" dirty="0">
                <a:solidFill>
                  <a:srgbClr val="000000"/>
                </a:solidFill>
                <a:latin typeface="roboto" panose="020B0604020202020204" pitchFamily="2" charset="0"/>
              </a:rPr>
              <a:t>端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一无所知。它不知道它将与谁联系，也不知道它们将发送些什么！ 信令是使呼叫成为可能的初始引导程序。交换信令消息后，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WebRTC Agent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才可以直接相互通信。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54326-B471-410F-AEB0-66748A971B0D}"/>
              </a:ext>
            </a:extLst>
          </p:cNvPr>
          <p:cNvSpPr txBox="1"/>
          <p:nvPr/>
        </p:nvSpPr>
        <p:spPr>
          <a:xfrm>
            <a:off x="3420207" y="2690445"/>
            <a:ext cx="396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WebRTC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信令</a:t>
            </a:r>
            <a:r>
              <a:rPr lang="zh-CN" altLang="en-US" dirty="0"/>
              <a:t>主要是传递那些信息</a:t>
            </a:r>
          </a:p>
        </p:txBody>
      </p:sp>
      <p:sp>
        <p:nvSpPr>
          <p:cNvPr id="6" name="圆角矩形 1">
            <a:extLst>
              <a:ext uri="{FF2B5EF4-FFF2-40B4-BE49-F238E27FC236}">
                <a16:creationId xmlns:a16="http://schemas.microsoft.com/office/drawing/2014/main" id="{F15A5A52-0273-4219-A122-A79F9A89F03D}"/>
              </a:ext>
            </a:extLst>
          </p:cNvPr>
          <p:cNvSpPr/>
          <p:nvPr/>
        </p:nvSpPr>
        <p:spPr>
          <a:xfrm>
            <a:off x="3033592" y="3963187"/>
            <a:ext cx="1066637" cy="95843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SDP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0A8E270D-5739-48A3-9E1F-C0E7803E38CD}"/>
              </a:ext>
            </a:extLst>
          </p:cNvPr>
          <p:cNvSpPr/>
          <p:nvPr/>
        </p:nvSpPr>
        <p:spPr>
          <a:xfrm>
            <a:off x="4821609" y="3963187"/>
            <a:ext cx="2052487" cy="11234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lt"/>
              </a:rPr>
              <a:t>Candidate</a:t>
            </a:r>
            <a:r>
              <a:rPr lang="zh-CN" altLang="en-US" dirty="0">
                <a:sym typeface="+mn-lt"/>
              </a:rPr>
              <a:t>（网络信息）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C3B5856-E925-41FE-A8E2-49D09E6802B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566911" y="2949782"/>
            <a:ext cx="1391951" cy="101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DD3EF3-9FEE-4542-90D2-640149388AC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750169" y="2949782"/>
            <a:ext cx="97684" cy="101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">
            <a:extLst>
              <a:ext uri="{FF2B5EF4-FFF2-40B4-BE49-F238E27FC236}">
                <a16:creationId xmlns:a16="http://schemas.microsoft.com/office/drawing/2014/main" id="{B883CF84-1553-4A01-B531-2A03401C1335}"/>
              </a:ext>
            </a:extLst>
          </p:cNvPr>
          <p:cNvSpPr/>
          <p:nvPr/>
        </p:nvSpPr>
        <p:spPr>
          <a:xfrm>
            <a:off x="7575331" y="3963187"/>
            <a:ext cx="1515915" cy="102205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其他你想传递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094768-543D-42B4-9B54-64682C830C8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086600" y="2949782"/>
            <a:ext cx="1246689" cy="101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8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</a:p>
        </p:txBody>
      </p:sp>
      <p:sp>
        <p:nvSpPr>
          <p:cNvPr id="4" name="圆角矩形 1">
            <a:extLst>
              <a:ext uri="{FF2B5EF4-FFF2-40B4-BE49-F238E27FC236}">
                <a16:creationId xmlns:a16="http://schemas.microsoft.com/office/drawing/2014/main" id="{819BEBC4-105D-46EC-88E4-D523E929DD9A}"/>
              </a:ext>
            </a:extLst>
          </p:cNvPr>
          <p:cNvSpPr/>
          <p:nvPr/>
        </p:nvSpPr>
        <p:spPr>
          <a:xfrm>
            <a:off x="4841793" y="548237"/>
            <a:ext cx="1066637" cy="95843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SDP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E4938-277D-436B-B393-0DDAB4B03ECD}"/>
              </a:ext>
            </a:extLst>
          </p:cNvPr>
          <p:cNvSpPr txBox="1"/>
          <p:nvPr/>
        </p:nvSpPr>
        <p:spPr>
          <a:xfrm>
            <a:off x="2179364" y="1676336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会话描述协议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SDP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），通俗点说：定义了信息中的字段意义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6CEDB-7230-4508-9A2E-25EAB1D9CDA9}"/>
              </a:ext>
            </a:extLst>
          </p:cNvPr>
          <p:cNvSpPr txBox="1"/>
          <p:nvPr/>
        </p:nvSpPr>
        <p:spPr>
          <a:xfrm>
            <a:off x="2179364" y="4756637"/>
            <a:ext cx="6621736" cy="115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B1C1CD-0368-4FC9-80B8-05539F12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64" y="2162401"/>
            <a:ext cx="5900767" cy="22161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799C2A7-A86D-47C9-9421-D41DC66AF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005" y="4495302"/>
            <a:ext cx="6638095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</a:p>
        </p:txBody>
      </p:sp>
      <p:sp>
        <p:nvSpPr>
          <p:cNvPr id="4" name="圆角矩形 1">
            <a:extLst>
              <a:ext uri="{FF2B5EF4-FFF2-40B4-BE49-F238E27FC236}">
                <a16:creationId xmlns:a16="http://schemas.microsoft.com/office/drawing/2014/main" id="{819BEBC4-105D-46EC-88E4-D523E929DD9A}"/>
              </a:ext>
            </a:extLst>
          </p:cNvPr>
          <p:cNvSpPr/>
          <p:nvPr/>
        </p:nvSpPr>
        <p:spPr>
          <a:xfrm>
            <a:off x="4243917" y="1775970"/>
            <a:ext cx="2016207" cy="95843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lt"/>
              </a:rPr>
              <a:t>Candidate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6CEDB-7230-4508-9A2E-25EAB1D9CDA9}"/>
              </a:ext>
            </a:extLst>
          </p:cNvPr>
          <p:cNvSpPr txBox="1"/>
          <p:nvPr/>
        </p:nvSpPr>
        <p:spPr>
          <a:xfrm>
            <a:off x="1836463" y="3429000"/>
            <a:ext cx="66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WebRTC</a:t>
            </a:r>
            <a:r>
              <a:rPr lang="zh-CN" altLang="en-US" dirty="0"/>
              <a:t>通过</a:t>
            </a:r>
            <a:r>
              <a:rPr lang="en-US" altLang="zh-CN" dirty="0"/>
              <a:t>ICE</a:t>
            </a:r>
            <a:r>
              <a:rPr lang="zh-CN" altLang="en-US" dirty="0"/>
              <a:t>框架找到能够打通端跟端之间通道的一些信息：比如说</a:t>
            </a:r>
            <a:r>
              <a:rPr lang="en-US" altLang="zh-CN" dirty="0"/>
              <a:t>IP</a:t>
            </a:r>
            <a:r>
              <a:rPr lang="zh-CN" altLang="en-US" dirty="0"/>
              <a:t>地址、端口啥的、还有一些优先级</a:t>
            </a:r>
          </a:p>
        </p:txBody>
      </p:sp>
    </p:spTree>
    <p:extLst>
      <p:ext uri="{BB962C8B-B14F-4D97-AF65-F5344CB8AC3E}">
        <p14:creationId xmlns:p14="http://schemas.microsoft.com/office/powerpoint/2010/main" val="87462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62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API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6CEDB-7230-4508-9A2E-25EAB1D9CDA9}"/>
              </a:ext>
            </a:extLst>
          </p:cNvPr>
          <p:cNvSpPr txBox="1"/>
          <p:nvPr/>
        </p:nvSpPr>
        <p:spPr>
          <a:xfrm>
            <a:off x="896815" y="1951672"/>
            <a:ext cx="715693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、主要的</a:t>
            </a:r>
            <a:r>
              <a:rPr lang="en-US" altLang="zh-CN" dirty="0"/>
              <a:t>API</a:t>
            </a:r>
            <a:r>
              <a:rPr lang="zh-CN" altLang="en-US" dirty="0"/>
              <a:t>有那些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getUserMedia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 -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采集本地音频和视频流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RTCPeerConnection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 -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用来创建对端连接并传输音视频的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API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 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RTCDataChannel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 -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用于传输二进制数据。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45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94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代码篇 信令服务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器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576B5B-1995-4DDB-A3B4-0AD4CFE3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81" y="1116623"/>
            <a:ext cx="5057143" cy="53816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E74697-DCE3-43DC-B567-9958AF86D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7133"/>
            <a:ext cx="5773615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66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代码篇 浏览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器端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1F115-0522-4AB3-8326-29A78E3C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2" y="1429000"/>
            <a:ext cx="4561905" cy="20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DBF013-2C48-4D2C-BE16-D3CB204C2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2" y="3524337"/>
            <a:ext cx="4552381" cy="14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56D6F7-4FF5-4C8C-B250-BEB678C9C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848" y="748047"/>
            <a:ext cx="6768783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具体流程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2D021-D68B-4C80-B83F-096CEDD8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39" y="699172"/>
            <a:ext cx="10053521" cy="59213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3407166" y="3462407"/>
            <a:ext cx="1969770" cy="127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68456" y="287937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5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77185" y="1908877"/>
            <a:ext cx="2916000" cy="2916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77185" y="4764589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14622" y="490168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88951" y="240860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2337" y="2721883"/>
            <a:ext cx="179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19553" y="1472540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9552" y="2556786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19551" y="3641032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19551" y="47371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8821" y="1579150"/>
            <a:ext cx="2105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介绍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18821" y="2669712"/>
            <a:ext cx="271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微软雅黑" panose="020B0503020204020204" charset="-122"/>
              </a:rPr>
              <a:t>WebRTC </a:t>
            </a:r>
            <a:r>
              <a:rPr kumimoji="1" lang="zh-CN" altLang="en-US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微软雅黑" panose="020B0503020204020204" charset="-122"/>
              </a:rPr>
              <a:t>使用场景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18821" y="3756989"/>
            <a:ext cx="2105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ea"/>
              </a:rPr>
              <a:t>WebRTC 架构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8821" y="4848734"/>
            <a:ext cx="2105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ea"/>
              </a:rPr>
              <a:t>WebRTC 实践</a:t>
            </a:r>
            <a:endParaRPr lang="zh-CN" altLang="en-US" sz="2400" b="1" spc="200">
              <a:solidFill>
                <a:schemeClr val="tx1">
                  <a:lumMod val="85000"/>
                  <a:lumOff val="15000"/>
                </a:schemeClr>
              </a:solidFill>
              <a:uFillTx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014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介绍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69290" y="1374140"/>
            <a:ext cx="11150600" cy="507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WebRTC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：</a:t>
            </a:r>
            <a:r>
              <a:rPr lang="zh-CN" altLang="en-US">
                <a:cs typeface="等线" panose="02010600030101010101" charset="-122"/>
                <a:sym typeface="微软雅黑" panose="020B0503020204020204" charset="-122"/>
              </a:rPr>
              <a:t>网页即时通信（Web Real-Time Communication）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1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、实现了基于网页的视频会议，目的是在浏览器只需要简单的javascript编码就可以达到实时通讯能力</a:t>
            </a: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2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、解决 Web 端无法捕获音视频的能力，并且提供了 peer-to-peer（浏览器）的视频交互。</a:t>
            </a: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3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、汇集了先进的实时通信技术，包括：先进的音视频编解码器（Opus和VP8/9），强制加密协议（SRTP和DTLS）和网络地址转换器（ICE＆STUN）</a:t>
            </a: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  <a:hlinkClick r:id="rId3" action="ppaction://hlinkfile"/>
              </a:rPr>
              <a:t>WebRTC 标准官方文档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：</a:t>
            </a: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https://w3c.github.io/webrtc-pc/</a:t>
            </a: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  <a:hlinkClick r:id="rId4" action="ppaction://hlinkfile"/>
              </a:rPr>
              <a:t>WebRTC协议介绍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：</a:t>
            </a: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https://developer.mozilla.org/zhCN/docs/Web/API/WebRTC_API/Protocols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1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使用场景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242102" y="1360686"/>
            <a:ext cx="2923181" cy="3455962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1955837" y="5047605"/>
            <a:ext cx="1494000" cy="119836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6" name="Group 12"/>
          <p:cNvGrpSpPr/>
          <p:nvPr/>
        </p:nvGrpSpPr>
        <p:grpSpPr>
          <a:xfrm>
            <a:off x="1551195" y="1762719"/>
            <a:ext cx="2300613" cy="2059155"/>
            <a:chOff x="8169276" y="952501"/>
            <a:chExt cx="3781424" cy="3384550"/>
          </a:xfrm>
          <a:solidFill>
            <a:srgbClr val="44546A"/>
          </a:solidFill>
        </p:grpSpPr>
        <p:sp>
          <p:nvSpPr>
            <p:cNvPr id="27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49504" y="1769488"/>
            <a:ext cx="5037249" cy="690314"/>
            <a:chOff x="5971177" y="1812130"/>
            <a:chExt cx="5037249" cy="690314"/>
          </a:xfrm>
        </p:grpSpPr>
        <p:sp>
          <p:nvSpPr>
            <p:cNvPr id="30" name="Oval 4"/>
            <p:cNvSpPr/>
            <p:nvPr/>
          </p:nvSpPr>
          <p:spPr>
            <a:xfrm>
              <a:off x="5971177" y="1812130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600832" y="1949359"/>
              <a:ext cx="4407594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800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实现</a:t>
              </a:r>
              <a:r>
                <a:rPr lang="zh-CN" altLang="en-US" sz="1800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音视频捕捉、实时互动</a:t>
              </a:r>
              <a:endParaRPr lang="zh-CN" altLang="en-US" sz="1300" dirty="0">
                <a:solidFill>
                  <a:srgbClr val="222A35"/>
                </a:solidFill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49504" y="3353787"/>
            <a:ext cx="4836160" cy="629655"/>
            <a:chOff x="5971177" y="2880809"/>
            <a:chExt cx="4836160" cy="629655"/>
          </a:xfrm>
        </p:grpSpPr>
        <p:sp>
          <p:nvSpPr>
            <p:cNvPr id="34" name="Oval 19"/>
            <p:cNvSpPr/>
            <p:nvPr/>
          </p:nvSpPr>
          <p:spPr>
            <a:xfrm>
              <a:off x="5971177" y="2880809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26497" y="3009714"/>
              <a:ext cx="418084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游戏，即时通讯，文件传输等等</a:t>
              </a:r>
              <a:endParaRPr lang="zh-CN" altLang="en-US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49504" y="4878419"/>
            <a:ext cx="5830570" cy="645710"/>
            <a:chOff x="5971177" y="4038411"/>
            <a:chExt cx="5830570" cy="645710"/>
          </a:xfrm>
        </p:grpSpPr>
        <p:sp>
          <p:nvSpPr>
            <p:cNvPr id="38" name="Oval 25"/>
            <p:cNvSpPr/>
            <p:nvPr/>
          </p:nvSpPr>
          <p:spPr>
            <a:xfrm>
              <a:off x="5971177" y="4054466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626497" y="4038411"/>
              <a:ext cx="51752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音视频领域的一个百宝箱，传输，音视频处理（回音消除，降噪）</a:t>
              </a:r>
              <a:endParaRPr lang="zh-CN" altLang="en-US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5" grpId="0" bldLvl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014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架构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605" y="924560"/>
            <a:ext cx="10793095" cy="5504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605" y="6428740"/>
            <a:ext cx="5627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官网架构说明：https://webrtc.github.io/webrtc-org/architecture/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565553"/>
            <a:ext cx="17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第二部分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93773" y="1998761"/>
            <a:ext cx="1774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3093" y="3068338"/>
            <a:ext cx="71609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kumimoji="1" lang="zh-CN" altLang="en-US" sz="6600" dirty="0">
                <a:solidFill>
                  <a:srgbClr val="44546A"/>
                </a:solidFill>
                <a:cs typeface="+mn-ea"/>
                <a:sym typeface="+mn-lt"/>
              </a:rPr>
              <a:t>实践</a:t>
            </a:r>
            <a:r>
              <a:rPr kumimoji="1" lang="en-US" altLang="zh-CN" sz="6600" dirty="0">
                <a:solidFill>
                  <a:srgbClr val="44546A"/>
                </a:solidFill>
                <a:cs typeface="+mn-ea"/>
                <a:sym typeface="+mn-lt"/>
              </a:rPr>
              <a:t>-P2P</a:t>
            </a:r>
            <a:r>
              <a:rPr kumimoji="1" lang="zh-CN" altLang="en-US" sz="6600" dirty="0">
                <a:solidFill>
                  <a:srgbClr val="44546A"/>
                </a:solidFill>
                <a:cs typeface="+mn-ea"/>
                <a:sym typeface="+mn-lt"/>
              </a:rPr>
              <a:t>视频通话</a:t>
            </a:r>
            <a:endParaRPr kumimoji="1" lang="en-US" altLang="zh-CN" sz="6600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01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 Demo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界面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26085" y="1009015"/>
            <a:ext cx="1115060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129C36-9F87-40BE-8CB0-10ADF19EF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08" y="699172"/>
            <a:ext cx="8117445" cy="58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E82167C-754E-465D-A49A-B9E5E79D1AB9}"/>
              </a:ext>
            </a:extLst>
          </p:cNvPr>
          <p:cNvSpPr txBox="1"/>
          <p:nvPr/>
        </p:nvSpPr>
        <p:spPr>
          <a:xfrm>
            <a:off x="1011115" y="1674674"/>
            <a:ext cx="8730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、首先浏览器之间多媒体通信需要考虑那些，我们自己实现需要考虑那些方面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编码方式统一（比如：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端：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H264   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端：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网络如何穿透 （各种防火墙、局域网、外部网）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会话管理（比如说连接、断开、权限）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传输的编解码流程（传输过程需要编码减少数据量）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延迟（比如做直播的时候）</a:t>
            </a:r>
          </a:p>
        </p:txBody>
      </p:sp>
    </p:spTree>
    <p:extLst>
      <p:ext uri="{BB962C8B-B14F-4D97-AF65-F5344CB8AC3E}">
        <p14:creationId xmlns:p14="http://schemas.microsoft.com/office/powerpoint/2010/main" val="156031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29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 P2P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通信方式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26085" y="1009015"/>
            <a:ext cx="1115060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9ABE35-C298-4FDF-8B29-9E5099A3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4" y="1562333"/>
            <a:ext cx="9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77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3MmRiNTc3YTM3MWQyMTdlMmZiNzZlY2JhYjE2Z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17,&quot;width&quot;:1292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bfxqyq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612</Words>
  <Application>Microsoft Office PowerPoint</Application>
  <PresentationFormat>宽屏</PresentationFormat>
  <Paragraphs>89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等线</vt:lpstr>
      <vt:lpstr>微软雅黑</vt:lpstr>
      <vt:lpstr>Arial</vt:lpstr>
      <vt:lpstr>Calibri</vt:lpstr>
      <vt:lpstr>Roboto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廖中剑</cp:lastModifiedBy>
  <cp:revision>56</cp:revision>
  <dcterms:created xsi:type="dcterms:W3CDTF">2021-07-16T05:29:00Z</dcterms:created>
  <dcterms:modified xsi:type="dcterms:W3CDTF">2022-09-27T14:05:27Z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E5F4BCE0F08942739AAC3BDE64FB2A21</vt:lpwstr>
  </property>
  <property fmtid="{D5CDD505-2E9C-101B-9397-08002B2CF9AE}" pid="3" name="KSOProductBuildVer">
    <vt:lpwstr>2052-11.1.0.12358</vt:lpwstr>
  </property>
</Properties>
</file>