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sldIdLst>
    <p:sldId id="362" r:id="rId4"/>
    <p:sldId id="363" r:id="rId6"/>
    <p:sldId id="418" r:id="rId7"/>
    <p:sldId id="421" r:id="rId8"/>
    <p:sldId id="422" r:id="rId9"/>
    <p:sldId id="443" r:id="rId10"/>
    <p:sldId id="456" r:id="rId11"/>
    <p:sldId id="448" r:id="rId12"/>
    <p:sldId id="449" r:id="rId13"/>
    <p:sldId id="446" r:id="rId14"/>
    <p:sldId id="447" r:id="rId15"/>
    <p:sldId id="450" r:id="rId16"/>
    <p:sldId id="451" r:id="rId17"/>
    <p:sldId id="452" r:id="rId18"/>
    <p:sldId id="469" r:id="rId19"/>
    <p:sldId id="453" r:id="rId20"/>
    <p:sldId id="454" r:id="rId21"/>
    <p:sldId id="455" r:id="rId22"/>
    <p:sldId id="423" r:id="rId23"/>
    <p:sldId id="407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4546A"/>
    <a:srgbClr val="194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6314" autoAdjust="0"/>
  </p:normalViewPr>
  <p:slideViewPr>
    <p:cSldViewPr snapToGrid="0" showGuides="1">
      <p:cViewPr varScale="1">
        <p:scale>
          <a:sx n="109" d="100"/>
          <a:sy n="109" d="100"/>
        </p:scale>
        <p:origin x="624" y="114"/>
      </p:cViewPr>
      <p:guideLst>
        <p:guide orient="horz" pos="2121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3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C303D-B686-4E9A-9B4B-6FD30633AA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DD0AC-7F07-4128-B9A6-9AC6CBCF66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>
          <a:xfrm>
            <a:off x="200441" y="193607"/>
            <a:ext cx="578289" cy="57828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/>
          <p:cNvSpPr/>
          <p:nvPr userDrawn="1"/>
        </p:nvSpPr>
        <p:spPr>
          <a:xfrm>
            <a:off x="798672" y="736271"/>
            <a:ext cx="215597" cy="215597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/>
          <p:cNvSpPr/>
          <p:nvPr userDrawn="1"/>
        </p:nvSpPr>
        <p:spPr>
          <a:xfrm>
            <a:off x="995732" y="542126"/>
            <a:ext cx="132077" cy="132077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691574" y="6625037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hyperlink" Target="https://developer.mozilla.org/zh-CN/docs/Web/API/WebRTC_API/Protocols" TargetMode="External"/><Relationship Id="rId1" Type="http://schemas.openxmlformats.org/officeDocument/2006/relationships/hyperlink" Target="https://w3c.github.io/webrtc-pc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106160" y="2149232"/>
            <a:ext cx="2558265" cy="2558265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9" name="直线连接符 8"/>
          <p:cNvCxnSpPr/>
          <p:nvPr/>
        </p:nvCxnSpPr>
        <p:spPr>
          <a:xfrm flipV="1">
            <a:off x="2220351" y="3462407"/>
            <a:ext cx="3156585" cy="127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9060621" y="1752538"/>
            <a:ext cx="397329" cy="39732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527960" y="2435099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52126" y="2804449"/>
            <a:ext cx="30340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WebRTC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初实践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236450" y="3537651"/>
            <a:ext cx="324970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KX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事业部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廖中剑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255843" y="4972111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0" grpId="0" animBg="1"/>
      <p:bldP spid="11" grpId="0" animBg="1"/>
      <p:bldP spid="15" grpId="0"/>
      <p:bldP spid="20" grpId="0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274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WebRTC</a:t>
            </a:r>
            <a:r>
              <a:rPr kumimoji="1" lang="zh-CN" altLang="en-US" sz="2400" dirty="0">
                <a:solidFill>
                  <a:srgbClr val="44546A"/>
                </a:solidFill>
                <a:cs typeface="+mn-ea"/>
                <a:sym typeface="+mn-lt"/>
              </a:rPr>
              <a:t> 基本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概念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24095" y="2225675"/>
            <a:ext cx="10968990" cy="1953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r>
              <a:rPr lang="en-US" altLang="zh-CN" spc="15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等线" panose="02010600030101010101" charset="-122"/>
                <a:sym typeface="微软雅黑" panose="020B0503020204020204" charset="-122"/>
              </a:rPr>
              <a:t> 1</a:t>
            </a:r>
            <a:r>
              <a:rPr lang="zh-CN" altLang="en-US" spc="15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等线" panose="02010600030101010101" charset="-122"/>
                <a:sym typeface="微软雅黑" panose="020B0503020204020204" charset="-122"/>
              </a:rPr>
              <a:t>、轨道、媒体流</a:t>
            </a:r>
            <a:endParaRPr kumimoji="0" lang="en-US" altLang="zh-CN" b="0" i="0" u="none" strike="noStrike" kern="1200" cap="none" spc="15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cs typeface="等线" panose="02010600030101010101" charset="-122"/>
              <a:sym typeface="微软雅黑" panose="020B0503020204020204" charset="-122"/>
            </a:endParaRPr>
          </a:p>
          <a:p>
            <a:pPr marR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l"/>
            </a:pPr>
            <a:r>
              <a:rPr lang="en-US" altLang="zh-CN" sz="1400" spc="15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等线" panose="02010600030101010101" charset="-122"/>
                <a:sym typeface="微软雅黑" panose="020B0503020204020204" charset="-122"/>
              </a:rPr>
              <a:t>      </a:t>
            </a:r>
            <a:r>
              <a:rPr lang="zh-CN" altLang="en-US" sz="1400" spc="15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等线" panose="02010600030101010101" charset="-122"/>
                <a:sym typeface="微软雅黑" panose="020B0503020204020204" charset="-122"/>
              </a:rPr>
              <a:t>轨道（MediaStreamTrack，代表设备或录制内容可返回的单一类型的媒体，唯一关联一个“源”，WebRTC不能直接访问或控制“源”，对“源”的一切控制都通过轨道实施；一个“源”可能对应多个轨道对象）</a:t>
            </a:r>
            <a:endParaRPr kumimoji="0" lang="zh-CN" altLang="en-US" sz="1400" b="0" i="0" u="none" strike="noStrike" kern="1200" cap="none" spc="15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cs typeface="等线" panose="02010600030101010101" charset="-122"/>
              <a:sym typeface="微软雅黑" panose="020B0503020204020204" charset="-122"/>
            </a:endParaRPr>
          </a:p>
          <a:p>
            <a:pPr marR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l"/>
            </a:pPr>
            <a:r>
              <a:rPr lang="en-US" altLang="zh-CN" sz="1400" spc="15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等线" panose="02010600030101010101" charset="-122"/>
                <a:sym typeface="微软雅黑" panose="020B0503020204020204" charset="-122"/>
              </a:rPr>
              <a:t>      </a:t>
            </a:r>
            <a:r>
              <a:rPr lang="zh-CN" altLang="en-US" sz="1400" spc="15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等线" panose="02010600030101010101" charset="-122"/>
                <a:sym typeface="微软雅黑" panose="020B0503020204020204" charset="-122"/>
              </a:rPr>
              <a:t>流（MediaStream，轨道对象的集合）</a:t>
            </a:r>
            <a:endParaRPr kumimoji="0" lang="zh-CN" altLang="en-US" sz="1400" b="0" i="0" u="none" strike="noStrike" kern="1200" cap="none" spc="15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cs typeface="等线" panose="02010600030101010101" charset="-122"/>
              <a:sym typeface="微软雅黑" panose="020B0503020204020204" charset="-122"/>
            </a:endParaRPr>
          </a:p>
          <a:p>
            <a:pPr marL="0" marR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274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WebRTC</a:t>
            </a:r>
            <a:r>
              <a:rPr kumimoji="1" lang="zh-CN" altLang="en-US" sz="2400" dirty="0">
                <a:solidFill>
                  <a:srgbClr val="44546A"/>
                </a:solidFill>
                <a:cs typeface="+mn-ea"/>
                <a:sym typeface="+mn-lt"/>
              </a:rPr>
              <a:t> 基本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概念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223" y="989166"/>
            <a:ext cx="11456377" cy="56313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274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WebRTC</a:t>
            </a:r>
            <a:r>
              <a:rPr kumimoji="1" lang="zh-CN" altLang="en-US" sz="2400" dirty="0">
                <a:solidFill>
                  <a:srgbClr val="44546A"/>
                </a:solidFill>
                <a:cs typeface="+mn-ea"/>
                <a:sym typeface="+mn-lt"/>
              </a:rPr>
              <a:t> 基本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概念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2515" y="1310054"/>
            <a:ext cx="107354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、信令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      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当一个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WebRTC Agent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被创建时，它对其他 </a:t>
            </a:r>
            <a:r>
              <a:rPr lang="zh-CN" altLang="en-US" sz="1400" dirty="0">
                <a:solidFill>
                  <a:srgbClr val="000000"/>
                </a:solidFill>
                <a:latin typeface="roboto" panose="020B0604020202020204" pitchFamily="2" charset="0"/>
              </a:rPr>
              <a:t>端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一无所知。它不知道它将与谁联系，也不知道它们将发送些什么！ 信令是使呼叫成为可能的初始引导程序。交换信令消息后，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WebRTC Agent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才可以直接相互通信。</a:t>
            </a:r>
            <a:endParaRPr lang="zh-CN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3420207" y="2690445"/>
            <a:ext cx="3966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WebRTC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C00000"/>
                </a:solidFill>
              </a:rPr>
              <a:t>信令</a:t>
            </a:r>
            <a:r>
              <a:rPr lang="zh-CN" altLang="en-US" dirty="0"/>
              <a:t>主要是传递那些信息</a:t>
            </a:r>
            <a:endParaRPr lang="zh-CN" altLang="en-US" dirty="0"/>
          </a:p>
        </p:txBody>
      </p:sp>
      <p:sp>
        <p:nvSpPr>
          <p:cNvPr id="6" name="圆角矩形 1"/>
          <p:cNvSpPr/>
          <p:nvPr/>
        </p:nvSpPr>
        <p:spPr>
          <a:xfrm>
            <a:off x="3033592" y="3963187"/>
            <a:ext cx="1066637" cy="958437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SDP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圆角矩形 1"/>
          <p:cNvSpPr/>
          <p:nvPr/>
        </p:nvSpPr>
        <p:spPr>
          <a:xfrm>
            <a:off x="4821609" y="3963187"/>
            <a:ext cx="2052487" cy="112340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ym typeface="+mn-lt"/>
              </a:rPr>
              <a:t>Candidate</a:t>
            </a:r>
            <a:r>
              <a:rPr lang="zh-CN" altLang="en-US" dirty="0">
                <a:sym typeface="+mn-lt"/>
              </a:rPr>
              <a:t>（网络信息）</a:t>
            </a:r>
            <a:endParaRPr lang="zh-CN" altLang="en-US" dirty="0">
              <a:sym typeface="+mn-lt"/>
            </a:endParaRPr>
          </a:p>
        </p:txBody>
      </p:sp>
      <p:cxnSp>
        <p:nvCxnSpPr>
          <p:cNvPr id="9" name="直接箭头连接符 8"/>
          <p:cNvCxnSpPr>
            <a:stCxn id="6" idx="0"/>
          </p:cNvCxnSpPr>
          <p:nvPr/>
        </p:nvCxnSpPr>
        <p:spPr>
          <a:xfrm flipV="1">
            <a:off x="3566911" y="2949782"/>
            <a:ext cx="1391951" cy="1013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0"/>
          </p:cNvCxnSpPr>
          <p:nvPr/>
        </p:nvCxnSpPr>
        <p:spPr>
          <a:xfrm flipH="1" flipV="1">
            <a:off x="5750169" y="2949782"/>
            <a:ext cx="97684" cy="1013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"/>
          <p:cNvSpPr/>
          <p:nvPr/>
        </p:nvSpPr>
        <p:spPr>
          <a:xfrm>
            <a:off x="7575331" y="3963187"/>
            <a:ext cx="1515915" cy="1022051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其他你想传递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7" name="直接箭头连接符 16"/>
          <p:cNvCxnSpPr>
            <a:stCxn id="16" idx="0"/>
          </p:cNvCxnSpPr>
          <p:nvPr/>
        </p:nvCxnSpPr>
        <p:spPr>
          <a:xfrm flipH="1" flipV="1">
            <a:off x="7086600" y="2949782"/>
            <a:ext cx="1246689" cy="1013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274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WebRTC</a:t>
            </a:r>
            <a:r>
              <a:rPr kumimoji="1" lang="zh-CN" altLang="en-US" sz="2400" dirty="0">
                <a:solidFill>
                  <a:srgbClr val="44546A"/>
                </a:solidFill>
                <a:cs typeface="+mn-ea"/>
                <a:sym typeface="+mn-lt"/>
              </a:rPr>
              <a:t> 基本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概念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圆角矩形 1"/>
          <p:cNvSpPr/>
          <p:nvPr/>
        </p:nvSpPr>
        <p:spPr>
          <a:xfrm>
            <a:off x="4841793" y="548237"/>
            <a:ext cx="1066637" cy="958437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SDP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79364" y="1676336"/>
            <a:ext cx="639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0" i="1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会话描述协议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SDP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），通俗点说：定义了信息中的字段意义</a:t>
            </a:r>
            <a:endParaRPr lang="zh-CN" altLang="en-US" b="0" i="0" dirty="0">
              <a:solidFill>
                <a:srgbClr val="000000"/>
              </a:solidFill>
              <a:effectLst/>
              <a:latin typeface="roboto" panose="020B0604020202020204" pitchFamily="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79364" y="4756637"/>
            <a:ext cx="6621736" cy="115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9364" y="2162401"/>
            <a:ext cx="5900767" cy="221616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005" y="4495302"/>
            <a:ext cx="6638095" cy="20476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274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WebRTC</a:t>
            </a:r>
            <a:r>
              <a:rPr kumimoji="1" lang="zh-CN" altLang="en-US" sz="2400" dirty="0">
                <a:solidFill>
                  <a:srgbClr val="44546A"/>
                </a:solidFill>
                <a:cs typeface="+mn-ea"/>
                <a:sym typeface="+mn-lt"/>
              </a:rPr>
              <a:t> 基本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概念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圆角矩形 1"/>
          <p:cNvSpPr/>
          <p:nvPr/>
        </p:nvSpPr>
        <p:spPr>
          <a:xfrm>
            <a:off x="4243917" y="1775970"/>
            <a:ext cx="2016207" cy="958437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ym typeface="+mn-lt"/>
              </a:rPr>
              <a:t>Candidate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6463" y="3429000"/>
            <a:ext cx="662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WebRTC</a:t>
            </a:r>
            <a:r>
              <a:rPr lang="zh-CN" altLang="en-US" dirty="0"/>
              <a:t>通过</a:t>
            </a:r>
            <a:r>
              <a:rPr lang="en-US" altLang="zh-CN" dirty="0"/>
              <a:t>ICE</a:t>
            </a:r>
            <a:r>
              <a:rPr lang="zh-CN" altLang="en-US" dirty="0"/>
              <a:t>框架找到能够打通端跟端之间通道的一些信息：比如说</a:t>
            </a:r>
            <a:r>
              <a:rPr lang="en-US" altLang="zh-CN" dirty="0"/>
              <a:t>IP</a:t>
            </a:r>
            <a:r>
              <a:rPr lang="zh-CN" altLang="en-US" dirty="0"/>
              <a:t>地址、端口啥的、还有一些优先级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71513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WebRTC</a:t>
            </a:r>
            <a:r>
              <a:rPr kumimoji="1" lang="zh-CN" altLang="en-US" sz="2400" dirty="0">
                <a:solidFill>
                  <a:srgbClr val="44546A"/>
                </a:solidFill>
                <a:cs typeface="+mn-ea"/>
                <a:sym typeface="+mn-lt"/>
              </a:rPr>
              <a:t> 信令传递</a:t>
            </a:r>
            <a:r>
              <a:rPr kumimoji="1" lang="en-US" altLang="zh-CN" sz="2400" dirty="0">
                <a:solidFill>
                  <a:srgbClr val="44546A"/>
                </a:solidFill>
                <a:cs typeface="+mn-ea"/>
                <a:sym typeface="+mn-lt"/>
              </a:rPr>
              <a:t> - JSEP协议</a:t>
            </a:r>
            <a:r>
              <a:rPr kumimoji="1" lang="zh-CN" altLang="en-US" sz="2400" dirty="0">
                <a:solidFill>
                  <a:srgbClr val="44546A"/>
                </a:solidFill>
                <a:cs typeface="+mn-ea"/>
                <a:sym typeface="+mn-lt"/>
              </a:rPr>
              <a:t>：</a:t>
            </a:r>
            <a:r>
              <a:rPr kumimoji="1" lang="en-US" altLang="zh-CN" sz="2400" dirty="0">
                <a:solidFill>
                  <a:srgbClr val="44546A"/>
                </a:solidFill>
                <a:cs typeface="+mn-ea"/>
                <a:sym typeface="+mn-lt"/>
              </a:rPr>
              <a:t>Offer/Answer</a:t>
            </a:r>
            <a:r>
              <a:rPr kumimoji="1" lang="zh-CN" altLang="en-US" sz="2400" dirty="0">
                <a:solidFill>
                  <a:srgbClr val="44546A"/>
                </a:solidFill>
                <a:cs typeface="+mn-ea"/>
                <a:sym typeface="+mn-lt"/>
              </a:rPr>
              <a:t>模型</a:t>
            </a:r>
            <a:endParaRPr kumimoji="1" lang="zh-CN" altLang="en-US" sz="2400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51585" y="697865"/>
            <a:ext cx="9577070" cy="5977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2620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WebRTC</a:t>
            </a:r>
            <a:r>
              <a:rPr kumimoji="1" lang="zh-CN" altLang="en-US" sz="2400" dirty="0">
                <a:solidFill>
                  <a:srgbClr val="44546A"/>
                </a:solidFill>
                <a:cs typeface="+mn-ea"/>
                <a:sym typeface="+mn-lt"/>
              </a:rPr>
              <a:t> 基本</a:t>
            </a:r>
            <a:r>
              <a:rPr kumimoji="1" lang="en-US" altLang="zh-CN" sz="2400" dirty="0">
                <a:solidFill>
                  <a:srgbClr val="44546A"/>
                </a:solidFill>
                <a:cs typeface="+mn-ea"/>
                <a:sym typeface="+mn-lt"/>
              </a:rPr>
              <a:t>API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90855" y="3144520"/>
            <a:ext cx="2495550" cy="984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getUserM</a:t>
            </a:r>
            <a:r>
              <a:rPr lang="en-US" altLang="zh-CN"/>
              <a:t>edia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8215630" y="3961765"/>
            <a:ext cx="3093085" cy="1075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RTCIceCandidate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066540" y="1749425"/>
            <a:ext cx="3417570" cy="1126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RTCPeerConnection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3559175" y="4682490"/>
            <a:ext cx="3843020" cy="1126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RTCSessionDescription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3" idx="7"/>
            <a:endCxn id="5" idx="2"/>
          </p:cNvCxnSpPr>
          <p:nvPr/>
        </p:nvCxnSpPr>
        <p:spPr>
          <a:xfrm flipV="1">
            <a:off x="2620645" y="2312670"/>
            <a:ext cx="1445895" cy="975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0"/>
            <a:endCxn id="5" idx="4"/>
          </p:cNvCxnSpPr>
          <p:nvPr/>
        </p:nvCxnSpPr>
        <p:spPr>
          <a:xfrm flipV="1">
            <a:off x="5480685" y="2875915"/>
            <a:ext cx="294640" cy="1806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0"/>
            <a:endCxn id="5" idx="6"/>
          </p:cNvCxnSpPr>
          <p:nvPr/>
        </p:nvCxnSpPr>
        <p:spPr>
          <a:xfrm flipH="1" flipV="1">
            <a:off x="7484110" y="2312670"/>
            <a:ext cx="2278380" cy="1649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698115" y="2616200"/>
            <a:ext cx="927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stream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267325" y="366649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子</a:t>
            </a:r>
            <a:r>
              <a:rPr lang="zh-CN" altLang="en-US"/>
              <a:t>内容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269605" y="305308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子</a:t>
            </a:r>
            <a:r>
              <a:rPr lang="zh-CN" altLang="en-US"/>
              <a:t>内容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3944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WebRTC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代码篇 信令服务</a:t>
            </a:r>
            <a:r>
              <a:rPr kumimoji="1" lang="zh-CN" altLang="en-US" sz="2400" dirty="0">
                <a:solidFill>
                  <a:srgbClr val="44546A"/>
                </a:solidFill>
                <a:cs typeface="+mn-ea"/>
                <a:sym typeface="+mn-lt"/>
              </a:rPr>
              <a:t>器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6281" y="1116623"/>
            <a:ext cx="5057143" cy="53816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87133"/>
            <a:ext cx="5773615" cy="27428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3665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WebRTC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代码篇 浏览</a:t>
            </a:r>
            <a:r>
              <a:rPr kumimoji="1" lang="zh-CN" altLang="en-US" sz="2400" dirty="0">
                <a:solidFill>
                  <a:srgbClr val="44546A"/>
                </a:solidFill>
                <a:cs typeface="+mn-ea"/>
                <a:sym typeface="+mn-lt"/>
              </a:rPr>
              <a:t>器端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232" y="1429000"/>
            <a:ext cx="4561905" cy="20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32" y="3524337"/>
            <a:ext cx="4552381" cy="14095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848" y="748047"/>
            <a:ext cx="6768783" cy="5361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274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WebRTC</a:t>
            </a:r>
            <a:r>
              <a:rPr kumimoji="1" lang="zh-CN" altLang="en-US" sz="2400" dirty="0">
                <a:solidFill>
                  <a:srgbClr val="44546A"/>
                </a:solidFill>
                <a:cs typeface="+mn-ea"/>
                <a:sym typeface="+mn-lt"/>
              </a:rPr>
              <a:t> 具体流程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9239" y="699172"/>
            <a:ext cx="10053521" cy="59213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377185" y="1908877"/>
            <a:ext cx="2916000" cy="291600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377185" y="4764589"/>
            <a:ext cx="397329" cy="39732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14622" y="4901681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288951" y="2408609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52337" y="2721883"/>
            <a:ext cx="1798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目录</a:t>
            </a:r>
            <a:endParaRPr kumimoji="1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19553" y="1472540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19552" y="2556786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19551" y="3641032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19551" y="4737153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18821" y="1579150"/>
            <a:ext cx="2105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WebRTC 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介绍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18821" y="2669712"/>
            <a:ext cx="27146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微软雅黑" panose="020B0503020204020204" charset="-122"/>
              </a:rPr>
              <a:t>WebRTC </a:t>
            </a:r>
            <a:r>
              <a:rPr kumimoji="1" lang="zh-CN" altLang="en-US" sz="240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微软雅黑" panose="020B0503020204020204" charset="-122"/>
              </a:rPr>
              <a:t>使用场景</a:t>
            </a:r>
            <a:endParaRPr kumimoji="1" lang="zh-CN" altLang="en-US" sz="240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318821" y="3756989"/>
            <a:ext cx="2105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ea"/>
              </a:rPr>
              <a:t>WebRTC 架构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318821" y="4848734"/>
            <a:ext cx="2105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ea"/>
              </a:rPr>
              <a:t>WebRTC 实践</a:t>
            </a:r>
            <a:endParaRPr lang="zh-CN" altLang="en-US" sz="2400" b="1" spc="200">
              <a:solidFill>
                <a:schemeClr val="tx1">
                  <a:lumMod val="85000"/>
                  <a:lumOff val="15000"/>
                </a:schemeClr>
              </a:solidFill>
              <a:uFillTx/>
              <a:cs typeface="+mj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096000" y="2149867"/>
            <a:ext cx="2558265" cy="2558265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9" name="直线连接符 8"/>
          <p:cNvCxnSpPr/>
          <p:nvPr/>
        </p:nvCxnSpPr>
        <p:spPr>
          <a:xfrm flipV="1">
            <a:off x="3407166" y="3462407"/>
            <a:ext cx="1969770" cy="127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9060621" y="1752538"/>
            <a:ext cx="397329" cy="39732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527960" y="2435099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68456" y="2879379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谢谢大家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255843" y="4972111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5" grpId="0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20148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WebRTC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介绍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59130" y="1150620"/>
            <a:ext cx="11150600" cy="5330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r>
              <a:rPr lang="en-US" altLang="zh-CN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等线" panose="02010600030101010101" charset="-122"/>
                <a:sym typeface="微软雅黑" panose="020B0503020204020204" charset="-122"/>
              </a:rPr>
              <a:t> WebRTC</a:t>
            </a:r>
            <a:r>
              <a:rPr lang="zh-CN" altLang="en-US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等线" panose="02010600030101010101" charset="-122"/>
                <a:sym typeface="微软雅黑" panose="020B0503020204020204" charset="-122"/>
              </a:rPr>
              <a:t>：</a:t>
            </a:r>
            <a:r>
              <a:rPr lang="zh-CN" altLang="en-US">
                <a:cs typeface="等线" panose="02010600030101010101" charset="-122"/>
                <a:sym typeface="微软雅黑" panose="020B0503020204020204" charset="-122"/>
              </a:rPr>
              <a:t>网页即时通信（Web Real-Time Communication）</a:t>
            </a:r>
            <a:endParaRPr kumimoji="0" lang="en-US" altLang="zh-CN" b="0" i="0" u="none" strike="noStrike" kern="1200" cap="none" spc="15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cs typeface="等线" panose="02010600030101010101" charset="-122"/>
              <a:sym typeface="微软雅黑" panose="020B0503020204020204" charset="-122"/>
            </a:endParaRPr>
          </a:p>
          <a:p>
            <a:pPr marL="0" marR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endParaRPr kumimoji="0" lang="en-US" altLang="zh-CN" b="0" i="0" u="none" strike="noStrike" kern="1200" cap="none" spc="15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cs typeface="等线" panose="02010600030101010101" charset="-122"/>
              <a:sym typeface="微软雅黑" panose="020B0503020204020204" charset="-122"/>
            </a:endParaRPr>
          </a:p>
          <a:p>
            <a:pPr marL="0" marR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endParaRPr kumimoji="0" lang="zh-CN" altLang="en-US" b="0" i="0" u="none" strike="noStrike" kern="1200" cap="none" spc="15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cs typeface="等线" panose="02010600030101010101" charset="-122"/>
              <a:sym typeface="微软雅黑" panose="020B0503020204020204" charset="-122"/>
            </a:endParaRPr>
          </a:p>
          <a:p>
            <a:pPr marL="0" marR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endParaRPr kumimoji="0" lang="zh-CN" altLang="en-US" b="0" i="0" u="none" strike="noStrike" kern="1200" cap="none" spc="15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cs typeface="等线" panose="02010600030101010101" charset="-122"/>
              <a:sym typeface="微软雅黑" panose="020B0503020204020204" charset="-122"/>
            </a:endParaRPr>
          </a:p>
          <a:p>
            <a:pPr marL="0" marR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endParaRPr kumimoji="0" lang="zh-CN" altLang="en-US" b="0" i="0" u="none" strike="noStrike" kern="1200" cap="none" spc="15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cs typeface="等线" panose="02010600030101010101" charset="-122"/>
              <a:sym typeface="微软雅黑" panose="020B0503020204020204" charset="-122"/>
            </a:endParaRPr>
          </a:p>
          <a:p>
            <a:pPr marL="0" marR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endParaRPr kumimoji="0" lang="zh-CN" altLang="en-US" b="0" i="0" u="none" strike="noStrike" kern="1200" cap="none" spc="15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cs typeface="等线" panose="02010600030101010101" charset="-122"/>
              <a:sym typeface="微软雅黑" panose="020B0503020204020204" charset="-122"/>
            </a:endParaRPr>
          </a:p>
          <a:p>
            <a:pPr marL="0" marR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endParaRPr kumimoji="0" lang="zh-CN" altLang="en-US" b="0" i="0" u="none" strike="noStrike" kern="1200" cap="none" spc="15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cs typeface="等线" panose="02010600030101010101" charset="-122"/>
              <a:sym typeface="微软雅黑" panose="020B0503020204020204" charset="-122"/>
            </a:endParaRPr>
          </a:p>
          <a:p>
            <a:pPr marL="0" marR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r>
              <a:rPr kumimoji="0" lang="zh-CN" altLang="en-US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等线" panose="02010600030101010101" charset="-122"/>
                <a:sym typeface="微软雅黑" panose="020B0503020204020204" charset="-122"/>
              </a:rPr>
              <a:t>WebRTC已经纳入HTML5标准</a:t>
            </a:r>
            <a:endParaRPr kumimoji="0" lang="zh-CN" altLang="en-US" b="0" i="0" u="none" strike="noStrike" kern="1200" cap="none" spc="15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cs typeface="等线" panose="02010600030101010101" charset="-122"/>
              <a:sym typeface="微软雅黑" panose="020B0503020204020204" charset="-122"/>
            </a:endParaRPr>
          </a:p>
          <a:p>
            <a:pPr marL="0" marR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r>
              <a:rPr kumimoji="0" lang="zh-CN" altLang="en-US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等线" panose="02010600030101010101" charset="-122"/>
                <a:sym typeface="微软雅黑" panose="020B0503020204020204" charset="-122"/>
              </a:rPr>
              <a:t>目前支持WebRTC协议的浏览器有：Chrome、Firefox Opera</a:t>
            </a:r>
            <a:endParaRPr kumimoji="0" lang="zh-CN" altLang="en-US" b="0" i="0" u="none" strike="noStrike" kern="1200" cap="none" spc="15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cs typeface="等线" panose="02010600030101010101" charset="-122"/>
              <a:sym typeface="微软雅黑" panose="020B0503020204020204" charset="-122"/>
            </a:endParaRPr>
          </a:p>
          <a:p>
            <a:pPr marL="0" marR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r>
              <a:rPr lang="zh-CN" altLang="en-US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等线" panose="02010600030101010101" charset="-122"/>
                <a:sym typeface="微软雅黑" panose="020B0503020204020204" charset="-122"/>
                <a:hlinkClick r:id="rId1" action="ppaction://hlinkfile"/>
              </a:rPr>
              <a:t>WebRTC 标准官方文档</a:t>
            </a:r>
            <a:r>
              <a:rPr lang="zh-CN" altLang="en-US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等线" panose="02010600030101010101" charset="-122"/>
                <a:sym typeface="微软雅黑" panose="020B0503020204020204" charset="-122"/>
              </a:rPr>
              <a:t>：</a:t>
            </a:r>
            <a:r>
              <a:rPr lang="zh-CN" altLang="en-US" sz="1400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等线" panose="02010600030101010101" charset="-122"/>
                <a:sym typeface="微软雅黑" panose="020B0503020204020204" charset="-122"/>
              </a:rPr>
              <a:t>https://w3c.github.io/webrtc-pc/</a:t>
            </a:r>
            <a:endParaRPr kumimoji="0" lang="zh-CN" altLang="en-US" b="0" i="0" u="none" strike="noStrike" kern="1200" cap="none" spc="15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cs typeface="等线" panose="02010600030101010101" charset="-122"/>
              <a:sym typeface="微软雅黑" panose="020B0503020204020204" charset="-122"/>
            </a:endParaRPr>
          </a:p>
          <a:p>
            <a:pPr marL="0" marR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r>
              <a:rPr lang="zh-CN" altLang="en-US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等线" panose="02010600030101010101" charset="-122"/>
                <a:sym typeface="微软雅黑" panose="020B0503020204020204" charset="-122"/>
                <a:hlinkClick r:id="rId2" action="ppaction://hlinkfile"/>
              </a:rPr>
              <a:t>WebRTC协议介绍</a:t>
            </a:r>
            <a:r>
              <a:rPr lang="zh-CN" altLang="en-US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等线" panose="02010600030101010101" charset="-122"/>
                <a:sym typeface="微软雅黑" panose="020B0503020204020204" charset="-122"/>
              </a:rPr>
              <a:t>：</a:t>
            </a:r>
            <a:r>
              <a:rPr lang="zh-CN" altLang="en-US" sz="1400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等线" panose="02010600030101010101" charset="-122"/>
                <a:sym typeface="微软雅黑" panose="020B0503020204020204" charset="-122"/>
              </a:rPr>
              <a:t>https://developer.mozilla.org/zhCN/docs/Web/API/WebRTC_API/Protocols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95" y="2043430"/>
            <a:ext cx="9625330" cy="1860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27146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WebRTC 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使用场景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1242102" y="1360686"/>
            <a:ext cx="2923181" cy="3455962"/>
          </a:xfrm>
          <a:custGeom>
            <a:avLst/>
            <a:gdLst>
              <a:gd name="T0" fmla="*/ 774 w 1058"/>
              <a:gd name="T1" fmla="*/ 1252 h 1252"/>
              <a:gd name="T2" fmla="*/ 283 w 1058"/>
              <a:gd name="T3" fmla="*/ 1252 h 1252"/>
              <a:gd name="T4" fmla="*/ 248 w 1058"/>
              <a:gd name="T5" fmla="*/ 1218 h 1252"/>
              <a:gd name="T6" fmla="*/ 142 w 1058"/>
              <a:gd name="T7" fmla="*/ 887 h 1252"/>
              <a:gd name="T8" fmla="*/ 110 w 1058"/>
              <a:gd name="T9" fmla="*/ 831 h 1252"/>
              <a:gd name="T10" fmla="*/ 0 w 1058"/>
              <a:gd name="T11" fmla="*/ 529 h 1252"/>
              <a:gd name="T12" fmla="*/ 529 w 1058"/>
              <a:gd name="T13" fmla="*/ 0 h 1252"/>
              <a:gd name="T14" fmla="*/ 1058 w 1058"/>
              <a:gd name="T15" fmla="*/ 529 h 1252"/>
              <a:gd name="T16" fmla="*/ 947 w 1058"/>
              <a:gd name="T17" fmla="*/ 831 h 1252"/>
              <a:gd name="T18" fmla="*/ 916 w 1058"/>
              <a:gd name="T19" fmla="*/ 887 h 1252"/>
              <a:gd name="T20" fmla="*/ 810 w 1058"/>
              <a:gd name="T21" fmla="*/ 1218 h 1252"/>
              <a:gd name="T22" fmla="*/ 774 w 1058"/>
              <a:gd name="T23" fmla="*/ 1252 h 1252"/>
              <a:gd name="T24" fmla="*/ 315 w 1058"/>
              <a:gd name="T25" fmla="*/ 1180 h 1252"/>
              <a:gd name="T26" fmla="*/ 742 w 1058"/>
              <a:gd name="T27" fmla="*/ 1180 h 1252"/>
              <a:gd name="T28" fmla="*/ 851 w 1058"/>
              <a:gd name="T29" fmla="*/ 857 h 1252"/>
              <a:gd name="T30" fmla="*/ 885 w 1058"/>
              <a:gd name="T31" fmla="*/ 794 h 1252"/>
              <a:gd name="T32" fmla="*/ 986 w 1058"/>
              <a:gd name="T33" fmla="*/ 529 h 1252"/>
              <a:gd name="T34" fmla="*/ 529 w 1058"/>
              <a:gd name="T35" fmla="*/ 72 h 1252"/>
              <a:gd name="T36" fmla="*/ 72 w 1058"/>
              <a:gd name="T37" fmla="*/ 529 h 1252"/>
              <a:gd name="T38" fmla="*/ 172 w 1058"/>
              <a:gd name="T39" fmla="*/ 794 h 1252"/>
              <a:gd name="T40" fmla="*/ 207 w 1058"/>
              <a:gd name="T41" fmla="*/ 857 h 1252"/>
              <a:gd name="T42" fmla="*/ 315 w 1058"/>
              <a:gd name="T43" fmla="*/ 1180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58" h="1252">
                <a:moveTo>
                  <a:pt x="774" y="1252"/>
                </a:moveTo>
                <a:cubicBezTo>
                  <a:pt x="283" y="1252"/>
                  <a:pt x="283" y="1252"/>
                  <a:pt x="283" y="1252"/>
                </a:cubicBezTo>
                <a:cubicBezTo>
                  <a:pt x="264" y="1252"/>
                  <a:pt x="249" y="1237"/>
                  <a:pt x="248" y="1218"/>
                </a:cubicBezTo>
                <a:cubicBezTo>
                  <a:pt x="247" y="1217"/>
                  <a:pt x="239" y="1097"/>
                  <a:pt x="142" y="887"/>
                </a:cubicBezTo>
                <a:cubicBezTo>
                  <a:pt x="135" y="873"/>
                  <a:pt x="123" y="853"/>
                  <a:pt x="110" y="831"/>
                </a:cubicBezTo>
                <a:cubicBezTo>
                  <a:pt x="66" y="755"/>
                  <a:pt x="0" y="640"/>
                  <a:pt x="0" y="529"/>
                </a:cubicBezTo>
                <a:cubicBezTo>
                  <a:pt x="0" y="238"/>
                  <a:pt x="237" y="0"/>
                  <a:pt x="529" y="0"/>
                </a:cubicBezTo>
                <a:cubicBezTo>
                  <a:pt x="820" y="0"/>
                  <a:pt x="1058" y="238"/>
                  <a:pt x="1058" y="529"/>
                </a:cubicBezTo>
                <a:cubicBezTo>
                  <a:pt x="1058" y="640"/>
                  <a:pt x="991" y="755"/>
                  <a:pt x="947" y="831"/>
                </a:cubicBezTo>
                <a:cubicBezTo>
                  <a:pt x="934" y="853"/>
                  <a:pt x="923" y="873"/>
                  <a:pt x="916" y="887"/>
                </a:cubicBezTo>
                <a:cubicBezTo>
                  <a:pt x="818" y="1097"/>
                  <a:pt x="810" y="1217"/>
                  <a:pt x="810" y="1218"/>
                </a:cubicBezTo>
                <a:cubicBezTo>
                  <a:pt x="809" y="1237"/>
                  <a:pt x="793" y="1252"/>
                  <a:pt x="774" y="1252"/>
                </a:cubicBezTo>
                <a:close/>
                <a:moveTo>
                  <a:pt x="315" y="1180"/>
                </a:moveTo>
                <a:cubicBezTo>
                  <a:pt x="742" y="1180"/>
                  <a:pt x="742" y="1180"/>
                  <a:pt x="742" y="1180"/>
                </a:cubicBezTo>
                <a:cubicBezTo>
                  <a:pt x="751" y="1127"/>
                  <a:pt x="776" y="1017"/>
                  <a:pt x="851" y="857"/>
                </a:cubicBezTo>
                <a:cubicBezTo>
                  <a:pt x="859" y="840"/>
                  <a:pt x="871" y="819"/>
                  <a:pt x="885" y="794"/>
                </a:cubicBezTo>
                <a:cubicBezTo>
                  <a:pt x="928" y="721"/>
                  <a:pt x="986" y="621"/>
                  <a:pt x="986" y="529"/>
                </a:cubicBezTo>
                <a:cubicBezTo>
                  <a:pt x="986" y="277"/>
                  <a:pt x="781" y="72"/>
                  <a:pt x="529" y="72"/>
                </a:cubicBezTo>
                <a:cubicBezTo>
                  <a:pt x="277" y="72"/>
                  <a:pt x="72" y="277"/>
                  <a:pt x="72" y="529"/>
                </a:cubicBezTo>
                <a:cubicBezTo>
                  <a:pt x="72" y="621"/>
                  <a:pt x="130" y="721"/>
                  <a:pt x="172" y="794"/>
                </a:cubicBezTo>
                <a:cubicBezTo>
                  <a:pt x="187" y="819"/>
                  <a:pt x="199" y="840"/>
                  <a:pt x="207" y="857"/>
                </a:cubicBezTo>
                <a:cubicBezTo>
                  <a:pt x="281" y="1017"/>
                  <a:pt x="307" y="1127"/>
                  <a:pt x="315" y="1180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vert="horz" wrap="square" lIns="91435" tIns="45718" rIns="91435" bIns="45718" numCol="1" anchor="t" anchorCtr="0" compatLnSpc="1"/>
          <a:lstStyle/>
          <a:p>
            <a:pPr algn="just" defTabSz="866775" fontAlgn="base">
              <a:lnSpc>
                <a:spcPct val="120000"/>
              </a:lnSpc>
            </a:pPr>
            <a:endParaRPr lang="id-ID" sz="76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5" name="Freeform 16"/>
          <p:cNvSpPr>
            <a:spLocks noEditPoints="1"/>
          </p:cNvSpPr>
          <p:nvPr/>
        </p:nvSpPr>
        <p:spPr bwMode="auto">
          <a:xfrm>
            <a:off x="1955837" y="5047605"/>
            <a:ext cx="1494000" cy="1198362"/>
          </a:xfrm>
          <a:custGeom>
            <a:avLst/>
            <a:gdLst>
              <a:gd name="T0" fmla="*/ 495 w 541"/>
              <a:gd name="T1" fmla="*/ 223 h 434"/>
              <a:gd name="T2" fmla="*/ 540 w 541"/>
              <a:gd name="T3" fmla="*/ 168 h 434"/>
              <a:gd name="T4" fmla="*/ 494 w 541"/>
              <a:gd name="T5" fmla="*/ 112 h 434"/>
              <a:gd name="T6" fmla="*/ 540 w 541"/>
              <a:gd name="T7" fmla="*/ 57 h 434"/>
              <a:gd name="T8" fmla="*/ 483 w 541"/>
              <a:gd name="T9" fmla="*/ 0 h 434"/>
              <a:gd name="T10" fmla="*/ 56 w 541"/>
              <a:gd name="T11" fmla="*/ 0 h 434"/>
              <a:gd name="T12" fmla="*/ 0 w 541"/>
              <a:gd name="T13" fmla="*/ 56 h 434"/>
              <a:gd name="T14" fmla="*/ 46 w 541"/>
              <a:gd name="T15" fmla="*/ 112 h 434"/>
              <a:gd name="T16" fmla="*/ 0 w 541"/>
              <a:gd name="T17" fmla="*/ 167 h 434"/>
              <a:gd name="T18" fmla="*/ 46 w 541"/>
              <a:gd name="T19" fmla="*/ 223 h 434"/>
              <a:gd name="T20" fmla="*/ 1 w 541"/>
              <a:gd name="T21" fmla="*/ 278 h 434"/>
              <a:gd name="T22" fmla="*/ 57 w 541"/>
              <a:gd name="T23" fmla="*/ 334 h 434"/>
              <a:gd name="T24" fmla="*/ 157 w 541"/>
              <a:gd name="T25" fmla="*/ 334 h 434"/>
              <a:gd name="T26" fmla="*/ 161 w 541"/>
              <a:gd name="T27" fmla="*/ 351 h 434"/>
              <a:gd name="T28" fmla="*/ 272 w 541"/>
              <a:gd name="T29" fmla="*/ 433 h 434"/>
              <a:gd name="T30" fmla="*/ 383 w 541"/>
              <a:gd name="T31" fmla="*/ 335 h 434"/>
              <a:gd name="T32" fmla="*/ 484 w 541"/>
              <a:gd name="T33" fmla="*/ 335 h 434"/>
              <a:gd name="T34" fmla="*/ 541 w 541"/>
              <a:gd name="T35" fmla="*/ 278 h 434"/>
              <a:gd name="T36" fmla="*/ 495 w 541"/>
              <a:gd name="T37" fmla="*/ 223 h 434"/>
              <a:gd name="T38" fmla="*/ 423 w 541"/>
              <a:gd name="T39" fmla="*/ 241 h 434"/>
              <a:gd name="T40" fmla="*/ 118 w 541"/>
              <a:gd name="T41" fmla="*/ 241 h 434"/>
              <a:gd name="T42" fmla="*/ 104 w 541"/>
              <a:gd name="T43" fmla="*/ 227 h 434"/>
              <a:gd name="T44" fmla="*/ 118 w 541"/>
              <a:gd name="T45" fmla="*/ 213 h 434"/>
              <a:gd name="T46" fmla="*/ 423 w 541"/>
              <a:gd name="T47" fmla="*/ 213 h 434"/>
              <a:gd name="T48" fmla="*/ 437 w 541"/>
              <a:gd name="T49" fmla="*/ 227 h 434"/>
              <a:gd name="T50" fmla="*/ 423 w 541"/>
              <a:gd name="T51" fmla="*/ 241 h 434"/>
              <a:gd name="T52" fmla="*/ 423 w 541"/>
              <a:gd name="T53" fmla="*/ 116 h 434"/>
              <a:gd name="T54" fmla="*/ 118 w 541"/>
              <a:gd name="T55" fmla="*/ 116 h 434"/>
              <a:gd name="T56" fmla="*/ 104 w 541"/>
              <a:gd name="T57" fmla="*/ 102 h 434"/>
              <a:gd name="T58" fmla="*/ 118 w 541"/>
              <a:gd name="T59" fmla="*/ 88 h 434"/>
              <a:gd name="T60" fmla="*/ 423 w 541"/>
              <a:gd name="T61" fmla="*/ 88 h 434"/>
              <a:gd name="T62" fmla="*/ 437 w 541"/>
              <a:gd name="T63" fmla="*/ 102 h 434"/>
              <a:gd name="T64" fmla="*/ 423 w 541"/>
              <a:gd name="T65" fmla="*/ 116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41" h="434">
                <a:moveTo>
                  <a:pt x="495" y="223"/>
                </a:moveTo>
                <a:cubicBezTo>
                  <a:pt x="521" y="218"/>
                  <a:pt x="540" y="195"/>
                  <a:pt x="540" y="168"/>
                </a:cubicBezTo>
                <a:cubicBezTo>
                  <a:pt x="540" y="140"/>
                  <a:pt x="520" y="117"/>
                  <a:pt x="494" y="112"/>
                </a:cubicBezTo>
                <a:cubicBezTo>
                  <a:pt x="520" y="107"/>
                  <a:pt x="540" y="84"/>
                  <a:pt x="540" y="57"/>
                </a:cubicBezTo>
                <a:cubicBezTo>
                  <a:pt x="540" y="26"/>
                  <a:pt x="514" y="0"/>
                  <a:pt x="483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5"/>
                  <a:pt x="0" y="56"/>
                </a:cubicBezTo>
                <a:cubicBezTo>
                  <a:pt x="0" y="84"/>
                  <a:pt x="20" y="107"/>
                  <a:pt x="46" y="112"/>
                </a:cubicBezTo>
                <a:cubicBezTo>
                  <a:pt x="20" y="117"/>
                  <a:pt x="0" y="140"/>
                  <a:pt x="0" y="167"/>
                </a:cubicBezTo>
                <a:cubicBezTo>
                  <a:pt x="0" y="195"/>
                  <a:pt x="20" y="218"/>
                  <a:pt x="46" y="223"/>
                </a:cubicBezTo>
                <a:cubicBezTo>
                  <a:pt x="20" y="228"/>
                  <a:pt x="1" y="250"/>
                  <a:pt x="1" y="278"/>
                </a:cubicBezTo>
                <a:cubicBezTo>
                  <a:pt x="1" y="309"/>
                  <a:pt x="26" y="334"/>
                  <a:pt x="57" y="334"/>
                </a:cubicBezTo>
                <a:cubicBezTo>
                  <a:pt x="157" y="334"/>
                  <a:pt x="157" y="334"/>
                  <a:pt x="157" y="334"/>
                </a:cubicBezTo>
                <a:cubicBezTo>
                  <a:pt x="158" y="340"/>
                  <a:pt x="159" y="345"/>
                  <a:pt x="161" y="351"/>
                </a:cubicBezTo>
                <a:cubicBezTo>
                  <a:pt x="175" y="399"/>
                  <a:pt x="219" y="434"/>
                  <a:pt x="272" y="433"/>
                </a:cubicBezTo>
                <a:cubicBezTo>
                  <a:pt x="331" y="433"/>
                  <a:pt x="380" y="392"/>
                  <a:pt x="383" y="335"/>
                </a:cubicBezTo>
                <a:cubicBezTo>
                  <a:pt x="484" y="335"/>
                  <a:pt x="484" y="335"/>
                  <a:pt x="484" y="335"/>
                </a:cubicBezTo>
                <a:cubicBezTo>
                  <a:pt x="515" y="335"/>
                  <a:pt x="541" y="309"/>
                  <a:pt x="541" y="278"/>
                </a:cubicBezTo>
                <a:cubicBezTo>
                  <a:pt x="541" y="251"/>
                  <a:pt x="521" y="228"/>
                  <a:pt x="495" y="223"/>
                </a:cubicBezTo>
                <a:close/>
                <a:moveTo>
                  <a:pt x="423" y="241"/>
                </a:moveTo>
                <a:cubicBezTo>
                  <a:pt x="118" y="241"/>
                  <a:pt x="118" y="241"/>
                  <a:pt x="118" y="241"/>
                </a:cubicBezTo>
                <a:cubicBezTo>
                  <a:pt x="110" y="241"/>
                  <a:pt x="104" y="234"/>
                  <a:pt x="104" y="227"/>
                </a:cubicBezTo>
                <a:cubicBezTo>
                  <a:pt x="104" y="219"/>
                  <a:pt x="110" y="213"/>
                  <a:pt x="118" y="213"/>
                </a:cubicBezTo>
                <a:cubicBezTo>
                  <a:pt x="423" y="213"/>
                  <a:pt x="423" y="213"/>
                  <a:pt x="423" y="213"/>
                </a:cubicBezTo>
                <a:cubicBezTo>
                  <a:pt x="431" y="213"/>
                  <a:pt x="437" y="219"/>
                  <a:pt x="437" y="227"/>
                </a:cubicBezTo>
                <a:cubicBezTo>
                  <a:pt x="437" y="234"/>
                  <a:pt x="431" y="241"/>
                  <a:pt x="423" y="241"/>
                </a:cubicBezTo>
                <a:close/>
                <a:moveTo>
                  <a:pt x="423" y="116"/>
                </a:moveTo>
                <a:cubicBezTo>
                  <a:pt x="118" y="116"/>
                  <a:pt x="118" y="116"/>
                  <a:pt x="118" y="116"/>
                </a:cubicBezTo>
                <a:cubicBezTo>
                  <a:pt x="110" y="116"/>
                  <a:pt x="104" y="110"/>
                  <a:pt x="104" y="102"/>
                </a:cubicBezTo>
                <a:cubicBezTo>
                  <a:pt x="104" y="95"/>
                  <a:pt x="110" y="88"/>
                  <a:pt x="118" y="88"/>
                </a:cubicBezTo>
                <a:cubicBezTo>
                  <a:pt x="423" y="88"/>
                  <a:pt x="423" y="88"/>
                  <a:pt x="423" y="88"/>
                </a:cubicBezTo>
                <a:cubicBezTo>
                  <a:pt x="431" y="88"/>
                  <a:pt x="437" y="95"/>
                  <a:pt x="437" y="102"/>
                </a:cubicBezTo>
                <a:cubicBezTo>
                  <a:pt x="437" y="110"/>
                  <a:pt x="431" y="116"/>
                  <a:pt x="423" y="116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vert="horz" wrap="square" lIns="91435" tIns="45718" rIns="91435" bIns="45718" numCol="1" anchor="t" anchorCtr="0" compatLnSpc="1"/>
          <a:lstStyle/>
          <a:p>
            <a:pPr algn="just" defTabSz="866775" fontAlgn="base">
              <a:lnSpc>
                <a:spcPct val="120000"/>
              </a:lnSpc>
            </a:pPr>
            <a:endParaRPr lang="id-ID" sz="76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26" name="Group 12"/>
          <p:cNvGrpSpPr/>
          <p:nvPr/>
        </p:nvGrpSpPr>
        <p:grpSpPr>
          <a:xfrm>
            <a:off x="1551195" y="1762719"/>
            <a:ext cx="2300613" cy="2059155"/>
            <a:chOff x="8169276" y="952501"/>
            <a:chExt cx="3781424" cy="3384550"/>
          </a:xfrm>
          <a:solidFill>
            <a:srgbClr val="44546A"/>
          </a:solidFill>
        </p:grpSpPr>
        <p:sp>
          <p:nvSpPr>
            <p:cNvPr id="27" name="Freeform 10"/>
            <p:cNvSpPr/>
            <p:nvPr/>
          </p:nvSpPr>
          <p:spPr bwMode="auto">
            <a:xfrm>
              <a:off x="9297988" y="1533526"/>
              <a:ext cx="1392237" cy="1004888"/>
            </a:xfrm>
            <a:custGeom>
              <a:avLst/>
              <a:gdLst>
                <a:gd name="T0" fmla="*/ 142 w 370"/>
                <a:gd name="T1" fmla="*/ 228 h 267"/>
                <a:gd name="T2" fmla="*/ 241 w 370"/>
                <a:gd name="T3" fmla="*/ 248 h 267"/>
                <a:gd name="T4" fmla="*/ 303 w 370"/>
                <a:gd name="T5" fmla="*/ 226 h 267"/>
                <a:gd name="T6" fmla="*/ 368 w 370"/>
                <a:gd name="T7" fmla="*/ 107 h 267"/>
                <a:gd name="T8" fmla="*/ 278 w 370"/>
                <a:gd name="T9" fmla="*/ 11 h 267"/>
                <a:gd name="T10" fmla="*/ 179 w 370"/>
                <a:gd name="T11" fmla="*/ 58 h 267"/>
                <a:gd name="T12" fmla="*/ 168 w 370"/>
                <a:gd name="T13" fmla="*/ 65 h 267"/>
                <a:gd name="T14" fmla="*/ 155 w 370"/>
                <a:gd name="T15" fmla="*/ 60 h 267"/>
                <a:gd name="T16" fmla="*/ 67 w 370"/>
                <a:gd name="T17" fmla="*/ 47 h 267"/>
                <a:gd name="T18" fmla="*/ 0 w 370"/>
                <a:gd name="T19" fmla="*/ 116 h 267"/>
                <a:gd name="T20" fmla="*/ 9 w 370"/>
                <a:gd name="T21" fmla="*/ 121 h 267"/>
                <a:gd name="T22" fmla="*/ 84 w 370"/>
                <a:gd name="T23" fmla="*/ 267 h 267"/>
                <a:gd name="T24" fmla="*/ 142 w 370"/>
                <a:gd name="T25" fmla="*/ 22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0" h="267">
                  <a:moveTo>
                    <a:pt x="142" y="228"/>
                  </a:moveTo>
                  <a:cubicBezTo>
                    <a:pt x="189" y="219"/>
                    <a:pt x="225" y="237"/>
                    <a:pt x="241" y="248"/>
                  </a:cubicBezTo>
                  <a:cubicBezTo>
                    <a:pt x="253" y="241"/>
                    <a:pt x="275" y="230"/>
                    <a:pt x="303" y="226"/>
                  </a:cubicBezTo>
                  <a:cubicBezTo>
                    <a:pt x="304" y="191"/>
                    <a:pt x="319" y="134"/>
                    <a:pt x="368" y="107"/>
                  </a:cubicBezTo>
                  <a:cubicBezTo>
                    <a:pt x="370" y="82"/>
                    <a:pt x="350" y="22"/>
                    <a:pt x="278" y="11"/>
                  </a:cubicBezTo>
                  <a:cubicBezTo>
                    <a:pt x="211" y="0"/>
                    <a:pt x="181" y="56"/>
                    <a:pt x="179" y="58"/>
                  </a:cubicBezTo>
                  <a:cubicBezTo>
                    <a:pt x="177" y="62"/>
                    <a:pt x="173" y="65"/>
                    <a:pt x="168" y="65"/>
                  </a:cubicBezTo>
                  <a:cubicBezTo>
                    <a:pt x="163" y="66"/>
                    <a:pt x="158" y="64"/>
                    <a:pt x="155" y="60"/>
                  </a:cubicBezTo>
                  <a:cubicBezTo>
                    <a:pt x="155" y="59"/>
                    <a:pt x="133" y="32"/>
                    <a:pt x="67" y="47"/>
                  </a:cubicBezTo>
                  <a:cubicBezTo>
                    <a:pt x="14" y="60"/>
                    <a:pt x="2" y="101"/>
                    <a:pt x="0" y="116"/>
                  </a:cubicBezTo>
                  <a:cubicBezTo>
                    <a:pt x="3" y="117"/>
                    <a:pt x="6" y="119"/>
                    <a:pt x="9" y="121"/>
                  </a:cubicBezTo>
                  <a:cubicBezTo>
                    <a:pt x="63" y="161"/>
                    <a:pt x="80" y="224"/>
                    <a:pt x="84" y="267"/>
                  </a:cubicBezTo>
                  <a:cubicBezTo>
                    <a:pt x="96" y="250"/>
                    <a:pt x="114" y="234"/>
                    <a:pt x="142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8" rIns="91435" bIns="45718" numCol="1" anchor="t" anchorCtr="0" compatLnSpc="1"/>
            <a:lstStyle/>
            <a:p>
              <a:pPr algn="just" defTabSz="866775" fontAlgn="base">
                <a:lnSpc>
                  <a:spcPct val="120000"/>
                </a:lnSpc>
              </a:pPr>
              <a:endParaRPr lang="id-ID" sz="76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11"/>
            <p:cNvSpPr/>
            <p:nvPr/>
          </p:nvSpPr>
          <p:spPr bwMode="auto">
            <a:xfrm>
              <a:off x="8169276" y="952501"/>
              <a:ext cx="3781424" cy="3384550"/>
            </a:xfrm>
            <a:custGeom>
              <a:avLst/>
              <a:gdLst>
                <a:gd name="T0" fmla="*/ 932 w 1005"/>
                <a:gd name="T1" fmla="*/ 313 h 899"/>
                <a:gd name="T2" fmla="*/ 693 w 1005"/>
                <a:gd name="T3" fmla="*/ 126 h 899"/>
                <a:gd name="T4" fmla="*/ 192 w 1005"/>
                <a:gd name="T5" fmla="*/ 181 h 899"/>
                <a:gd name="T6" fmla="*/ 261 w 1005"/>
                <a:gd name="T7" fmla="*/ 549 h 899"/>
                <a:gd name="T8" fmla="*/ 292 w 1005"/>
                <a:gd name="T9" fmla="*/ 298 h 899"/>
                <a:gd name="T10" fmla="*/ 155 w 1005"/>
                <a:gd name="T11" fmla="*/ 377 h 899"/>
                <a:gd name="T12" fmla="*/ 244 w 1005"/>
                <a:gd name="T13" fmla="*/ 409 h 899"/>
                <a:gd name="T14" fmla="*/ 255 w 1005"/>
                <a:gd name="T15" fmla="*/ 435 h 899"/>
                <a:gd name="T16" fmla="*/ 128 w 1005"/>
                <a:gd name="T17" fmla="*/ 388 h 899"/>
                <a:gd name="T18" fmla="*/ 274 w 1005"/>
                <a:gd name="T19" fmla="*/ 257 h 899"/>
                <a:gd name="T20" fmla="*/ 464 w 1005"/>
                <a:gd name="T21" fmla="*/ 184 h 899"/>
                <a:gd name="T22" fmla="*/ 673 w 1005"/>
                <a:gd name="T23" fmla="*/ 190 h 899"/>
                <a:gd name="T24" fmla="*/ 851 w 1005"/>
                <a:gd name="T25" fmla="*/ 291 h 899"/>
                <a:gd name="T26" fmla="*/ 914 w 1005"/>
                <a:gd name="T27" fmla="*/ 518 h 899"/>
                <a:gd name="T28" fmla="*/ 747 w 1005"/>
                <a:gd name="T29" fmla="*/ 572 h 899"/>
                <a:gd name="T30" fmla="*/ 474 w 1005"/>
                <a:gd name="T31" fmla="*/ 615 h 899"/>
                <a:gd name="T32" fmla="*/ 421 w 1005"/>
                <a:gd name="T33" fmla="*/ 572 h 899"/>
                <a:gd name="T34" fmla="*/ 446 w 1005"/>
                <a:gd name="T35" fmla="*/ 560 h 899"/>
                <a:gd name="T36" fmla="*/ 553 w 1005"/>
                <a:gd name="T37" fmla="*/ 547 h 899"/>
                <a:gd name="T38" fmla="*/ 854 w 1005"/>
                <a:gd name="T39" fmla="*/ 560 h 899"/>
                <a:gd name="T40" fmla="*/ 857 w 1005"/>
                <a:gd name="T41" fmla="*/ 427 h 899"/>
                <a:gd name="T42" fmla="*/ 831 w 1005"/>
                <a:gd name="T43" fmla="*/ 311 h 899"/>
                <a:gd name="T44" fmla="*/ 632 w 1005"/>
                <a:gd name="T45" fmla="*/ 378 h 899"/>
                <a:gd name="T46" fmla="*/ 742 w 1005"/>
                <a:gd name="T47" fmla="*/ 461 h 899"/>
                <a:gd name="T48" fmla="*/ 549 w 1005"/>
                <a:gd name="T49" fmla="*/ 430 h 899"/>
                <a:gd name="T50" fmla="*/ 447 w 1005"/>
                <a:gd name="T51" fmla="*/ 410 h 899"/>
                <a:gd name="T52" fmla="*/ 381 w 1005"/>
                <a:gd name="T53" fmla="*/ 488 h 899"/>
                <a:gd name="T54" fmla="*/ 300 w 1005"/>
                <a:gd name="T55" fmla="*/ 535 h 899"/>
                <a:gd name="T56" fmla="*/ 298 w 1005"/>
                <a:gd name="T57" fmla="*/ 538 h 899"/>
                <a:gd name="T58" fmla="*/ 274 w 1005"/>
                <a:gd name="T59" fmla="*/ 618 h 899"/>
                <a:gd name="T60" fmla="*/ 288 w 1005"/>
                <a:gd name="T61" fmla="*/ 665 h 899"/>
                <a:gd name="T62" fmla="*/ 352 w 1005"/>
                <a:gd name="T63" fmla="*/ 724 h 899"/>
                <a:gd name="T64" fmla="*/ 571 w 1005"/>
                <a:gd name="T65" fmla="*/ 769 h 899"/>
                <a:gd name="T66" fmla="*/ 570 w 1005"/>
                <a:gd name="T67" fmla="*/ 769 h 899"/>
                <a:gd name="T68" fmla="*/ 681 w 1005"/>
                <a:gd name="T69" fmla="*/ 675 h 899"/>
                <a:gd name="T70" fmla="*/ 650 w 1005"/>
                <a:gd name="T71" fmla="*/ 634 h 899"/>
                <a:gd name="T72" fmla="*/ 708 w 1005"/>
                <a:gd name="T73" fmla="*/ 665 h 899"/>
                <a:gd name="T74" fmla="*/ 691 w 1005"/>
                <a:gd name="T75" fmla="*/ 750 h 899"/>
                <a:gd name="T76" fmla="*/ 491 w 1005"/>
                <a:gd name="T77" fmla="*/ 785 h 899"/>
                <a:gd name="T78" fmla="*/ 787 w 1005"/>
                <a:gd name="T79" fmla="*/ 830 h 899"/>
                <a:gd name="T80" fmla="*/ 1001 w 1005"/>
                <a:gd name="T81" fmla="*/ 474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5" h="899">
                  <a:moveTo>
                    <a:pt x="1001" y="474"/>
                  </a:moveTo>
                  <a:cubicBezTo>
                    <a:pt x="997" y="357"/>
                    <a:pt x="932" y="313"/>
                    <a:pt x="932" y="313"/>
                  </a:cubicBezTo>
                  <a:cubicBezTo>
                    <a:pt x="932" y="313"/>
                    <a:pt x="924" y="257"/>
                    <a:pt x="873" y="197"/>
                  </a:cubicBezTo>
                  <a:cubicBezTo>
                    <a:pt x="794" y="111"/>
                    <a:pt x="693" y="126"/>
                    <a:pt x="693" y="126"/>
                  </a:cubicBezTo>
                  <a:cubicBezTo>
                    <a:pt x="563" y="0"/>
                    <a:pt x="430" y="97"/>
                    <a:pt x="430" y="97"/>
                  </a:cubicBezTo>
                  <a:cubicBezTo>
                    <a:pt x="245" y="36"/>
                    <a:pt x="192" y="181"/>
                    <a:pt x="192" y="181"/>
                  </a:cubicBezTo>
                  <a:cubicBezTo>
                    <a:pt x="86" y="193"/>
                    <a:pt x="0" y="317"/>
                    <a:pt x="77" y="450"/>
                  </a:cubicBezTo>
                  <a:cubicBezTo>
                    <a:pt x="136" y="552"/>
                    <a:pt x="224" y="554"/>
                    <a:pt x="261" y="549"/>
                  </a:cubicBezTo>
                  <a:cubicBezTo>
                    <a:pt x="274" y="517"/>
                    <a:pt x="300" y="481"/>
                    <a:pt x="357" y="465"/>
                  </a:cubicBezTo>
                  <a:cubicBezTo>
                    <a:pt x="358" y="459"/>
                    <a:pt x="365" y="350"/>
                    <a:pt x="292" y="298"/>
                  </a:cubicBezTo>
                  <a:cubicBezTo>
                    <a:pt x="249" y="267"/>
                    <a:pt x="201" y="275"/>
                    <a:pt x="174" y="295"/>
                  </a:cubicBezTo>
                  <a:cubicBezTo>
                    <a:pt x="149" y="315"/>
                    <a:pt x="142" y="345"/>
                    <a:pt x="155" y="377"/>
                  </a:cubicBezTo>
                  <a:cubicBezTo>
                    <a:pt x="161" y="394"/>
                    <a:pt x="171" y="405"/>
                    <a:pt x="185" y="411"/>
                  </a:cubicBezTo>
                  <a:cubicBezTo>
                    <a:pt x="212" y="422"/>
                    <a:pt x="243" y="409"/>
                    <a:pt x="244" y="409"/>
                  </a:cubicBezTo>
                  <a:cubicBezTo>
                    <a:pt x="251" y="406"/>
                    <a:pt x="259" y="410"/>
                    <a:pt x="262" y="417"/>
                  </a:cubicBezTo>
                  <a:cubicBezTo>
                    <a:pt x="265" y="424"/>
                    <a:pt x="262" y="432"/>
                    <a:pt x="255" y="435"/>
                  </a:cubicBezTo>
                  <a:cubicBezTo>
                    <a:pt x="253" y="436"/>
                    <a:pt x="212" y="453"/>
                    <a:pt x="174" y="437"/>
                  </a:cubicBezTo>
                  <a:cubicBezTo>
                    <a:pt x="154" y="429"/>
                    <a:pt x="138" y="412"/>
                    <a:pt x="128" y="388"/>
                  </a:cubicBezTo>
                  <a:cubicBezTo>
                    <a:pt x="111" y="343"/>
                    <a:pt x="122" y="300"/>
                    <a:pt x="157" y="273"/>
                  </a:cubicBezTo>
                  <a:cubicBezTo>
                    <a:pt x="189" y="248"/>
                    <a:pt x="234" y="243"/>
                    <a:pt x="274" y="257"/>
                  </a:cubicBezTo>
                  <a:cubicBezTo>
                    <a:pt x="281" y="227"/>
                    <a:pt x="304" y="187"/>
                    <a:pt x="361" y="174"/>
                  </a:cubicBezTo>
                  <a:cubicBezTo>
                    <a:pt x="415" y="161"/>
                    <a:pt x="447" y="173"/>
                    <a:pt x="464" y="184"/>
                  </a:cubicBezTo>
                  <a:cubicBezTo>
                    <a:pt x="484" y="158"/>
                    <a:pt x="524" y="127"/>
                    <a:pt x="582" y="137"/>
                  </a:cubicBezTo>
                  <a:cubicBezTo>
                    <a:pt x="631" y="145"/>
                    <a:pt x="658" y="170"/>
                    <a:pt x="673" y="190"/>
                  </a:cubicBezTo>
                  <a:cubicBezTo>
                    <a:pt x="686" y="208"/>
                    <a:pt x="694" y="230"/>
                    <a:pt x="696" y="250"/>
                  </a:cubicBezTo>
                  <a:cubicBezTo>
                    <a:pt x="751" y="237"/>
                    <a:pt x="814" y="253"/>
                    <a:pt x="851" y="291"/>
                  </a:cubicBezTo>
                  <a:cubicBezTo>
                    <a:pt x="881" y="322"/>
                    <a:pt x="892" y="365"/>
                    <a:pt x="881" y="411"/>
                  </a:cubicBezTo>
                  <a:cubicBezTo>
                    <a:pt x="895" y="424"/>
                    <a:pt x="922" y="459"/>
                    <a:pt x="914" y="518"/>
                  </a:cubicBezTo>
                  <a:cubicBezTo>
                    <a:pt x="910" y="549"/>
                    <a:pt x="893" y="573"/>
                    <a:pt x="866" y="586"/>
                  </a:cubicBezTo>
                  <a:cubicBezTo>
                    <a:pt x="831" y="602"/>
                    <a:pt x="785" y="596"/>
                    <a:pt x="747" y="572"/>
                  </a:cubicBezTo>
                  <a:cubicBezTo>
                    <a:pt x="693" y="538"/>
                    <a:pt x="609" y="536"/>
                    <a:pt x="571" y="568"/>
                  </a:cubicBezTo>
                  <a:cubicBezTo>
                    <a:pt x="541" y="593"/>
                    <a:pt x="507" y="618"/>
                    <a:pt x="474" y="615"/>
                  </a:cubicBezTo>
                  <a:cubicBezTo>
                    <a:pt x="472" y="615"/>
                    <a:pt x="469" y="615"/>
                    <a:pt x="466" y="614"/>
                  </a:cubicBezTo>
                  <a:cubicBezTo>
                    <a:pt x="447" y="610"/>
                    <a:pt x="432" y="596"/>
                    <a:pt x="421" y="572"/>
                  </a:cubicBezTo>
                  <a:cubicBezTo>
                    <a:pt x="417" y="565"/>
                    <a:pt x="420" y="557"/>
                    <a:pt x="427" y="554"/>
                  </a:cubicBezTo>
                  <a:cubicBezTo>
                    <a:pt x="434" y="550"/>
                    <a:pt x="443" y="553"/>
                    <a:pt x="446" y="560"/>
                  </a:cubicBezTo>
                  <a:cubicBezTo>
                    <a:pt x="453" y="576"/>
                    <a:pt x="462" y="584"/>
                    <a:pt x="473" y="586"/>
                  </a:cubicBezTo>
                  <a:cubicBezTo>
                    <a:pt x="496" y="592"/>
                    <a:pt x="530" y="566"/>
                    <a:pt x="553" y="547"/>
                  </a:cubicBezTo>
                  <a:cubicBezTo>
                    <a:pt x="601" y="506"/>
                    <a:pt x="697" y="507"/>
                    <a:pt x="762" y="548"/>
                  </a:cubicBezTo>
                  <a:cubicBezTo>
                    <a:pt x="792" y="567"/>
                    <a:pt x="828" y="572"/>
                    <a:pt x="854" y="560"/>
                  </a:cubicBezTo>
                  <a:cubicBezTo>
                    <a:pt x="872" y="552"/>
                    <a:pt x="883" y="536"/>
                    <a:pt x="886" y="514"/>
                  </a:cubicBezTo>
                  <a:cubicBezTo>
                    <a:pt x="895" y="455"/>
                    <a:pt x="858" y="427"/>
                    <a:pt x="857" y="427"/>
                  </a:cubicBezTo>
                  <a:cubicBezTo>
                    <a:pt x="852" y="424"/>
                    <a:pt x="850" y="418"/>
                    <a:pt x="852" y="412"/>
                  </a:cubicBezTo>
                  <a:cubicBezTo>
                    <a:pt x="863" y="372"/>
                    <a:pt x="856" y="337"/>
                    <a:pt x="831" y="311"/>
                  </a:cubicBezTo>
                  <a:cubicBezTo>
                    <a:pt x="800" y="280"/>
                    <a:pt x="747" y="266"/>
                    <a:pt x="702" y="278"/>
                  </a:cubicBezTo>
                  <a:cubicBezTo>
                    <a:pt x="642" y="293"/>
                    <a:pt x="633" y="357"/>
                    <a:pt x="632" y="378"/>
                  </a:cubicBezTo>
                  <a:cubicBezTo>
                    <a:pt x="667" y="380"/>
                    <a:pt x="707" y="396"/>
                    <a:pt x="744" y="441"/>
                  </a:cubicBezTo>
                  <a:cubicBezTo>
                    <a:pt x="749" y="447"/>
                    <a:pt x="748" y="456"/>
                    <a:pt x="742" y="461"/>
                  </a:cubicBezTo>
                  <a:cubicBezTo>
                    <a:pt x="736" y="466"/>
                    <a:pt x="727" y="465"/>
                    <a:pt x="722" y="459"/>
                  </a:cubicBezTo>
                  <a:cubicBezTo>
                    <a:pt x="643" y="362"/>
                    <a:pt x="552" y="428"/>
                    <a:pt x="549" y="430"/>
                  </a:cubicBezTo>
                  <a:cubicBezTo>
                    <a:pt x="543" y="434"/>
                    <a:pt x="536" y="434"/>
                    <a:pt x="531" y="430"/>
                  </a:cubicBezTo>
                  <a:cubicBezTo>
                    <a:pt x="529" y="429"/>
                    <a:pt x="496" y="400"/>
                    <a:pt x="447" y="410"/>
                  </a:cubicBezTo>
                  <a:cubicBezTo>
                    <a:pt x="401" y="419"/>
                    <a:pt x="393" y="476"/>
                    <a:pt x="393" y="476"/>
                  </a:cubicBezTo>
                  <a:cubicBezTo>
                    <a:pt x="392" y="482"/>
                    <a:pt x="387" y="487"/>
                    <a:pt x="381" y="488"/>
                  </a:cubicBezTo>
                  <a:cubicBezTo>
                    <a:pt x="339" y="496"/>
                    <a:pt x="315" y="514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299" y="536"/>
                    <a:pt x="299" y="537"/>
                    <a:pt x="298" y="538"/>
                  </a:cubicBezTo>
                  <a:cubicBezTo>
                    <a:pt x="278" y="568"/>
                    <a:pt x="273" y="596"/>
                    <a:pt x="275" y="618"/>
                  </a:cubicBezTo>
                  <a:cubicBezTo>
                    <a:pt x="275" y="618"/>
                    <a:pt x="274" y="618"/>
                    <a:pt x="274" y="618"/>
                  </a:cubicBezTo>
                  <a:cubicBezTo>
                    <a:pt x="275" y="625"/>
                    <a:pt x="276" y="631"/>
                    <a:pt x="278" y="637"/>
                  </a:cubicBezTo>
                  <a:cubicBezTo>
                    <a:pt x="281" y="654"/>
                    <a:pt x="288" y="664"/>
                    <a:pt x="288" y="665"/>
                  </a:cubicBezTo>
                  <a:cubicBezTo>
                    <a:pt x="302" y="693"/>
                    <a:pt x="326" y="711"/>
                    <a:pt x="352" y="724"/>
                  </a:cubicBezTo>
                  <a:cubicBezTo>
                    <a:pt x="352" y="724"/>
                    <a:pt x="352" y="724"/>
                    <a:pt x="352" y="724"/>
                  </a:cubicBezTo>
                  <a:cubicBezTo>
                    <a:pt x="352" y="724"/>
                    <a:pt x="418" y="758"/>
                    <a:pt x="552" y="768"/>
                  </a:cubicBezTo>
                  <a:cubicBezTo>
                    <a:pt x="558" y="768"/>
                    <a:pt x="565" y="769"/>
                    <a:pt x="571" y="769"/>
                  </a:cubicBezTo>
                  <a:cubicBezTo>
                    <a:pt x="571" y="769"/>
                    <a:pt x="570" y="769"/>
                    <a:pt x="570" y="769"/>
                  </a:cubicBezTo>
                  <a:cubicBezTo>
                    <a:pt x="570" y="769"/>
                    <a:pt x="570" y="769"/>
                    <a:pt x="570" y="769"/>
                  </a:cubicBezTo>
                  <a:cubicBezTo>
                    <a:pt x="606" y="770"/>
                    <a:pt x="643" y="762"/>
                    <a:pt x="668" y="733"/>
                  </a:cubicBezTo>
                  <a:cubicBezTo>
                    <a:pt x="682" y="710"/>
                    <a:pt x="687" y="689"/>
                    <a:pt x="681" y="675"/>
                  </a:cubicBezTo>
                  <a:cubicBezTo>
                    <a:pt x="675" y="658"/>
                    <a:pt x="659" y="652"/>
                    <a:pt x="659" y="652"/>
                  </a:cubicBezTo>
                  <a:cubicBezTo>
                    <a:pt x="651" y="649"/>
                    <a:pt x="648" y="641"/>
                    <a:pt x="650" y="634"/>
                  </a:cubicBezTo>
                  <a:cubicBezTo>
                    <a:pt x="653" y="627"/>
                    <a:pt x="661" y="623"/>
                    <a:pt x="668" y="625"/>
                  </a:cubicBezTo>
                  <a:cubicBezTo>
                    <a:pt x="669" y="626"/>
                    <a:pt x="698" y="636"/>
                    <a:pt x="708" y="665"/>
                  </a:cubicBezTo>
                  <a:cubicBezTo>
                    <a:pt x="717" y="689"/>
                    <a:pt x="711" y="717"/>
                    <a:pt x="692" y="749"/>
                  </a:cubicBezTo>
                  <a:cubicBezTo>
                    <a:pt x="691" y="749"/>
                    <a:pt x="691" y="750"/>
                    <a:pt x="691" y="750"/>
                  </a:cubicBezTo>
                  <a:cubicBezTo>
                    <a:pt x="655" y="793"/>
                    <a:pt x="601" y="800"/>
                    <a:pt x="556" y="797"/>
                  </a:cubicBezTo>
                  <a:cubicBezTo>
                    <a:pt x="530" y="795"/>
                    <a:pt x="507" y="789"/>
                    <a:pt x="491" y="785"/>
                  </a:cubicBezTo>
                  <a:cubicBezTo>
                    <a:pt x="524" y="857"/>
                    <a:pt x="598" y="891"/>
                    <a:pt x="677" y="895"/>
                  </a:cubicBezTo>
                  <a:cubicBezTo>
                    <a:pt x="769" y="899"/>
                    <a:pt x="787" y="830"/>
                    <a:pt x="787" y="830"/>
                  </a:cubicBezTo>
                  <a:cubicBezTo>
                    <a:pt x="911" y="781"/>
                    <a:pt x="884" y="656"/>
                    <a:pt x="884" y="656"/>
                  </a:cubicBezTo>
                  <a:cubicBezTo>
                    <a:pt x="936" y="648"/>
                    <a:pt x="1005" y="590"/>
                    <a:pt x="1001" y="4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8" rIns="91435" bIns="45718" numCol="1" anchor="t" anchorCtr="0" compatLnSpc="1"/>
            <a:lstStyle/>
            <a:p>
              <a:pPr algn="just" defTabSz="866775" fontAlgn="base">
                <a:lnSpc>
                  <a:spcPct val="120000"/>
                </a:lnSpc>
              </a:pPr>
              <a:endParaRPr lang="id-ID" sz="76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749504" y="1769488"/>
            <a:ext cx="5037249" cy="690314"/>
            <a:chOff x="5971177" y="1812130"/>
            <a:chExt cx="5037249" cy="690314"/>
          </a:xfrm>
        </p:grpSpPr>
        <p:sp>
          <p:nvSpPr>
            <p:cNvPr id="30" name="Oval 4"/>
            <p:cNvSpPr/>
            <p:nvPr/>
          </p:nvSpPr>
          <p:spPr>
            <a:xfrm>
              <a:off x="5971177" y="1812130"/>
              <a:ext cx="629655" cy="629655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866775" fontAlgn="base">
                <a:lnSpc>
                  <a:spcPct val="120000"/>
                </a:lnSpc>
              </a:pPr>
              <a:r>
                <a:rPr lang="en-US" sz="1325" dirty="0">
                  <a:solidFill>
                    <a:prstClr val="white"/>
                  </a:solidFill>
                  <a:cs typeface="+mn-ea"/>
                  <a:sym typeface="+mn-lt"/>
                </a:rPr>
                <a:t>01</a:t>
              </a:r>
              <a:endParaRPr lang="en-US" sz="1325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600832" y="1949359"/>
              <a:ext cx="4407594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800" b="1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实现</a:t>
              </a:r>
              <a:r>
                <a:rPr lang="zh-CN" altLang="en-US" sz="1800" b="1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ea"/>
                </a:rPr>
                <a:t>音视频捕捉、实时互动</a:t>
              </a:r>
              <a:endParaRPr lang="zh-CN" altLang="en-US" sz="1300" dirty="0">
                <a:solidFill>
                  <a:srgbClr val="222A35"/>
                </a:solidFill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A35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749504" y="3353787"/>
            <a:ext cx="4836160" cy="629655"/>
            <a:chOff x="5971177" y="2880809"/>
            <a:chExt cx="4836160" cy="629655"/>
          </a:xfrm>
        </p:grpSpPr>
        <p:sp>
          <p:nvSpPr>
            <p:cNvPr id="34" name="Oval 19"/>
            <p:cNvSpPr/>
            <p:nvPr/>
          </p:nvSpPr>
          <p:spPr>
            <a:xfrm>
              <a:off x="5971177" y="2880809"/>
              <a:ext cx="629655" cy="629655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866775" fontAlgn="base">
                <a:lnSpc>
                  <a:spcPct val="120000"/>
                </a:lnSpc>
              </a:pPr>
              <a:r>
                <a:rPr lang="en-US" sz="1325" dirty="0">
                  <a:solidFill>
                    <a:prstClr val="white"/>
                  </a:solidFill>
                  <a:cs typeface="+mn-ea"/>
                  <a:sym typeface="+mn-lt"/>
                </a:rPr>
                <a:t>02</a:t>
              </a:r>
              <a:endParaRPr lang="en-US" sz="1325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626497" y="3009714"/>
              <a:ext cx="418084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b="1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ea"/>
                </a:rPr>
                <a:t>游戏，即时通讯，文件传输等等</a:t>
              </a:r>
              <a:endParaRPr lang="zh-CN" altLang="en-US" b="1" spc="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749504" y="4878419"/>
            <a:ext cx="5830570" cy="645710"/>
            <a:chOff x="5971177" y="4038411"/>
            <a:chExt cx="5830570" cy="645710"/>
          </a:xfrm>
        </p:grpSpPr>
        <p:sp>
          <p:nvSpPr>
            <p:cNvPr id="38" name="Oval 25"/>
            <p:cNvSpPr/>
            <p:nvPr/>
          </p:nvSpPr>
          <p:spPr>
            <a:xfrm>
              <a:off x="5971177" y="4054466"/>
              <a:ext cx="629655" cy="629655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866775" fontAlgn="base">
                <a:lnSpc>
                  <a:spcPct val="120000"/>
                </a:lnSpc>
              </a:pPr>
              <a:r>
                <a:rPr lang="en-US" sz="1325" dirty="0">
                  <a:solidFill>
                    <a:prstClr val="white"/>
                  </a:solidFill>
                  <a:cs typeface="+mn-ea"/>
                  <a:sym typeface="+mn-lt"/>
                </a:rPr>
                <a:t>03</a:t>
              </a:r>
              <a:endParaRPr lang="en-US" sz="1325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626497" y="4038411"/>
              <a:ext cx="517525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b="1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ea"/>
                </a:rPr>
                <a:t>音视频领域的一个百宝箱，传输，音视频处理（回音消除，降噪）</a:t>
              </a:r>
              <a:endParaRPr lang="zh-CN" altLang="en-US" b="1" spc="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bldLvl="0" animBg="1"/>
          <p:bldP spid="25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bldLvl="0" animBg="1"/>
          <p:bldP spid="25" grpId="0" bldLvl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20148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WebRTC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架构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5605" y="924560"/>
            <a:ext cx="10793095" cy="55048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5605" y="6428740"/>
            <a:ext cx="56273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/>
              <a:t>官网架构说明：https://webrtc.github.io/webrtc-org/architecture/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70393" y="668411"/>
            <a:ext cx="2160000" cy="216000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507730" y="1424652"/>
            <a:ext cx="243152" cy="243152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750882" y="1887516"/>
            <a:ext cx="127491" cy="127491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318469" y="1320858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81898" y="1565553"/>
            <a:ext cx="1798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第二部分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93773" y="1998761"/>
            <a:ext cx="17742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PART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63093" y="3068338"/>
            <a:ext cx="71609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/>
            <a:r>
              <a:rPr kumimoji="1" lang="zh-CN" altLang="en-US" sz="6600" dirty="0">
                <a:solidFill>
                  <a:srgbClr val="44546A"/>
                </a:solidFill>
                <a:cs typeface="+mn-ea"/>
                <a:sym typeface="+mn-lt"/>
              </a:rPr>
              <a:t>实践</a:t>
            </a:r>
            <a:r>
              <a:rPr kumimoji="1" lang="en-US" altLang="zh-CN" sz="6600" dirty="0">
                <a:solidFill>
                  <a:srgbClr val="44546A"/>
                </a:solidFill>
                <a:cs typeface="+mn-ea"/>
                <a:sym typeface="+mn-lt"/>
              </a:rPr>
              <a:t>-P2P</a:t>
            </a:r>
            <a:r>
              <a:rPr kumimoji="1" lang="zh-CN" altLang="en-US" sz="6600" dirty="0">
                <a:solidFill>
                  <a:srgbClr val="44546A"/>
                </a:solidFill>
                <a:cs typeface="+mn-ea"/>
                <a:sym typeface="+mn-lt"/>
              </a:rPr>
              <a:t>视频通话</a:t>
            </a:r>
            <a:endParaRPr kumimoji="1" lang="en-US" altLang="zh-CN" sz="6600" dirty="0">
              <a:solidFill>
                <a:srgbClr val="44546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3019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WebRTC Demo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界面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26085" y="1009015"/>
            <a:ext cx="11150600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r>
              <a:rPr lang="en-US" altLang="zh-CN" spc="15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等线" panose="02010600030101010101" charset="-122"/>
                <a:sym typeface="微软雅黑" panose="020B0503020204020204" charset="-122"/>
              </a:rPr>
              <a:t>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3508" y="699172"/>
            <a:ext cx="8117445" cy="5833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11115" y="1674674"/>
            <a:ext cx="87307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、首先浏览器之间多媒体通信需要考虑那些，我们自己实现需要考虑那些方面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编码方式统一（比如：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端：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H264   B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端：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VP8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网络如何穿透 （各种防火墙、局域网、外部网）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会话管理（比如说连接、断开、权限）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传输的编解码流程（传输过程需要编码减少数据量）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延迟（比如做直播的时候）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3298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WebRTC P2P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cs typeface="+mn-ea"/>
                <a:sym typeface="+mn-lt"/>
              </a:rPr>
              <a:t>通信方式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26085" y="1009015"/>
            <a:ext cx="11150600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r>
              <a:rPr lang="en-US" altLang="zh-CN" spc="15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等线" panose="02010600030101010101" charset="-122"/>
                <a:sym typeface="微软雅黑" panose="020B0503020204020204" charset="-122"/>
              </a:rPr>
              <a:t> 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1904" y="1562333"/>
            <a:ext cx="9228571" cy="37333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7817,&quot;width&quot;:12924}"/>
</p:tagLst>
</file>

<file path=ppt/tags/tag2.xml><?xml version="1.0" encoding="utf-8"?>
<p:tagLst xmlns:p="http://schemas.openxmlformats.org/presentationml/2006/main">
  <p:tag name="KSO_WM_UNIT_PLACING_PICTURE_USER_VIEWPORT" val="{&quot;height&quot;:11028,&quot;width&quot;:13980}"/>
</p:tagLst>
</file>

<file path=ppt/tags/tag3.xml><?xml version="1.0" encoding="utf-8"?>
<p:tagLst xmlns:p="http://schemas.openxmlformats.org/presentationml/2006/main">
  <p:tag name="COMMONDATA" val="eyJoZGlkIjoiODU3MmRiNTc3YTM3MWQyMTdlMmZiNzZlY2JhYjE2ZGQi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bfxqyq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1241</Words>
  <Application>WPS 演示</Application>
  <PresentationFormat>宽屏</PresentationFormat>
  <Paragraphs>136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宋体</vt:lpstr>
      <vt:lpstr>Wingdings</vt:lpstr>
      <vt:lpstr>Arial</vt:lpstr>
      <vt:lpstr>等线</vt:lpstr>
      <vt:lpstr>微软雅黑</vt:lpstr>
      <vt:lpstr>Wingdings</vt:lpstr>
      <vt:lpstr>roboto</vt:lpstr>
      <vt:lpstr>Segoe Print</vt:lpstr>
      <vt:lpstr>-apple-system</vt:lpstr>
      <vt:lpstr>Arial Unicode MS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极简工作总结计划</dc:title>
  <dc:creator>第一PPT</dc:creator>
  <cp:keywords>www.1ppt.com</cp:keywords>
  <dc:description>www.1ppt.com</dc:description>
  <cp:lastModifiedBy>zjlia</cp:lastModifiedBy>
  <cp:revision>58</cp:revision>
  <dcterms:created xsi:type="dcterms:W3CDTF">2021-07-16T05:29:00Z</dcterms:created>
  <dcterms:modified xsi:type="dcterms:W3CDTF">2022-09-27T16:20:20Z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E5F4BCE0F08942739AAC3BDE64FB2A21</vt:lpwstr>
  </property>
  <property fmtid="{D5CDD505-2E9C-101B-9397-08002B2CF9AE}" pid="3" name="KSOProductBuildVer">
    <vt:lpwstr>2052-11.1.0.12358</vt:lpwstr>
  </property>
</Properties>
</file>