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5" r:id="rId3"/>
    <p:sldId id="280" r:id="rId4"/>
    <p:sldId id="271" r:id="rId5"/>
    <p:sldId id="261" r:id="rId6"/>
    <p:sldId id="282" r:id="rId7"/>
    <p:sldId id="283" r:id="rId8"/>
    <p:sldId id="284" r:id="rId9"/>
    <p:sldId id="268" r:id="rId10"/>
    <p:sldId id="277" r:id="rId11"/>
    <p:sldId id="278" r:id="rId12"/>
    <p:sldId id="279" r:id="rId13"/>
    <p:sldId id="266" r:id="rId14"/>
    <p:sldId id="281" r:id="rId15"/>
    <p:sldId id="285" r:id="rId16"/>
    <p:sldId id="260" r:id="rId17"/>
  </p:sldIdLst>
  <p:sldSz cx="12193588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6F"/>
    <a:srgbClr val="E83B45"/>
    <a:srgbClr val="000000"/>
    <a:srgbClr val="E3D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762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762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FDD4D0"/>
          </a:solidFill>
        </a:fill>
      </a:tcStyle>
    </a:wholeTbl>
    <a:band2H>
      <a:tcTxStyle/>
      <a:tcStyle>
        <a:tcBdr/>
        <a:fill>
          <a:solidFill>
            <a:srgbClr val="FEEBE9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762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762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AE2F6"/>
          </a:solidFill>
        </a:fill>
      </a:tcStyle>
    </a:wholeTbl>
    <a:band2H>
      <a:tcTxStyle/>
      <a:tcStyle>
        <a:tcBdr/>
        <a:fill>
          <a:solidFill>
            <a:srgbClr val="E6F1FB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762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762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chemeClr val="accent2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1"/>
        </a:fontRef>
        <a:schemeClr val="accent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chemeClr val="accent1"/>
              </a:solidFill>
              <a:prstDash val="solid"/>
              <a:round/>
            </a:ln>
          </a:top>
          <a:bottom>
            <a:ln w="50800" cap="flat">
              <a:solidFill>
                <a:schemeClr val="accent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50800" cap="flat">
              <a:solidFill>
                <a:schemeClr val="accent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762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/>
        </a:fontRef>
        <a:schemeClr val="accent2"/>
      </a:tcTxStyle>
      <a:tcStyle>
        <a:tcBdr>
          <a:left>
            <a:ln w="25400" cap="flat">
              <a:solidFill>
                <a:schemeClr val="accent2"/>
              </a:solidFill>
              <a:prstDash val="solid"/>
              <a:round/>
            </a:ln>
          </a:left>
          <a:right>
            <a:ln w="254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76200" cap="flat">
              <a:solidFill>
                <a:schemeClr val="accent2"/>
              </a:solidFill>
              <a:prstDash val="solid"/>
              <a:round/>
            </a:ln>
          </a:bottom>
          <a:insideH>
            <a:ln w="25400" cap="flat">
              <a:solidFill>
                <a:schemeClr val="accent2"/>
              </a:solidFill>
              <a:prstDash val="solid"/>
              <a:round/>
            </a:ln>
          </a:insideH>
          <a:insideV>
            <a:ln w="254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/>
              </a:solidFill>
              <a:prstDash val="solid"/>
              <a:round/>
            </a:ln>
          </a:left>
          <a:right>
            <a:ln w="25400" cap="flat">
              <a:solidFill>
                <a:schemeClr val="accent1"/>
              </a:solidFill>
              <a:prstDash val="solid"/>
              <a:round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25400" cap="flat">
              <a:solidFill>
                <a:schemeClr val="accent1"/>
              </a:solidFill>
              <a:prstDash val="solid"/>
              <a:round/>
            </a:ln>
          </a:insideH>
          <a:insideV>
            <a:ln w="254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/>
              </a:solidFill>
              <a:prstDash val="solid"/>
              <a:round/>
            </a:ln>
          </a:left>
          <a:right>
            <a:ln w="25400" cap="flat">
              <a:solidFill>
                <a:schemeClr val="accent1"/>
              </a:solidFill>
              <a:prstDash val="solid"/>
              <a:round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25400" cap="flat">
              <a:solidFill>
                <a:schemeClr val="accent1"/>
              </a:solidFill>
              <a:prstDash val="solid"/>
              <a:round/>
            </a:ln>
          </a:insideH>
          <a:insideV>
            <a:ln w="254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/>
              </a:solidFill>
              <a:prstDash val="solid"/>
              <a:round/>
            </a:ln>
          </a:left>
          <a:right>
            <a:ln w="25400" cap="flat">
              <a:solidFill>
                <a:schemeClr val="accent1"/>
              </a:solidFill>
              <a:prstDash val="solid"/>
              <a:round/>
            </a:ln>
          </a:right>
          <a:top>
            <a:ln w="1016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25400" cap="flat">
              <a:solidFill>
                <a:schemeClr val="accent1"/>
              </a:solidFill>
              <a:prstDash val="solid"/>
              <a:round/>
            </a:ln>
          </a:insideH>
          <a:insideV>
            <a:ln w="254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/>
              </a:solidFill>
              <a:prstDash val="solid"/>
              <a:round/>
            </a:ln>
          </a:left>
          <a:right>
            <a:ln w="25400" cap="flat">
              <a:solidFill>
                <a:schemeClr val="accent1"/>
              </a:solidFill>
              <a:prstDash val="solid"/>
              <a:round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50800" cap="flat">
              <a:solidFill>
                <a:schemeClr val="accent1"/>
              </a:solidFill>
              <a:prstDash val="solid"/>
              <a:round/>
            </a:ln>
          </a:bottom>
          <a:insideH>
            <a:ln w="25400" cap="flat">
              <a:solidFill>
                <a:schemeClr val="accent1"/>
              </a:solidFill>
              <a:prstDash val="solid"/>
              <a:round/>
            </a:ln>
          </a:insideH>
          <a:insideV>
            <a:ln w="254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58" autoAdjust="0"/>
    <p:restoredTop sz="94678"/>
  </p:normalViewPr>
  <p:slideViewPr>
    <p:cSldViewPr>
      <p:cViewPr varScale="1">
        <p:scale>
          <a:sx n="108" d="100"/>
          <a:sy n="108" d="100"/>
        </p:scale>
        <p:origin x="1266" y="96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77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BB9509-9548-4485-AF8E-41A964D668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7C4216-70A2-4000-B07C-A962186199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5809B-DD66-4A31-9DB6-64C27D9894AE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A38E38-A07F-4085-B46F-4561C97ED3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2C3770-93E5-4807-9310-D64ACD0613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559E4-6442-48E0-B929-28F93CAA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44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2056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144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1pPr>
    <a:lvl2pPr indent="114300" defTabSz="9144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2pPr>
    <a:lvl3pPr indent="228600" defTabSz="9144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3pPr>
    <a:lvl4pPr indent="342900" defTabSz="9144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4pPr>
    <a:lvl5pPr indent="457200" defTabSz="9144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5pPr>
    <a:lvl6pPr indent="571500" defTabSz="9144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6pPr>
    <a:lvl7pPr indent="685800" defTabSz="9144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7pPr>
    <a:lvl8pPr indent="800100" defTabSz="9144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8pPr>
    <a:lvl9pPr indent="914400" defTabSz="914400" latinLnBrk="0">
      <a:defRPr sz="1200">
        <a:solidFill>
          <a:schemeClr val="accent1"/>
        </a:solidFill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32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自评过程如有疑问，可先与部门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HRBP/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导师或员工发展部沟通确认；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25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>
            <a:extLst>
              <a:ext uri="{FF2B5EF4-FFF2-40B4-BE49-F238E27FC236}">
                <a16:creationId xmlns:a16="http://schemas.microsoft.com/office/drawing/2014/main" id="{921DAF30-E26D-CE4F-B8AA-84AEEDD90D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77706" y="264366"/>
            <a:ext cx="1763704" cy="53215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06" y="332656"/>
            <a:ext cx="1811760" cy="38588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06" y="332656"/>
            <a:ext cx="1811760" cy="38588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58CC75-9FB6-4A40-9FCE-4C6B069ADD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77706" y="264366"/>
            <a:ext cx="1763704" cy="53215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77563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685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1143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600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accent2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28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85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43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00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2371375" y="4869160"/>
            <a:ext cx="7450837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t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任职资格转正定级认证总结报告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6BE4ED-07EE-4FE0-9DB3-07569C825EBD}"/>
              </a:ext>
            </a:extLst>
          </p:cNvPr>
          <p:cNvSpPr txBox="1"/>
          <p:nvPr/>
        </p:nvSpPr>
        <p:spPr>
          <a:xfrm>
            <a:off x="4584626" y="5433068"/>
            <a:ext cx="4041450" cy="138499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现职级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P/T/D/S/A +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职级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：一级部门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二级部门全称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：岗位全称（参考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teams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岗位信息）</a:t>
            </a:r>
          </a:p>
        </p:txBody>
      </p:sp>
    </p:spTree>
    <p:extLst>
      <p:ext uri="{BB962C8B-B14F-4D97-AF65-F5344CB8AC3E}">
        <p14:creationId xmlns:p14="http://schemas.microsoft.com/office/powerpoint/2010/main" val="149626583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文本">
            <a:extLst>
              <a:ext uri="{FF2B5EF4-FFF2-40B4-BE49-F238E27FC236}">
                <a16:creationId xmlns:a16="http://schemas.microsoft.com/office/drawing/2014/main" id="{A3BBF8A1-1097-470A-86E6-9AFCF66FA975}"/>
              </a:ext>
            </a:extLst>
          </p:cNvPr>
          <p:cNvSpPr txBox="1">
            <a:spLocks/>
          </p:cNvSpPr>
          <p:nvPr/>
        </p:nvSpPr>
        <p:spPr>
          <a:xfrm>
            <a:off x="457252" y="476672"/>
            <a:ext cx="8735886" cy="42473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</a:rPr>
              <a:t>举证说明</a:t>
            </a:r>
            <a:r>
              <a:rPr lang="zh-CN" altLang="en-US" sz="1200" b="1" dirty="0">
                <a:solidFill>
                  <a:srgbClr val="EF426F"/>
                </a:solidFill>
              </a:rPr>
              <a:t>（</a:t>
            </a:r>
            <a:r>
              <a:rPr lang="zh-CN" altLang="en-US" sz="1200" dirty="0">
                <a:solidFill>
                  <a:srgbClr val="EF426F"/>
                </a:solidFill>
              </a:rPr>
              <a:t>围绕任职资格认证标准，结合自身能力及业绩产出进行论证</a:t>
            </a:r>
            <a:r>
              <a:rPr lang="zh-CN" altLang="en-US" sz="1200" b="1" dirty="0">
                <a:solidFill>
                  <a:srgbClr val="EF426F"/>
                </a:solidFill>
              </a:rPr>
              <a:t>）</a:t>
            </a: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624186" y="1340768"/>
            <a:ext cx="11017224" cy="2952328"/>
          </a:xfrm>
          <a:prstGeom prst="rect">
            <a:avLst/>
          </a:prstGeom>
        </p:spPr>
        <p:txBody>
          <a:bodyPr/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971550" marR="0" indent="-51435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502228" marR="0" indent="-587828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2057400" marR="0" indent="-685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514600" marR="0" indent="-685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沟通协作能力</a:t>
            </a:r>
            <a:r>
              <a:rPr lang="en-US" altLang="zh-CN" sz="1800" b="1" dirty="0">
                <a:solidFill>
                  <a:schemeClr val="tx1"/>
                </a:solidFill>
              </a:rPr>
              <a:t>-</a:t>
            </a:r>
            <a:r>
              <a:rPr lang="zh-CN" altLang="en-US" sz="1800" b="1" dirty="0">
                <a:solidFill>
                  <a:srgbClr val="EF426F"/>
                </a:solidFill>
              </a:rPr>
              <a:t>沟通能力</a:t>
            </a:r>
            <a:r>
              <a:rPr lang="en-US" altLang="zh-CN" sz="1800" b="1" dirty="0">
                <a:solidFill>
                  <a:srgbClr val="EF426F"/>
                </a:solidFill>
              </a:rPr>
              <a:t>/</a:t>
            </a:r>
            <a:r>
              <a:rPr lang="zh-CN" altLang="en-US" sz="1800" b="1" dirty="0">
                <a:solidFill>
                  <a:srgbClr val="EF426F"/>
                </a:solidFill>
              </a:rPr>
              <a:t>合作能力</a:t>
            </a:r>
            <a:endParaRPr lang="en-US" altLang="zh-CN" sz="1800" b="1" dirty="0">
              <a:solidFill>
                <a:srgbClr val="EF426F"/>
              </a:solidFill>
            </a:endParaRP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举证一：本岗位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职级的对应职责的主要为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能力要求，目前自身已达到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水平，并解决了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问题；（具体事例说明）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举证二：本岗位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职级的对应职责的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能力要求，自身目前是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状态，主要体现在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方面；（具体事例说明）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举证三：其他，如个人技能、资质证书证明等；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EF426F"/>
                </a:solidFill>
              </a:rPr>
              <a:t>陈述说明：建议每一项素质</a:t>
            </a:r>
            <a:r>
              <a:rPr lang="en-US" altLang="zh-CN" sz="1600" dirty="0">
                <a:solidFill>
                  <a:srgbClr val="EF426F"/>
                </a:solidFill>
              </a:rPr>
              <a:t>/</a:t>
            </a:r>
            <a:r>
              <a:rPr lang="zh-CN" altLang="en-US" sz="1600" dirty="0">
                <a:solidFill>
                  <a:srgbClr val="EF426F"/>
                </a:solidFill>
              </a:rPr>
              <a:t>能力项</a:t>
            </a:r>
            <a:r>
              <a:rPr lang="en-US" altLang="zh-CN" sz="1600" dirty="0">
                <a:solidFill>
                  <a:srgbClr val="EF426F"/>
                </a:solidFill>
              </a:rPr>
              <a:t>1-2</a:t>
            </a:r>
            <a:r>
              <a:rPr lang="zh-CN" altLang="en-US" sz="1600" dirty="0">
                <a:solidFill>
                  <a:srgbClr val="EF426F"/>
                </a:solidFill>
              </a:rPr>
              <a:t>页，</a:t>
            </a:r>
            <a:r>
              <a:rPr lang="zh-CN" altLang="en-US" sz="1600" dirty="0">
                <a:solidFill>
                  <a:srgbClr val="EF426F"/>
                </a:solidFill>
                <a:highlight>
                  <a:srgbClr val="FFFF00"/>
                </a:highlight>
              </a:rPr>
              <a:t>需包含认证标准中要求的员工举证任务，</a:t>
            </a:r>
            <a:r>
              <a:rPr lang="zh-CN" altLang="en-US" sz="1600" dirty="0">
                <a:solidFill>
                  <a:srgbClr val="EF426F"/>
                </a:solidFill>
              </a:rPr>
              <a:t>需确保论证数据需严谨、客观、真实；</a:t>
            </a:r>
          </a:p>
        </p:txBody>
      </p:sp>
    </p:spTree>
    <p:extLst>
      <p:ext uri="{BB962C8B-B14F-4D97-AF65-F5344CB8AC3E}">
        <p14:creationId xmlns:p14="http://schemas.microsoft.com/office/powerpoint/2010/main" val="15431648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文本">
            <a:extLst>
              <a:ext uri="{FF2B5EF4-FFF2-40B4-BE49-F238E27FC236}">
                <a16:creationId xmlns:a16="http://schemas.microsoft.com/office/drawing/2014/main" id="{A3BBF8A1-1097-470A-86E6-9AFCF66FA975}"/>
              </a:ext>
            </a:extLst>
          </p:cNvPr>
          <p:cNvSpPr txBox="1">
            <a:spLocks/>
          </p:cNvSpPr>
          <p:nvPr/>
        </p:nvSpPr>
        <p:spPr>
          <a:xfrm>
            <a:off x="457252" y="476672"/>
            <a:ext cx="8735886" cy="42473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</a:rPr>
              <a:t>举证说明</a:t>
            </a:r>
            <a:r>
              <a:rPr lang="zh-CN" altLang="en-US" sz="1200" b="1" dirty="0">
                <a:solidFill>
                  <a:srgbClr val="EF426F"/>
                </a:solidFill>
              </a:rPr>
              <a:t>（</a:t>
            </a:r>
            <a:r>
              <a:rPr lang="zh-CN" altLang="en-US" sz="1200" dirty="0">
                <a:solidFill>
                  <a:srgbClr val="EF426F"/>
                </a:solidFill>
              </a:rPr>
              <a:t>围绕任职资格认证标准，结合自身能力及业绩产出进行论证</a:t>
            </a:r>
            <a:r>
              <a:rPr lang="zh-CN" altLang="en-US" sz="1200" b="1" dirty="0">
                <a:solidFill>
                  <a:srgbClr val="EF426F"/>
                </a:solidFill>
              </a:rPr>
              <a:t>）</a:t>
            </a: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624186" y="1340768"/>
            <a:ext cx="10873208" cy="2952328"/>
          </a:xfrm>
          <a:prstGeom prst="rect">
            <a:avLst/>
          </a:prstGeom>
        </p:spPr>
        <p:txBody>
          <a:bodyPr/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971550" marR="0" indent="-51435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502228" marR="0" indent="-587828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2057400" marR="0" indent="-685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514600" marR="0" indent="-685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fontAlgn="ctr"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素质能力</a:t>
            </a:r>
            <a:r>
              <a:rPr lang="en-US" altLang="zh-CN" sz="1800" b="1" dirty="0">
                <a:solidFill>
                  <a:schemeClr val="tx1"/>
                </a:solidFill>
              </a:rPr>
              <a:t>-</a:t>
            </a:r>
            <a:r>
              <a:rPr lang="zh-CN" altLang="zh-CN" sz="1800" b="1" dirty="0">
                <a:solidFill>
                  <a:srgbClr val="EF426F"/>
                </a:solidFill>
              </a:rPr>
              <a:t>用户驱动</a:t>
            </a:r>
            <a:r>
              <a:rPr lang="en-US" altLang="zh-CN" sz="1800" b="1" dirty="0">
                <a:solidFill>
                  <a:srgbClr val="EF426F"/>
                </a:solidFill>
              </a:rPr>
              <a:t>/</a:t>
            </a:r>
            <a:r>
              <a:rPr lang="zh-CN" altLang="zh-CN" sz="1800" b="1" dirty="0">
                <a:solidFill>
                  <a:srgbClr val="EF426F"/>
                </a:solidFill>
              </a:rPr>
              <a:t>工程能力</a:t>
            </a:r>
            <a:r>
              <a:rPr lang="en-US" altLang="zh-CN" sz="1800" b="1" dirty="0">
                <a:solidFill>
                  <a:srgbClr val="EF426F"/>
                </a:solidFill>
              </a:rPr>
              <a:t>/</a:t>
            </a:r>
            <a:r>
              <a:rPr lang="zh-CN" altLang="zh-CN" sz="1800" b="1" dirty="0">
                <a:solidFill>
                  <a:srgbClr val="EF426F"/>
                </a:solidFill>
              </a:rPr>
              <a:t>资源统筹</a:t>
            </a:r>
            <a:r>
              <a:rPr lang="en-US" altLang="zh-CN" sz="1800" b="1" dirty="0">
                <a:solidFill>
                  <a:srgbClr val="EF426F"/>
                </a:solidFill>
              </a:rPr>
              <a:t>/</a:t>
            </a:r>
            <a:r>
              <a:rPr lang="zh-CN" altLang="zh-CN" sz="1800" b="1" dirty="0">
                <a:solidFill>
                  <a:srgbClr val="EF426F"/>
                </a:solidFill>
              </a:rPr>
              <a:t>创意思维</a:t>
            </a:r>
            <a:r>
              <a:rPr lang="en-US" altLang="zh-CN" sz="1800" b="1" dirty="0">
                <a:solidFill>
                  <a:srgbClr val="EF426F"/>
                </a:solidFill>
              </a:rPr>
              <a:t>/</a:t>
            </a:r>
            <a:r>
              <a:rPr lang="zh-CN" altLang="zh-CN" sz="1800" b="1" dirty="0">
                <a:solidFill>
                  <a:srgbClr val="EF426F"/>
                </a:solidFill>
              </a:rPr>
              <a:t>市场导向</a:t>
            </a:r>
            <a:endParaRPr lang="en-US" altLang="zh-CN" sz="1800" b="1" dirty="0">
              <a:solidFill>
                <a:srgbClr val="EF426F"/>
              </a:solidFill>
            </a:endParaRP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举证一：本岗位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职级的对应职责的主要为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能力要求，目前自身已达到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水平，并解决了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问题；（具体事例说明）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举证二：本岗位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职级的对应职责的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能力要求，自身目前是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状态，主要体现在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方面；（具体事例说明）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举证三：其他，如个人技能、资质证书证明等；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EF426F"/>
                </a:solidFill>
              </a:rPr>
              <a:t>陈述说明：建议</a:t>
            </a:r>
            <a:r>
              <a:rPr lang="en-US" altLang="zh-CN" sz="1600" dirty="0">
                <a:solidFill>
                  <a:srgbClr val="EF426F"/>
                </a:solidFill>
              </a:rPr>
              <a:t>1-2</a:t>
            </a:r>
            <a:r>
              <a:rPr lang="zh-CN" altLang="en-US" sz="1600" dirty="0">
                <a:solidFill>
                  <a:srgbClr val="EF426F"/>
                </a:solidFill>
              </a:rPr>
              <a:t>页，</a:t>
            </a:r>
            <a:r>
              <a:rPr lang="zh-CN" altLang="en-US" sz="1600" dirty="0">
                <a:solidFill>
                  <a:srgbClr val="EF426F"/>
                </a:solidFill>
                <a:highlight>
                  <a:srgbClr val="FFFF00"/>
                </a:highlight>
              </a:rPr>
              <a:t>需包含认证标准中要求的员工举证任务，</a:t>
            </a:r>
            <a:r>
              <a:rPr lang="zh-CN" altLang="en-US" sz="1600" dirty="0">
                <a:solidFill>
                  <a:srgbClr val="EF426F"/>
                </a:solidFill>
              </a:rPr>
              <a:t>需确保论证数据需严谨、客观、真实；</a:t>
            </a:r>
          </a:p>
          <a:p>
            <a:pPr marL="0" indent="0" hangingPunct="1">
              <a:lnSpc>
                <a:spcPct val="150000"/>
              </a:lnSpc>
              <a:buNone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479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文本">
            <a:extLst>
              <a:ext uri="{FF2B5EF4-FFF2-40B4-BE49-F238E27FC236}">
                <a16:creationId xmlns:a16="http://schemas.microsoft.com/office/drawing/2014/main" id="{A3BBF8A1-1097-470A-86E6-9AFCF66FA975}"/>
              </a:ext>
            </a:extLst>
          </p:cNvPr>
          <p:cNvSpPr txBox="1">
            <a:spLocks/>
          </p:cNvSpPr>
          <p:nvPr/>
        </p:nvSpPr>
        <p:spPr>
          <a:xfrm>
            <a:off x="457252" y="476672"/>
            <a:ext cx="8735886" cy="42473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</a:rPr>
              <a:t>举证说明</a:t>
            </a:r>
            <a:r>
              <a:rPr lang="zh-CN" altLang="en-US" sz="1200" b="1" dirty="0">
                <a:solidFill>
                  <a:srgbClr val="EF426F"/>
                </a:solidFill>
              </a:rPr>
              <a:t>（</a:t>
            </a:r>
            <a:r>
              <a:rPr lang="zh-CN" altLang="en-US" sz="1200" dirty="0">
                <a:solidFill>
                  <a:srgbClr val="EF426F"/>
                </a:solidFill>
              </a:rPr>
              <a:t>围绕任职资格认证标准，结合自身能力及业绩产出进行论证</a:t>
            </a:r>
            <a:r>
              <a:rPr lang="zh-CN" altLang="en-US" sz="1200" b="1" dirty="0">
                <a:solidFill>
                  <a:srgbClr val="EF426F"/>
                </a:solidFill>
              </a:rPr>
              <a:t>）</a:t>
            </a: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624186" y="1340768"/>
            <a:ext cx="11089232" cy="2952328"/>
          </a:xfrm>
          <a:prstGeom prst="rect">
            <a:avLst/>
          </a:prstGeom>
        </p:spPr>
        <p:txBody>
          <a:bodyPr/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971550" marR="0" indent="-51435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502228" marR="0" indent="-587828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2057400" marR="0" indent="-685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514600" marR="0" indent="-685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专业技能</a:t>
            </a:r>
            <a:r>
              <a:rPr lang="en-US" altLang="zh-CN" sz="1800" b="1" dirty="0">
                <a:solidFill>
                  <a:schemeClr val="tx1"/>
                </a:solidFill>
              </a:rPr>
              <a:t>-</a:t>
            </a:r>
            <a:r>
              <a:rPr lang="zh-CN" altLang="en-US" sz="1800" b="1" dirty="0">
                <a:solidFill>
                  <a:srgbClr val="EF426F"/>
                </a:solidFill>
              </a:rPr>
              <a:t>专业知识</a:t>
            </a:r>
            <a:r>
              <a:rPr lang="en-US" altLang="zh-CN" sz="1800" b="1" dirty="0">
                <a:solidFill>
                  <a:srgbClr val="EF426F"/>
                </a:solidFill>
              </a:rPr>
              <a:t>/</a:t>
            </a:r>
            <a:r>
              <a:rPr lang="zh-CN" altLang="en-US" sz="1800" b="1" dirty="0">
                <a:solidFill>
                  <a:srgbClr val="EF426F"/>
                </a:solidFill>
              </a:rPr>
              <a:t>技能  </a:t>
            </a:r>
            <a:r>
              <a:rPr lang="en-US" altLang="zh-CN" sz="1800" b="1" dirty="0">
                <a:solidFill>
                  <a:srgbClr val="EF426F"/>
                </a:solidFill>
              </a:rPr>
              <a:t>/ </a:t>
            </a:r>
            <a:r>
              <a:rPr lang="zh-CN" altLang="en-US" sz="1800" b="1" dirty="0">
                <a:solidFill>
                  <a:srgbClr val="EF426F"/>
                </a:solidFill>
              </a:rPr>
              <a:t>工作成果</a:t>
            </a:r>
            <a:endParaRPr lang="en-US" altLang="zh-CN" sz="1800" b="1" dirty="0">
              <a:solidFill>
                <a:srgbClr val="EF426F"/>
              </a:solidFill>
            </a:endParaRP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举证一：本岗位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职级的对应职责的主要为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能力要求，目前自身已达到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水平，并解决了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问题；（具体事例说明）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举证二：本岗位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职级的对应职责的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能力要求，自身目前是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状态，主要体现在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方面；（具体事例说明）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举证三：其他，如个人技能、资质证书证明等；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EF426F"/>
                </a:solidFill>
              </a:rPr>
              <a:t>陈述说明：建议每一项素质</a:t>
            </a:r>
            <a:r>
              <a:rPr lang="en-US" altLang="zh-CN" sz="1600" dirty="0">
                <a:solidFill>
                  <a:srgbClr val="EF426F"/>
                </a:solidFill>
              </a:rPr>
              <a:t>/</a:t>
            </a:r>
            <a:r>
              <a:rPr lang="zh-CN" altLang="en-US" sz="1600" dirty="0">
                <a:solidFill>
                  <a:srgbClr val="EF426F"/>
                </a:solidFill>
              </a:rPr>
              <a:t>能力项</a:t>
            </a:r>
            <a:r>
              <a:rPr lang="en-US" altLang="zh-CN" sz="1600" dirty="0">
                <a:solidFill>
                  <a:srgbClr val="EF426F"/>
                </a:solidFill>
              </a:rPr>
              <a:t>1-2</a:t>
            </a:r>
            <a:r>
              <a:rPr lang="zh-CN" altLang="en-US" sz="1600" dirty="0">
                <a:solidFill>
                  <a:srgbClr val="EF426F"/>
                </a:solidFill>
              </a:rPr>
              <a:t>页，</a:t>
            </a:r>
            <a:r>
              <a:rPr lang="zh-CN" altLang="en-US" sz="1600" dirty="0">
                <a:solidFill>
                  <a:srgbClr val="EF426F"/>
                </a:solidFill>
                <a:highlight>
                  <a:srgbClr val="FFFF00"/>
                </a:highlight>
              </a:rPr>
              <a:t>需包含认证标准中要求的员工举证任务，</a:t>
            </a:r>
            <a:r>
              <a:rPr lang="zh-CN" altLang="en-US" sz="1600" dirty="0">
                <a:solidFill>
                  <a:srgbClr val="EF426F"/>
                </a:solidFill>
              </a:rPr>
              <a:t>需确保论证数据需严谨、客观、真实；</a:t>
            </a:r>
          </a:p>
        </p:txBody>
      </p:sp>
    </p:spTree>
    <p:extLst>
      <p:ext uri="{BB962C8B-B14F-4D97-AF65-F5344CB8AC3E}">
        <p14:creationId xmlns:p14="http://schemas.microsoft.com/office/powerpoint/2010/main" val="1131332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文本">
            <a:extLst>
              <a:ext uri="{FF2B5EF4-FFF2-40B4-BE49-F238E27FC236}">
                <a16:creationId xmlns:a16="http://schemas.microsoft.com/office/drawing/2014/main" id="{A3BBF8A1-1097-470A-86E6-9AFCF66FA975}"/>
              </a:ext>
            </a:extLst>
          </p:cNvPr>
          <p:cNvSpPr txBox="1">
            <a:spLocks/>
          </p:cNvSpPr>
          <p:nvPr/>
        </p:nvSpPr>
        <p:spPr>
          <a:xfrm>
            <a:off x="457252" y="476672"/>
            <a:ext cx="8735886" cy="42473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</a:rPr>
              <a:t>未来规划</a:t>
            </a:r>
            <a:r>
              <a:rPr lang="zh-CN" altLang="en-US" sz="1200" b="1" dirty="0">
                <a:solidFill>
                  <a:srgbClr val="EF426F"/>
                </a:solidFill>
              </a:rPr>
              <a:t>（</a:t>
            </a:r>
            <a:r>
              <a:rPr lang="zh-CN" altLang="en-US" sz="1200" dirty="0">
                <a:solidFill>
                  <a:srgbClr val="EF426F"/>
                </a:solidFill>
              </a:rPr>
              <a:t>围绕自身职业发展方向制定</a:t>
            </a:r>
            <a:r>
              <a:rPr lang="en-US" altLang="zh-CN" sz="1200" dirty="0">
                <a:solidFill>
                  <a:srgbClr val="EF426F"/>
                </a:solidFill>
              </a:rPr>
              <a:t>1-3</a:t>
            </a:r>
            <a:r>
              <a:rPr lang="zh-CN" altLang="en-US" sz="1200" dirty="0">
                <a:solidFill>
                  <a:srgbClr val="EF426F"/>
                </a:solidFill>
              </a:rPr>
              <a:t>年短、中期目标</a:t>
            </a:r>
            <a:r>
              <a:rPr lang="zh-CN" altLang="en-US" sz="1200" b="1" dirty="0">
                <a:solidFill>
                  <a:srgbClr val="EF426F"/>
                </a:solidFill>
              </a:rPr>
              <a:t>）</a:t>
            </a: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840210" y="1484784"/>
            <a:ext cx="10515601" cy="2448272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的职业发展方向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希望工作职责发生哪些变化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自身能力需要重点学习或提升的项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其他工作想法及建议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EF426F"/>
                </a:solidFill>
              </a:rPr>
              <a:t>陈述说明：建议</a:t>
            </a:r>
            <a:r>
              <a:rPr lang="en-US" altLang="zh-CN" sz="1600" dirty="0">
                <a:solidFill>
                  <a:srgbClr val="EF426F"/>
                </a:solidFill>
              </a:rPr>
              <a:t>1</a:t>
            </a:r>
            <a:r>
              <a:rPr lang="zh-CN" altLang="en-US" sz="1600" dirty="0">
                <a:solidFill>
                  <a:srgbClr val="EF426F"/>
                </a:solidFill>
              </a:rPr>
              <a:t>页，围绕自身职业发展规划、能力提升方向进行；</a:t>
            </a:r>
          </a:p>
        </p:txBody>
      </p:sp>
    </p:spTree>
    <p:extLst>
      <p:ext uri="{BB962C8B-B14F-4D97-AF65-F5344CB8AC3E}">
        <p14:creationId xmlns:p14="http://schemas.microsoft.com/office/powerpoint/2010/main" val="38060193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文本">
            <a:extLst>
              <a:ext uri="{FF2B5EF4-FFF2-40B4-BE49-F238E27FC236}">
                <a16:creationId xmlns:a16="http://schemas.microsoft.com/office/drawing/2014/main" id="{A3BBF8A1-1097-470A-86E6-9AFCF66FA975}"/>
              </a:ext>
            </a:extLst>
          </p:cNvPr>
          <p:cNvSpPr txBox="1">
            <a:spLocks/>
          </p:cNvSpPr>
          <p:nvPr/>
        </p:nvSpPr>
        <p:spPr>
          <a:xfrm>
            <a:off x="457252" y="476672"/>
            <a:ext cx="8735886" cy="42473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</a:rPr>
              <a:t>对公司的理解与建议</a:t>
            </a: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840210" y="1484784"/>
            <a:ext cx="10515601" cy="2448272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lnSpc>
                <a:spcPct val="150000"/>
              </a:lnSpc>
            </a:pPr>
            <a:endParaRPr lang="en-US" altLang="zh-CN" sz="1600" dirty="0">
              <a:solidFill>
                <a:srgbClr val="EF426F"/>
              </a:solidFill>
            </a:endParaRPr>
          </a:p>
          <a:p>
            <a:pPr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EF426F"/>
                </a:solidFill>
              </a:rPr>
              <a:t>陈述说明：建议</a:t>
            </a:r>
            <a:r>
              <a:rPr lang="en-US" altLang="zh-CN" sz="1600" dirty="0">
                <a:solidFill>
                  <a:srgbClr val="EF426F"/>
                </a:solidFill>
              </a:rPr>
              <a:t>1</a:t>
            </a:r>
            <a:r>
              <a:rPr lang="zh-CN" altLang="en-US" sz="1600" dirty="0">
                <a:solidFill>
                  <a:srgbClr val="EF426F"/>
                </a:solidFill>
              </a:rPr>
              <a:t>页，围绕自身对公司的企业文化、价值观等进行陈述；</a:t>
            </a:r>
          </a:p>
        </p:txBody>
      </p:sp>
    </p:spTree>
    <p:extLst>
      <p:ext uri="{BB962C8B-B14F-4D97-AF65-F5344CB8AC3E}">
        <p14:creationId xmlns:p14="http://schemas.microsoft.com/office/powerpoint/2010/main" val="30273465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文本">
            <a:extLst>
              <a:ext uri="{FF2B5EF4-FFF2-40B4-BE49-F238E27FC236}">
                <a16:creationId xmlns:a16="http://schemas.microsoft.com/office/drawing/2014/main" id="{A3BBF8A1-1097-470A-86E6-9AFCF66FA975}"/>
              </a:ext>
            </a:extLst>
          </p:cNvPr>
          <p:cNvSpPr txBox="1">
            <a:spLocks/>
          </p:cNvSpPr>
          <p:nvPr/>
        </p:nvSpPr>
        <p:spPr>
          <a:xfrm>
            <a:off x="457252" y="476672"/>
            <a:ext cx="8735886" cy="42473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</a:rPr>
              <a:t>个人专属</a:t>
            </a:r>
            <a:r>
              <a:rPr lang="en-US" altLang="zh-CN" sz="2800" b="1" dirty="0">
                <a:solidFill>
                  <a:schemeClr val="tx2"/>
                </a:solidFill>
              </a:rPr>
              <a:t>Vlog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1128242" y="1124744"/>
            <a:ext cx="10515601" cy="1800200"/>
          </a:xfrm>
          <a:prstGeom prst="rect">
            <a:avLst/>
          </a:prstGeom>
        </p:spPr>
        <p:txBody>
          <a:bodyPr anchor="t"/>
          <a:lstStyle>
            <a:lvl1pPr marL="0" marR="0" indent="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zh-CN" altLang="en-US" sz="1600" dirty="0">
                <a:solidFill>
                  <a:srgbClr val="EF426F"/>
                </a:solidFill>
              </a:rPr>
              <a:t>要求说明：</a:t>
            </a:r>
          </a:p>
          <a:p>
            <a:pPr hangingPunct="1">
              <a:lnSpc>
                <a:spcPct val="100000"/>
              </a:lnSpc>
            </a:pPr>
            <a:r>
              <a:rPr lang="en-US" sz="1600" dirty="0">
                <a:solidFill>
                  <a:srgbClr val="EF426F"/>
                </a:solidFill>
              </a:rPr>
              <a:t>1</a:t>
            </a:r>
            <a:r>
              <a:rPr lang="zh-CN" sz="1600">
                <a:solidFill>
                  <a:srgbClr val="EF426F"/>
                </a:solidFill>
              </a:rPr>
              <a:t>、自行设计视频内容，要求积极向上，展现万兴人活力</a:t>
            </a:r>
            <a:endParaRPr lang="en-US" sz="1600">
              <a:solidFill>
                <a:srgbClr val="EF426F"/>
              </a:solidFill>
            </a:endParaRPr>
          </a:p>
          <a:p>
            <a:pPr hangingPunct="1">
              <a:lnSpc>
                <a:spcPct val="100000"/>
              </a:lnSpc>
            </a:pPr>
            <a:r>
              <a:rPr lang="en-US" sz="1600" dirty="0">
                <a:solidFill>
                  <a:srgbClr val="EF426F"/>
                </a:solidFill>
              </a:rPr>
              <a:t>2</a:t>
            </a:r>
            <a:r>
              <a:rPr lang="zh-CN" sz="1600">
                <a:solidFill>
                  <a:srgbClr val="EF426F"/>
                </a:solidFill>
              </a:rPr>
              <a:t>、使用公司产品（</a:t>
            </a:r>
            <a:r>
              <a:rPr lang="en-US" sz="1600" dirty="0" err="1">
                <a:solidFill>
                  <a:srgbClr val="EF426F"/>
                </a:solidFill>
              </a:rPr>
              <a:t>Filmora</a:t>
            </a:r>
            <a:r>
              <a:rPr lang="zh-CN" sz="1600">
                <a:solidFill>
                  <a:srgbClr val="EF426F"/>
                </a:solidFill>
              </a:rPr>
              <a:t>、万兴喵影、</a:t>
            </a:r>
            <a:r>
              <a:rPr lang="en-US" sz="1600" dirty="0" err="1">
                <a:solidFill>
                  <a:srgbClr val="EF426F"/>
                </a:solidFill>
              </a:rPr>
              <a:t>DemoCreator</a:t>
            </a:r>
            <a:r>
              <a:rPr lang="zh-CN" sz="1600">
                <a:solidFill>
                  <a:srgbClr val="EF426F"/>
                </a:solidFill>
              </a:rPr>
              <a:t>等）进行剪辑；</a:t>
            </a:r>
            <a:endParaRPr lang="en-US" sz="1600">
              <a:solidFill>
                <a:srgbClr val="EF426F"/>
              </a:solidFill>
            </a:endParaRPr>
          </a:p>
          <a:p>
            <a:pPr hangingPunct="1">
              <a:lnSpc>
                <a:spcPct val="100000"/>
              </a:lnSpc>
            </a:pPr>
            <a:r>
              <a:rPr lang="en-US" sz="1600" dirty="0">
                <a:solidFill>
                  <a:srgbClr val="EF426F"/>
                </a:solidFill>
              </a:rPr>
              <a:t>3</a:t>
            </a:r>
            <a:r>
              <a:rPr lang="zh-CN" sz="1600">
                <a:solidFill>
                  <a:srgbClr val="EF426F"/>
                </a:solidFill>
              </a:rPr>
              <a:t>、时长</a:t>
            </a:r>
            <a:r>
              <a:rPr lang="en-US" sz="1600" dirty="0">
                <a:solidFill>
                  <a:srgbClr val="EF426F"/>
                </a:solidFill>
              </a:rPr>
              <a:t>1-2</a:t>
            </a:r>
            <a:r>
              <a:rPr lang="zh-CN" sz="1600">
                <a:solidFill>
                  <a:srgbClr val="EF426F"/>
                </a:solidFill>
              </a:rPr>
              <a:t>分钟，用个人微博账号进行发布，建议可加上使用心得、产品建议等，无Tag要求。可将微博分享视频的截图添加在答辩材料中。</a:t>
            </a:r>
            <a:endParaRPr 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6A9440-5A22-43C8-8E60-C303FB258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10" y="3270638"/>
            <a:ext cx="5592261" cy="31456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2AE01D-4DF8-4A0C-A86E-23F1263DC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3" y="3260579"/>
            <a:ext cx="5592262" cy="314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437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文本">
            <a:extLst>
              <a:ext uri="{FF2B5EF4-FFF2-40B4-BE49-F238E27FC236}">
                <a16:creationId xmlns:a16="http://schemas.microsoft.com/office/drawing/2014/main" id="{314E5F6F-9AA5-4965-90FC-810E48B95E07}"/>
              </a:ext>
            </a:extLst>
          </p:cNvPr>
          <p:cNvSpPr txBox="1">
            <a:spLocks/>
          </p:cNvSpPr>
          <p:nvPr/>
        </p:nvSpPr>
        <p:spPr>
          <a:xfrm>
            <a:off x="4080570" y="2564904"/>
            <a:ext cx="4189788" cy="672114"/>
          </a:xfrm>
          <a:prstGeom prst="rect">
            <a:avLst/>
          </a:prstGeom>
        </p:spPr>
        <p:txBody>
          <a:bodyPr/>
          <a:lstStyle>
            <a:lvl1pPr marL="0" marR="0" indent="0" algn="dist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r>
              <a:rPr lang="zh-CN" altLang="en-US" sz="4400" b="1" dirty="0">
                <a:solidFill>
                  <a:schemeClr val="bg1"/>
                </a:solidFill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3736806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0"/>
          <p:cNvSpPr txBox="1"/>
          <p:nvPr/>
        </p:nvSpPr>
        <p:spPr>
          <a:xfrm>
            <a:off x="834409" y="3490895"/>
            <a:ext cx="41764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1410473" y="2315115"/>
            <a:ext cx="3024336" cy="1118317"/>
          </a:xfrm>
          <a:prstGeom prst="rect">
            <a:avLst/>
          </a:prstGeom>
          <a:noFill/>
        </p:spPr>
        <p:txBody>
          <a:bodyPr wrap="square" lIns="91435" tIns="45719" rIns="91435" bIns="45719" rtlCol="0">
            <a:spAutoFit/>
          </a:bodyPr>
          <a:lstStyle/>
          <a:p>
            <a:pPr algn="ctr"/>
            <a:r>
              <a:rPr lang="zh-CN" altLang="en-US" sz="66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932165" y="1218519"/>
            <a:ext cx="4992554" cy="981713"/>
            <a:chOff x="5932165" y="1218519"/>
            <a:chExt cx="4992554" cy="98171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6D4550-91D7-43CD-9AB5-EB335C8E0D2D}"/>
                </a:ext>
              </a:extLst>
            </p:cNvPr>
            <p:cNvSpPr/>
            <p:nvPr/>
          </p:nvSpPr>
          <p:spPr>
            <a:xfrm rot="1151270">
              <a:off x="6801670" y="1570489"/>
              <a:ext cx="1780781" cy="629743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952778" y="1268760"/>
              <a:ext cx="1035935" cy="60188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80"/>
            <p:cNvSpPr/>
            <p:nvPr/>
          </p:nvSpPr>
          <p:spPr bwMode="auto">
            <a:xfrm>
              <a:off x="5932165" y="1218519"/>
              <a:ext cx="946580" cy="69335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lIns="68580" tIns="34291" rIns="68580" bIns="3429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39"/>
            <p:cNvSpPr>
              <a:spLocks noChangeArrowheads="1"/>
            </p:cNvSpPr>
            <p:nvPr/>
          </p:nvSpPr>
          <p:spPr bwMode="auto">
            <a:xfrm>
              <a:off x="7465194" y="1229266"/>
              <a:ext cx="3459525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1"/>
                </a:spcBef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【 </a:t>
              </a: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自我介绍 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】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32165" y="2063176"/>
            <a:ext cx="4992554" cy="946125"/>
            <a:chOff x="5932165" y="2041932"/>
            <a:chExt cx="4992554" cy="94612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29CD4AB-8B0C-4421-BEBD-0CCC45B4962E}"/>
                </a:ext>
              </a:extLst>
            </p:cNvPr>
            <p:cNvSpPr/>
            <p:nvPr/>
          </p:nvSpPr>
          <p:spPr>
            <a:xfrm rot="1151270">
              <a:off x="6757123" y="2358314"/>
              <a:ext cx="1780781" cy="629743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952778" y="2087669"/>
              <a:ext cx="1035935" cy="60188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1467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80"/>
            <p:cNvSpPr/>
            <p:nvPr/>
          </p:nvSpPr>
          <p:spPr bwMode="auto">
            <a:xfrm>
              <a:off x="5932165" y="2041932"/>
              <a:ext cx="946580" cy="69335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lIns="68580" tIns="34291" rIns="68580" bIns="3429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39"/>
            <p:cNvSpPr>
              <a:spLocks noChangeArrowheads="1"/>
            </p:cNvSpPr>
            <p:nvPr/>
          </p:nvSpPr>
          <p:spPr bwMode="auto">
            <a:xfrm>
              <a:off x="7465194" y="2060143"/>
              <a:ext cx="3459525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1"/>
                </a:spcBef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【 </a:t>
              </a: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工作职责 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】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32165" y="2872245"/>
            <a:ext cx="4992554" cy="951457"/>
            <a:chOff x="5932165" y="2860841"/>
            <a:chExt cx="4992554" cy="95145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04B352C-3B19-43BF-91E8-03332ADA8633}"/>
                </a:ext>
              </a:extLst>
            </p:cNvPr>
            <p:cNvSpPr/>
            <p:nvPr/>
          </p:nvSpPr>
          <p:spPr>
            <a:xfrm rot="1151270">
              <a:off x="6712577" y="3182555"/>
              <a:ext cx="1780781" cy="629743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52778" y="2906577"/>
              <a:ext cx="1035935" cy="60188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80"/>
            <p:cNvSpPr/>
            <p:nvPr/>
          </p:nvSpPr>
          <p:spPr bwMode="auto">
            <a:xfrm>
              <a:off x="5932165" y="2860841"/>
              <a:ext cx="946580" cy="69335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lIns="68580" tIns="34291" rIns="68580" bIns="3429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39"/>
            <p:cNvSpPr>
              <a:spLocks noChangeArrowheads="1"/>
            </p:cNvSpPr>
            <p:nvPr/>
          </p:nvSpPr>
          <p:spPr bwMode="auto">
            <a:xfrm>
              <a:off x="7465194" y="2880114"/>
              <a:ext cx="3459525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1"/>
                </a:spcBef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【 </a:t>
              </a: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主要业绩 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】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32165" y="3686646"/>
            <a:ext cx="4992554" cy="930742"/>
            <a:chOff x="5932165" y="3697999"/>
            <a:chExt cx="4992554" cy="93074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B0157A9-19AC-4FD5-AFFC-D7A5AA228916}"/>
                </a:ext>
              </a:extLst>
            </p:cNvPr>
            <p:cNvSpPr/>
            <p:nvPr/>
          </p:nvSpPr>
          <p:spPr>
            <a:xfrm rot="1151270">
              <a:off x="6712578" y="3998998"/>
              <a:ext cx="1780781" cy="629743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952778" y="3725487"/>
              <a:ext cx="1035935" cy="60188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80"/>
            <p:cNvSpPr/>
            <p:nvPr/>
          </p:nvSpPr>
          <p:spPr bwMode="auto">
            <a:xfrm>
              <a:off x="5932165" y="3697999"/>
              <a:ext cx="946580" cy="69335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lIns="68580" tIns="34291" rIns="68580" bIns="3429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39"/>
            <p:cNvSpPr>
              <a:spLocks noChangeArrowheads="1"/>
            </p:cNvSpPr>
            <p:nvPr/>
          </p:nvSpPr>
          <p:spPr bwMode="auto">
            <a:xfrm>
              <a:off x="7465194" y="3706865"/>
              <a:ext cx="3459525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1"/>
                </a:spcBef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【 </a:t>
              </a: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举证说明 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】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32165" y="4480332"/>
            <a:ext cx="4992554" cy="951457"/>
            <a:chOff x="5932165" y="4457575"/>
            <a:chExt cx="4992554" cy="95145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04B352C-3B19-43BF-91E8-03332ADA8633}"/>
                </a:ext>
              </a:extLst>
            </p:cNvPr>
            <p:cNvSpPr/>
            <p:nvPr/>
          </p:nvSpPr>
          <p:spPr>
            <a:xfrm rot="1151270">
              <a:off x="6712577" y="4779289"/>
              <a:ext cx="1780781" cy="629743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952778" y="4503311"/>
              <a:ext cx="1035935" cy="60188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椭圆 80"/>
            <p:cNvSpPr/>
            <p:nvPr/>
          </p:nvSpPr>
          <p:spPr bwMode="auto">
            <a:xfrm>
              <a:off x="5932165" y="4457575"/>
              <a:ext cx="946580" cy="69335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lIns="68580" tIns="34291" rIns="68580" bIns="3429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  <a:endParaRPr lang="zh-CN" altLang="en-US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39"/>
            <p:cNvSpPr>
              <a:spLocks noChangeArrowheads="1"/>
            </p:cNvSpPr>
            <p:nvPr/>
          </p:nvSpPr>
          <p:spPr bwMode="auto">
            <a:xfrm>
              <a:off x="7465194" y="4476848"/>
              <a:ext cx="3459525" cy="58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1"/>
                </a:spcBef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【 </a:t>
              </a: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未来规划 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】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932165" y="5294733"/>
            <a:ext cx="5349205" cy="930742"/>
            <a:chOff x="5932165" y="5294733"/>
            <a:chExt cx="5349205" cy="93074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0157A9-19AC-4FD5-AFFC-D7A5AA228916}"/>
                </a:ext>
              </a:extLst>
            </p:cNvPr>
            <p:cNvSpPr/>
            <p:nvPr/>
          </p:nvSpPr>
          <p:spPr>
            <a:xfrm rot="1151270">
              <a:off x="6712578" y="5595732"/>
              <a:ext cx="1780781" cy="629743"/>
            </a:xfrm>
            <a:prstGeom prst="rect">
              <a:avLst/>
            </a:prstGeom>
            <a:gradFill flip="none" rotWithShape="1">
              <a:gsLst>
                <a:gs pos="54000">
                  <a:schemeClr val="bg1">
                    <a:lumMod val="65000"/>
                    <a:lumOff val="35000"/>
                    <a:alpha val="0"/>
                  </a:schemeClr>
                </a:gs>
                <a:gs pos="0">
                  <a:schemeClr val="accent1">
                    <a:alpha val="54000"/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952778" y="5322221"/>
              <a:ext cx="1035935" cy="60188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80"/>
            <p:cNvSpPr/>
            <p:nvPr/>
          </p:nvSpPr>
          <p:spPr bwMode="auto">
            <a:xfrm>
              <a:off x="5932165" y="5294733"/>
              <a:ext cx="946580" cy="693355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lIns="68580" tIns="34291" rIns="68580" bIns="34291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06</a:t>
              </a:r>
              <a:endParaRPr lang="zh-CN" altLang="en-US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9"/>
            <p:cNvSpPr>
              <a:spLocks noChangeArrowheads="1"/>
            </p:cNvSpPr>
            <p:nvPr/>
          </p:nvSpPr>
          <p:spPr bwMode="auto">
            <a:xfrm>
              <a:off x="7465194" y="5303599"/>
              <a:ext cx="381617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751"/>
                </a:spcBef>
              </a:pP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【 </a:t>
              </a: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对公司的理解与建议 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宋体" charset="-122"/>
                </a:rPr>
                <a:t>】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9233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文本">
            <a:extLst>
              <a:ext uri="{FF2B5EF4-FFF2-40B4-BE49-F238E27FC236}">
                <a16:creationId xmlns:a16="http://schemas.microsoft.com/office/drawing/2014/main" id="{A3BBF8A1-1097-470A-86E6-9AFCF66FA975}"/>
              </a:ext>
            </a:extLst>
          </p:cNvPr>
          <p:cNvSpPr txBox="1">
            <a:spLocks/>
          </p:cNvSpPr>
          <p:nvPr/>
        </p:nvSpPr>
        <p:spPr>
          <a:xfrm>
            <a:off x="457252" y="476672"/>
            <a:ext cx="2723955" cy="42473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</a:rPr>
              <a:t>自我介绍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4599" y="3838071"/>
            <a:ext cx="10341877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t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陈述说明：建议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页即可，主要目的为帮助委员更多的了解你；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C916508-E56B-4AA3-A210-9123B5DE0437}"/>
              </a:ext>
            </a:extLst>
          </p:cNvPr>
          <p:cNvSpPr txBox="1">
            <a:spLocks/>
          </p:cNvSpPr>
          <p:nvPr/>
        </p:nvSpPr>
        <p:spPr>
          <a:xfrm>
            <a:off x="477738" y="1376772"/>
            <a:ext cx="10515601" cy="198022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个人信息：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姓名、毕业院校、所学专业、工龄等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工作履历：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任职单位名称、时间范围、任职岗位、核心职责等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其他：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兴趣爱好、座右铭、职业发展方向等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5127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文本">
            <a:extLst>
              <a:ext uri="{FF2B5EF4-FFF2-40B4-BE49-F238E27FC236}">
                <a16:creationId xmlns:a16="http://schemas.microsoft.com/office/drawing/2014/main" id="{A3BBF8A1-1097-470A-86E6-9AFCF66FA975}"/>
              </a:ext>
            </a:extLst>
          </p:cNvPr>
          <p:cNvSpPr txBox="1">
            <a:spLocks/>
          </p:cNvSpPr>
          <p:nvPr/>
        </p:nvSpPr>
        <p:spPr>
          <a:xfrm>
            <a:off x="457252" y="476672"/>
            <a:ext cx="2723955" cy="42473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</a:rPr>
              <a:t>工作职责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4599" y="3838071"/>
            <a:ext cx="10341877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t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陈述说明：建议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页即可，对当前职责的陈述要简洁、清晰、准确，以近六个月的核心职责为主；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C916508-E56B-4AA3-A210-9123B5DE0437}"/>
              </a:ext>
            </a:extLst>
          </p:cNvPr>
          <p:cNvSpPr txBox="1">
            <a:spLocks/>
          </p:cNvSpPr>
          <p:nvPr/>
        </p:nvSpPr>
        <p:spPr>
          <a:xfrm>
            <a:off x="477738" y="1376772"/>
            <a:ext cx="10515601" cy="1980220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职责一：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负责某某事项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228600" indent="-22860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职责二：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统筹某某事项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228600" indent="-22860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职责三：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协助某某事项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228600" indent="-228600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对本岗位的理解：角色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未来发展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6943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文本">
            <a:extLst>
              <a:ext uri="{FF2B5EF4-FFF2-40B4-BE49-F238E27FC236}">
                <a16:creationId xmlns:a16="http://schemas.microsoft.com/office/drawing/2014/main" id="{A3BBF8A1-1097-470A-86E6-9AFCF66FA975}"/>
              </a:ext>
            </a:extLst>
          </p:cNvPr>
          <p:cNvSpPr txBox="1">
            <a:spLocks/>
          </p:cNvSpPr>
          <p:nvPr/>
        </p:nvSpPr>
        <p:spPr>
          <a:xfrm>
            <a:off x="457252" y="476672"/>
            <a:ext cx="8735886" cy="42473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</a:rPr>
              <a:t>主要业绩</a:t>
            </a:r>
            <a:r>
              <a:rPr lang="zh-CN" altLang="en-US" sz="1200" b="1" dirty="0">
                <a:solidFill>
                  <a:srgbClr val="EF426F"/>
                </a:solidFill>
              </a:rPr>
              <a:t>（</a:t>
            </a:r>
            <a:r>
              <a:rPr lang="zh-CN" altLang="en-US" sz="1200" dirty="0">
                <a:solidFill>
                  <a:srgbClr val="EF426F"/>
                </a:solidFill>
              </a:rPr>
              <a:t>以工作目标、达成结果、达成方法及原因总结为主干</a:t>
            </a:r>
            <a:r>
              <a:rPr lang="zh-CN" altLang="en-US" sz="1200" b="1" dirty="0">
                <a:solidFill>
                  <a:srgbClr val="EF426F"/>
                </a:solidFill>
              </a:rPr>
              <a:t>）</a:t>
            </a:r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552178" y="1340768"/>
            <a:ext cx="11521280" cy="1944216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</a:t>
            </a:r>
            <a:r>
              <a:rPr lang="zh-CN" altLang="en-US" sz="1800" b="1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核心职责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进行描述，分别呈现在职责范围内做出的贡献及产生的价值；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</a:t>
            </a:r>
            <a:r>
              <a:rPr lang="zh-CN" altLang="en-US" sz="1800" b="1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主导</a:t>
            </a:r>
            <a:r>
              <a:rPr lang="en-US" altLang="zh-CN" sz="1800" b="1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参与的项目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进行描述，分别呈现项目的目标、做负责的项目内容、最终达成的结果及评价；</a:t>
            </a:r>
            <a:r>
              <a:rPr lang="zh-CN" altLang="en-US" sz="1800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（选择项）</a:t>
            </a:r>
            <a:endParaRPr lang="en-US" altLang="zh-CN" sz="1800" dirty="0">
              <a:solidFill>
                <a:srgbClr val="EF4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陈述说明：建议</a:t>
            </a:r>
            <a:r>
              <a:rPr lang="en-US" altLang="zh-CN" sz="1600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600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页，以呈现结果为主，对事项的陈述需简明扼要、提炼核心关键点进行；</a:t>
            </a:r>
            <a:endParaRPr lang="en-US" altLang="zh-CN" sz="1600" dirty="0">
              <a:solidFill>
                <a:srgbClr val="EF4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9764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文本">
            <a:extLst>
              <a:ext uri="{FF2B5EF4-FFF2-40B4-BE49-F238E27FC236}">
                <a16:creationId xmlns:a16="http://schemas.microsoft.com/office/drawing/2014/main" id="{A3BBF8A1-1097-470A-86E6-9AFCF66FA975}"/>
              </a:ext>
            </a:extLst>
          </p:cNvPr>
          <p:cNvSpPr txBox="1">
            <a:spLocks/>
          </p:cNvSpPr>
          <p:nvPr/>
        </p:nvSpPr>
        <p:spPr>
          <a:xfrm>
            <a:off x="457252" y="476672"/>
            <a:ext cx="8735886" cy="42473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</a:rPr>
              <a:t>举证说明</a:t>
            </a:r>
            <a:r>
              <a:rPr lang="zh-CN" altLang="en-US" sz="1200" b="1" dirty="0">
                <a:solidFill>
                  <a:srgbClr val="EF426F"/>
                </a:solidFill>
              </a:rPr>
              <a:t>（</a:t>
            </a:r>
            <a:r>
              <a:rPr lang="zh-CN" altLang="en-US" sz="1200" dirty="0">
                <a:solidFill>
                  <a:srgbClr val="EF426F"/>
                </a:solidFill>
              </a:rPr>
              <a:t>围绕自身序列</a:t>
            </a:r>
            <a:r>
              <a:rPr lang="en-US" altLang="zh-CN" sz="1200" dirty="0">
                <a:solidFill>
                  <a:srgbClr val="EF426F"/>
                </a:solidFill>
              </a:rPr>
              <a:t>/</a:t>
            </a:r>
            <a:r>
              <a:rPr lang="zh-CN" altLang="en-US" sz="1200" dirty="0">
                <a:solidFill>
                  <a:srgbClr val="EF426F"/>
                </a:solidFill>
              </a:rPr>
              <a:t>职类任职资格认证标准进行自评</a:t>
            </a:r>
            <a:r>
              <a:rPr lang="zh-CN" altLang="en-US" sz="1200" b="1" dirty="0">
                <a:solidFill>
                  <a:srgbClr val="EF426F"/>
                </a:solidFill>
              </a:rPr>
              <a:t>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457253" y="1772816"/>
          <a:ext cx="11472191" cy="193165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36141">
                  <a:extLst>
                    <a:ext uri="{9D8B030D-6E8A-4147-A177-3AD203B41FA5}">
                      <a16:colId xmlns:a16="http://schemas.microsoft.com/office/drawing/2014/main" val="576098657"/>
                    </a:ext>
                  </a:extLst>
                </a:gridCol>
                <a:gridCol w="1219026">
                  <a:extLst>
                    <a:ext uri="{9D8B030D-6E8A-4147-A177-3AD203B41FA5}">
                      <a16:colId xmlns:a16="http://schemas.microsoft.com/office/drawing/2014/main" val="592438550"/>
                    </a:ext>
                  </a:extLst>
                </a:gridCol>
                <a:gridCol w="1166557">
                  <a:extLst>
                    <a:ext uri="{9D8B030D-6E8A-4147-A177-3AD203B41FA5}">
                      <a16:colId xmlns:a16="http://schemas.microsoft.com/office/drawing/2014/main" val="2843528889"/>
                    </a:ext>
                  </a:extLst>
                </a:gridCol>
                <a:gridCol w="1166557">
                  <a:extLst>
                    <a:ext uri="{9D8B030D-6E8A-4147-A177-3AD203B41FA5}">
                      <a16:colId xmlns:a16="http://schemas.microsoft.com/office/drawing/2014/main" val="1432232104"/>
                    </a:ext>
                  </a:extLst>
                </a:gridCol>
                <a:gridCol w="1166557">
                  <a:extLst>
                    <a:ext uri="{9D8B030D-6E8A-4147-A177-3AD203B41FA5}">
                      <a16:colId xmlns:a16="http://schemas.microsoft.com/office/drawing/2014/main" val="1628746287"/>
                    </a:ext>
                  </a:extLst>
                </a:gridCol>
                <a:gridCol w="1079910">
                  <a:extLst>
                    <a:ext uri="{9D8B030D-6E8A-4147-A177-3AD203B41FA5}">
                      <a16:colId xmlns:a16="http://schemas.microsoft.com/office/drawing/2014/main" val="3674347676"/>
                    </a:ext>
                  </a:extLst>
                </a:gridCol>
                <a:gridCol w="1501137">
                  <a:extLst>
                    <a:ext uri="{9D8B030D-6E8A-4147-A177-3AD203B41FA5}">
                      <a16:colId xmlns:a16="http://schemas.microsoft.com/office/drawing/2014/main" val="3444477750"/>
                    </a:ext>
                  </a:extLst>
                </a:gridCol>
                <a:gridCol w="1569749">
                  <a:extLst>
                    <a:ext uri="{9D8B030D-6E8A-4147-A177-3AD203B41FA5}">
                      <a16:colId xmlns:a16="http://schemas.microsoft.com/office/drawing/2014/main" val="3851542860"/>
                    </a:ext>
                  </a:extLst>
                </a:gridCol>
                <a:gridCol w="1166557">
                  <a:extLst>
                    <a:ext uri="{9D8B030D-6E8A-4147-A177-3AD203B41FA5}">
                      <a16:colId xmlns:a16="http://schemas.microsoft.com/office/drawing/2014/main" val="2307729677"/>
                    </a:ext>
                  </a:extLst>
                </a:gridCol>
              </a:tblGrid>
              <a:tr h="60006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素质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能力项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文化践行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沟通协作能力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素质能力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Calibri"/>
                        </a:rPr>
                        <a:t>专业技能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600" b="1" i="0" u="none" strike="noStrike" cap="none" spc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6201"/>
                  </a:ext>
                </a:extLst>
              </a:tr>
              <a:tr h="60006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学习分享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创新突破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主动工作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沟通能力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合作能力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（请将此处替换为所在序列素质能力）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专业知识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技能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工作成果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5562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自评</a:t>
                      </a:r>
                      <a:b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（请填写</a:t>
                      </a:r>
                      <a:r>
                        <a:rPr lang="en-US" altLang="zh-CN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A/B/C</a:t>
                      </a:r>
                      <a:r>
                        <a:rPr lang="zh-CN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27153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B62DB85-13AA-4053-821E-302274C929ED}"/>
              </a:ext>
            </a:extLst>
          </p:cNvPr>
          <p:cNvSpPr txBox="1"/>
          <p:nvPr/>
        </p:nvSpPr>
        <p:spPr>
          <a:xfrm>
            <a:off x="552178" y="4051212"/>
            <a:ext cx="4104456" cy="141577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defTabSz="182880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申请认证职级：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828800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828800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（本页填写要求详见下一页）</a:t>
            </a:r>
          </a:p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D4198D-BC92-4EBB-8055-0AA8DA9E3A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88948" y="4819612"/>
          <a:ext cx="3740496" cy="17057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35124">
                  <a:extLst>
                    <a:ext uri="{9D8B030D-6E8A-4147-A177-3AD203B41FA5}">
                      <a16:colId xmlns:a16="http://schemas.microsoft.com/office/drawing/2014/main" val="235092016"/>
                    </a:ext>
                  </a:extLst>
                </a:gridCol>
                <a:gridCol w="935124">
                  <a:extLst>
                    <a:ext uri="{9D8B030D-6E8A-4147-A177-3AD203B41FA5}">
                      <a16:colId xmlns:a16="http://schemas.microsoft.com/office/drawing/2014/main" val="3775494536"/>
                    </a:ext>
                  </a:extLst>
                </a:gridCol>
                <a:gridCol w="935124">
                  <a:extLst>
                    <a:ext uri="{9D8B030D-6E8A-4147-A177-3AD203B41FA5}">
                      <a16:colId xmlns:a16="http://schemas.microsoft.com/office/drawing/2014/main" val="307472228"/>
                    </a:ext>
                  </a:extLst>
                </a:gridCol>
                <a:gridCol w="935124">
                  <a:extLst>
                    <a:ext uri="{9D8B030D-6E8A-4147-A177-3AD203B41FA5}">
                      <a16:colId xmlns:a16="http://schemas.microsoft.com/office/drawing/2014/main" val="1163699479"/>
                    </a:ext>
                  </a:extLst>
                </a:gridCol>
              </a:tblGrid>
              <a:tr h="426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素质能力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素质能力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683458"/>
                  </a:ext>
                </a:extLst>
              </a:tr>
              <a:tr h="426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产品序列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用户驱动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设计序列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创意思维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73676"/>
                  </a:ext>
                </a:extLst>
              </a:tr>
              <a:tr h="426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研发序列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营销序列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市场导向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05523"/>
                  </a:ext>
                </a:extLst>
              </a:tr>
              <a:tr h="426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职能序列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资源统筹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498488"/>
                  </a:ext>
                </a:extLst>
              </a:tr>
            </a:tbl>
          </a:graphicData>
        </a:graphic>
      </p:graphicFrame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1060822B-0D0D-476E-AC30-6DFB108BEB96}"/>
              </a:ext>
            </a:extLst>
          </p:cNvPr>
          <p:cNvSpPr/>
          <p:nvPr/>
        </p:nvSpPr>
        <p:spPr>
          <a:xfrm>
            <a:off x="8042972" y="4429881"/>
            <a:ext cx="4032448" cy="2307339"/>
          </a:xfrm>
          <a:prstGeom prst="wedgeRectCallout">
            <a:avLst>
              <a:gd name="adj1" fmla="val -43973"/>
              <a:gd name="adj2" fmla="val -101802"/>
            </a:avLst>
          </a:prstGeom>
          <a:noFill/>
          <a:ln w="25400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95401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文本">
            <a:extLst>
              <a:ext uri="{FF2B5EF4-FFF2-40B4-BE49-F238E27FC236}">
                <a16:creationId xmlns:a16="http://schemas.microsoft.com/office/drawing/2014/main" id="{A3BBF8A1-1097-470A-86E6-9AFCF66FA975}"/>
              </a:ext>
            </a:extLst>
          </p:cNvPr>
          <p:cNvSpPr txBox="1">
            <a:spLocks/>
          </p:cNvSpPr>
          <p:nvPr/>
        </p:nvSpPr>
        <p:spPr>
          <a:xfrm>
            <a:off x="457252" y="476672"/>
            <a:ext cx="8735886" cy="42473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</a:rPr>
              <a:t>举证说明</a:t>
            </a:r>
            <a:r>
              <a:rPr lang="zh-CN" altLang="en-US" sz="1200" b="1" dirty="0">
                <a:solidFill>
                  <a:srgbClr val="EF426F"/>
                </a:solidFill>
              </a:rPr>
              <a:t>（</a:t>
            </a:r>
            <a:r>
              <a:rPr lang="zh-CN" altLang="en-US" sz="1200" dirty="0">
                <a:solidFill>
                  <a:srgbClr val="EF426F"/>
                </a:solidFill>
              </a:rPr>
              <a:t>围绕自身序列</a:t>
            </a:r>
            <a:r>
              <a:rPr lang="en-US" altLang="zh-CN" sz="1200" dirty="0">
                <a:solidFill>
                  <a:srgbClr val="EF426F"/>
                </a:solidFill>
              </a:rPr>
              <a:t>/</a:t>
            </a:r>
            <a:r>
              <a:rPr lang="zh-CN" altLang="en-US" sz="1200" dirty="0">
                <a:solidFill>
                  <a:srgbClr val="EF426F"/>
                </a:solidFill>
              </a:rPr>
              <a:t>职类任职资格认证标准进行自评</a:t>
            </a:r>
            <a:r>
              <a:rPr lang="zh-CN" altLang="en-US" sz="1200" b="1" dirty="0">
                <a:solidFill>
                  <a:srgbClr val="EF426F"/>
                </a:solidFill>
              </a:rPr>
              <a:t>）</a:t>
            </a:r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624186" y="1268760"/>
            <a:ext cx="11377265" cy="3528392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格式说明：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行填写信息可分别为“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（完全符合）”“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（基本符合）”“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（不符合）”；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自评标准：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围绕自身序列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职类任职资格认证标准，对照认证职级范围进行自评并举证，最终以委员会评定为准；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其他说明：</a:t>
            </a:r>
            <a:r>
              <a:rPr lang="en-US" altLang="zh-CN" sz="1600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重要必读</a:t>
            </a:r>
            <a:r>
              <a:rPr lang="en-US" altLang="zh-CN" sz="1600" dirty="0">
                <a:solidFill>
                  <a:srgbClr val="EF4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、各职级申请认证时，“专业知识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技能”作为该等级的基本要素，必须为基本符合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完全符合，其他素质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能力项按占比区分，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举例说明如下：</a:t>
            </a:r>
          </a:p>
          <a:p>
            <a:pPr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）申请认证职级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，对照该序列职类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等标准：专业知识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 应为基本符合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完全符合，即有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项不符合；</a:t>
            </a:r>
          </a:p>
          <a:p>
            <a:pPr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）申请认证职级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，对照该序列职类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等标准：专业知识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 应为基本符合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完全符合，即有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项不符合；</a:t>
            </a:r>
          </a:p>
          <a:p>
            <a:pPr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）申请认证职级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，对照该序列职类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等标准：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项素质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能力项 应为基本符合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完全符合。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、“完全符合”和“基本符合”表示能力符合程度不同， 都属于“符合”状态。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但举证“完全符合”项需要有更充分的事例；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项素质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能力项都需举证，包括“不符合”项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（不符合即暂时未达到该等级要求，相较而言仍有较大提升空间）。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形 2" descr="星星">
            <a:extLst>
              <a:ext uri="{FF2B5EF4-FFF2-40B4-BE49-F238E27FC236}">
                <a16:creationId xmlns:a16="http://schemas.microsoft.com/office/drawing/2014/main" id="{074A8C76-105D-4FEC-94A6-446FF82422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79" y="2564904"/>
            <a:ext cx="634216" cy="6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01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文本">
            <a:extLst>
              <a:ext uri="{FF2B5EF4-FFF2-40B4-BE49-F238E27FC236}">
                <a16:creationId xmlns:a16="http://schemas.microsoft.com/office/drawing/2014/main" id="{A3BBF8A1-1097-470A-86E6-9AFCF66FA975}"/>
              </a:ext>
            </a:extLst>
          </p:cNvPr>
          <p:cNvSpPr txBox="1">
            <a:spLocks/>
          </p:cNvSpPr>
          <p:nvPr/>
        </p:nvSpPr>
        <p:spPr>
          <a:xfrm>
            <a:off x="457252" y="476672"/>
            <a:ext cx="8735886" cy="42473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</a:rPr>
              <a:t>举证说明</a:t>
            </a:r>
            <a:r>
              <a:rPr lang="zh-CN" altLang="en-US" sz="1200" b="1" dirty="0">
                <a:solidFill>
                  <a:srgbClr val="EF426F"/>
                </a:solidFill>
              </a:rPr>
              <a:t>（</a:t>
            </a:r>
            <a:r>
              <a:rPr lang="zh-CN" altLang="en-US" sz="1200" dirty="0">
                <a:solidFill>
                  <a:srgbClr val="EF426F"/>
                </a:solidFill>
              </a:rPr>
              <a:t>围绕自身序列</a:t>
            </a:r>
            <a:r>
              <a:rPr lang="en-US" altLang="zh-CN" sz="1200" dirty="0">
                <a:solidFill>
                  <a:srgbClr val="EF426F"/>
                </a:solidFill>
              </a:rPr>
              <a:t>/</a:t>
            </a:r>
            <a:r>
              <a:rPr lang="zh-CN" altLang="en-US" sz="1200" dirty="0">
                <a:solidFill>
                  <a:srgbClr val="EF426F"/>
                </a:solidFill>
              </a:rPr>
              <a:t>职类任职资格认证标准进行自评</a:t>
            </a:r>
            <a:r>
              <a:rPr lang="zh-CN" altLang="en-US" sz="1200" b="1" dirty="0">
                <a:solidFill>
                  <a:srgbClr val="EF426F"/>
                </a:solidFill>
              </a:rPr>
              <a:t>）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0552EFF-B038-4467-AA3C-1B74F4D7F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837985"/>
              </p:ext>
            </p:extLst>
          </p:nvPr>
        </p:nvGraphicFramePr>
        <p:xfrm>
          <a:off x="162550" y="2092523"/>
          <a:ext cx="11926004" cy="3420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8925033" imgH="2314575" progId="Excel.Sheet.12">
                  <p:embed/>
                </p:oleObj>
              </mc:Choice>
              <mc:Fallback>
                <p:oleObj name="Worksheet" r:id="rId3" imgW="8925033" imgH="2314575" progId="Excel.Shee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0552EFF-B038-4467-AA3C-1B74F4D7F4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550" y="2092523"/>
                        <a:ext cx="11926004" cy="3420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64B5ACE-B6CF-4007-81F9-A3DC5C763772}"/>
              </a:ext>
            </a:extLst>
          </p:cNvPr>
          <p:cNvSpPr txBox="1"/>
          <p:nvPr/>
        </p:nvSpPr>
        <p:spPr>
          <a:xfrm>
            <a:off x="4476614" y="1340768"/>
            <a:ext cx="3240360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defTabSz="182880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请双击下方测算表进行自测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5242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文本">
            <a:extLst>
              <a:ext uri="{FF2B5EF4-FFF2-40B4-BE49-F238E27FC236}">
                <a16:creationId xmlns:a16="http://schemas.microsoft.com/office/drawing/2014/main" id="{A3BBF8A1-1097-470A-86E6-9AFCF66FA975}"/>
              </a:ext>
            </a:extLst>
          </p:cNvPr>
          <p:cNvSpPr txBox="1">
            <a:spLocks/>
          </p:cNvSpPr>
          <p:nvPr/>
        </p:nvSpPr>
        <p:spPr>
          <a:xfrm>
            <a:off x="457252" y="476672"/>
            <a:ext cx="8735886" cy="424733"/>
          </a:xfrm>
          <a:prstGeom prst="rect">
            <a:avLst/>
          </a:prstGeom>
        </p:spPr>
        <p:txBody>
          <a:bodyPr/>
          <a:lstStyle>
            <a:lvl1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F7756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hangingPunct="1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chemeClr val="tx2"/>
                </a:solidFill>
              </a:rPr>
              <a:t>举证说明</a:t>
            </a:r>
            <a:r>
              <a:rPr lang="zh-CN" altLang="en-US" sz="1200" b="1" dirty="0">
                <a:solidFill>
                  <a:srgbClr val="EF426F"/>
                </a:solidFill>
              </a:rPr>
              <a:t>（</a:t>
            </a:r>
            <a:r>
              <a:rPr lang="zh-CN" altLang="en-US" sz="1200" dirty="0">
                <a:solidFill>
                  <a:srgbClr val="EF426F"/>
                </a:solidFill>
              </a:rPr>
              <a:t>围绕任职资格认证标准，结合自身能力及业绩产出进行论证</a:t>
            </a:r>
            <a:r>
              <a:rPr lang="zh-CN" altLang="en-US" sz="1200" b="1" dirty="0">
                <a:solidFill>
                  <a:srgbClr val="EF426F"/>
                </a:solidFill>
              </a:rPr>
              <a:t>）</a:t>
            </a: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624186" y="1340768"/>
            <a:ext cx="11161240" cy="2952328"/>
          </a:xfrm>
          <a:prstGeom prst="rect">
            <a:avLst/>
          </a:prstGeom>
        </p:spPr>
        <p:txBody>
          <a:bodyPr/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/>
              </a:defRPr>
            </a:lvl1pPr>
            <a:lvl2pPr marL="971550" marR="0" indent="-51435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502228" marR="0" indent="-587828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2057400" marR="0" indent="-685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514600" marR="0" indent="-6858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35313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文化践行</a:t>
            </a:r>
            <a:r>
              <a:rPr lang="en-US" altLang="zh-CN" sz="1800" b="1" dirty="0">
                <a:solidFill>
                  <a:schemeClr val="tx1"/>
                </a:solidFill>
              </a:rPr>
              <a:t>-</a:t>
            </a:r>
            <a:r>
              <a:rPr lang="zh-CN" altLang="en-US" sz="1800" b="1" dirty="0">
                <a:solidFill>
                  <a:srgbClr val="EF426F"/>
                </a:solidFill>
              </a:rPr>
              <a:t>学习分享</a:t>
            </a:r>
            <a:r>
              <a:rPr lang="en-US" altLang="zh-CN" sz="1800" b="1" dirty="0">
                <a:solidFill>
                  <a:srgbClr val="EF426F"/>
                </a:solidFill>
              </a:rPr>
              <a:t>/</a:t>
            </a:r>
            <a:r>
              <a:rPr lang="zh-CN" altLang="en-US" sz="1800" b="1" dirty="0">
                <a:solidFill>
                  <a:srgbClr val="EF426F"/>
                </a:solidFill>
              </a:rPr>
              <a:t>创新突破</a:t>
            </a:r>
            <a:r>
              <a:rPr lang="en-US" altLang="zh-CN" sz="1800" b="1" dirty="0">
                <a:solidFill>
                  <a:srgbClr val="EF426F"/>
                </a:solidFill>
              </a:rPr>
              <a:t>/</a:t>
            </a:r>
            <a:r>
              <a:rPr lang="zh-CN" altLang="en-US" sz="1800" b="1" dirty="0">
                <a:solidFill>
                  <a:srgbClr val="EF426F"/>
                </a:solidFill>
              </a:rPr>
              <a:t>主动工作</a:t>
            </a:r>
            <a:endParaRPr lang="en-US" altLang="zh-CN" sz="1800" b="1" dirty="0">
              <a:solidFill>
                <a:srgbClr val="EF426F"/>
              </a:solidFill>
            </a:endParaRP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举证一：本岗位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职级的对应职责的主要为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能力要求，目前自身已达到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水平，并解决了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问题；（具体事例说明）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举证二：本岗位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zh-CN" altLang="en-US" sz="1600" dirty="0">
                <a:solidFill>
                  <a:schemeClr val="tx1"/>
                </a:solidFill>
              </a:rPr>
              <a:t>职级的对应职责的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能力要求，自身目前是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状态，主要体现在</a:t>
            </a:r>
            <a:r>
              <a:rPr lang="en-US" altLang="zh-CN" sz="1600" dirty="0">
                <a:solidFill>
                  <a:schemeClr val="tx1"/>
                </a:solidFill>
              </a:rPr>
              <a:t>XXX</a:t>
            </a:r>
            <a:r>
              <a:rPr lang="zh-CN" altLang="en-US" sz="1600" dirty="0">
                <a:solidFill>
                  <a:schemeClr val="tx1"/>
                </a:solidFill>
              </a:rPr>
              <a:t>方面；（具体事例说明）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chemeClr val="tx1"/>
                </a:solidFill>
              </a:rPr>
              <a:t>举证三：其他，如个人技能、资质证书证明等；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EF426F"/>
                </a:solidFill>
              </a:rPr>
              <a:t>陈述说明：建议每一项素质</a:t>
            </a:r>
            <a:r>
              <a:rPr lang="en-US" altLang="zh-CN" sz="1600" dirty="0">
                <a:solidFill>
                  <a:srgbClr val="EF426F"/>
                </a:solidFill>
              </a:rPr>
              <a:t>/</a:t>
            </a:r>
            <a:r>
              <a:rPr lang="zh-CN" altLang="en-US" sz="1600" dirty="0">
                <a:solidFill>
                  <a:srgbClr val="EF426F"/>
                </a:solidFill>
              </a:rPr>
              <a:t>能力项</a:t>
            </a:r>
            <a:r>
              <a:rPr lang="en-US" altLang="zh-CN" sz="1600" dirty="0">
                <a:solidFill>
                  <a:srgbClr val="EF426F"/>
                </a:solidFill>
              </a:rPr>
              <a:t>1-2</a:t>
            </a:r>
            <a:r>
              <a:rPr lang="zh-CN" altLang="en-US" sz="1600" dirty="0">
                <a:solidFill>
                  <a:srgbClr val="EF426F"/>
                </a:solidFill>
              </a:rPr>
              <a:t>页，</a:t>
            </a:r>
            <a:r>
              <a:rPr lang="zh-CN" altLang="en-US" sz="1600" dirty="0">
                <a:solidFill>
                  <a:srgbClr val="EF426F"/>
                </a:solidFill>
                <a:highlight>
                  <a:srgbClr val="FFFF00"/>
                </a:highlight>
              </a:rPr>
              <a:t>需包含认证标准中要求的员工举证任务</a:t>
            </a:r>
            <a:r>
              <a:rPr lang="zh-CN" altLang="en-US" sz="1600" dirty="0">
                <a:solidFill>
                  <a:srgbClr val="EF426F"/>
                </a:solidFill>
              </a:rPr>
              <a:t>，并确保论证数据需严谨、客观、真实。</a:t>
            </a:r>
            <a:endParaRPr lang="en-US" altLang="zh-CN" sz="1600" dirty="0">
              <a:solidFill>
                <a:srgbClr val="EF42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218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ondershare Theme">
  <a:themeElements>
    <a:clrScheme name="自定义 1">
      <a:dk1>
        <a:srgbClr val="000000"/>
      </a:dk1>
      <a:lt1>
        <a:srgbClr val="FFFFFF"/>
      </a:lt1>
      <a:dk2>
        <a:srgbClr val="EF416F"/>
      </a:dk2>
      <a:lt2>
        <a:srgbClr val="FFFFFF"/>
      </a:lt2>
      <a:accent1>
        <a:srgbClr val="000000"/>
      </a:accent1>
      <a:accent2>
        <a:srgbClr val="E83B45"/>
      </a:accent2>
      <a:accent3>
        <a:srgbClr val="30137C"/>
      </a:accent3>
      <a:accent4>
        <a:srgbClr val="004680"/>
      </a:accent4>
      <a:accent5>
        <a:srgbClr val="FF8DA1"/>
      </a:accent5>
      <a:accent6>
        <a:srgbClr val="FF7F32"/>
      </a:accent6>
      <a:hlink>
        <a:srgbClr val="E83B45"/>
      </a:hlink>
      <a:folHlink>
        <a:srgbClr val="999599"/>
      </a:folHlink>
    </a:clrScheme>
    <a:fontScheme name="Wondershar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ondershar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ondershare Theme">
  <a:themeElements>
    <a:clrScheme name="Wondershare Theme">
      <a:dk1>
        <a:srgbClr val="352F30"/>
      </a:dk1>
      <a:lt1>
        <a:srgbClr val="06352D"/>
      </a:lt1>
      <a:dk2>
        <a:srgbClr val="A7A7A7"/>
      </a:dk2>
      <a:lt2>
        <a:srgbClr val="535353"/>
      </a:lt2>
      <a:accent1>
        <a:srgbClr val="352F30"/>
      </a:accent1>
      <a:accent2>
        <a:srgbClr val="E4DFD8"/>
      </a:accent2>
      <a:accent3>
        <a:srgbClr val="FB735A"/>
      </a:accent3>
      <a:accent4>
        <a:srgbClr val="66E2D9"/>
      </a:accent4>
      <a:accent5>
        <a:srgbClr val="4654D5"/>
      </a:accent5>
      <a:accent6>
        <a:srgbClr val="03ABE9"/>
      </a:accent6>
      <a:hlink>
        <a:srgbClr val="0000FF"/>
      </a:hlink>
      <a:folHlink>
        <a:srgbClr val="FF00FF"/>
      </a:folHlink>
    </a:clrScheme>
    <a:fontScheme name="Wondershar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ondershar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13964</TotalTime>
  <Words>1450</Words>
  <Application>Microsoft Office PowerPoint</Application>
  <PresentationFormat>自定义</PresentationFormat>
  <Paragraphs>121</Paragraphs>
  <Slides>16</Slides>
  <Notes>2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Wondershare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标题XXX</dc:title>
  <dc:creator>user</dc:creator>
  <cp:lastModifiedBy>Jessie刘丹婕</cp:lastModifiedBy>
  <cp:revision>95</cp:revision>
  <dcterms:modified xsi:type="dcterms:W3CDTF">2022-06-14T05:57:43Z</dcterms:modified>
</cp:coreProperties>
</file>