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81E6C-6346-4013-8CC0-392A8A890E56}" v="2" dt="2024-01-31T06:50:44.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1074"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7"/>
            <a:ext cx="2478600" cy="275187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Power Co.</a:t>
            </a:r>
            <a:br>
              <a:rPr lang="en-US" dirty="0">
                <a:solidFill>
                  <a:srgbClr val="D4DF33"/>
                </a:solidFill>
              </a:rPr>
            </a:br>
            <a:br>
              <a:rPr lang="en-US" dirty="0">
                <a:solidFill>
                  <a:srgbClr val="D4DF33"/>
                </a:solidFill>
              </a:rPr>
            </a:br>
            <a:br>
              <a:rPr lang="en-US" dirty="0">
                <a:solidFill>
                  <a:srgbClr val="D4DF33"/>
                </a:solidFill>
              </a:rPr>
            </a:br>
            <a:endParaRPr dirty="0"/>
          </a:p>
        </p:txBody>
      </p:sp>
      <p:sp>
        <p:nvSpPr>
          <p:cNvPr id="512" name="Google Shape;512;p1"/>
          <p:cNvSpPr txBox="1"/>
          <p:nvPr/>
        </p:nvSpPr>
        <p:spPr>
          <a:xfrm>
            <a:off x="4057650" y="179614"/>
            <a:ext cx="7886375" cy="5840185"/>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Situation</a:t>
            </a:r>
            <a:endParaRPr sz="1200"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The Associate Director of our Data Science team convened a meeting to strategize on our new project with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a leading gas and electricity provider to small and medium businesses. </a:t>
            </a:r>
          </a:p>
          <a:p>
            <a:pPr marL="324000" marR="0" lvl="1" indent="-216000" algn="l" rtl="0">
              <a:lnSpc>
                <a:spcPct val="100000"/>
              </a:lnSpc>
              <a:spcBef>
                <a:spcPts val="300"/>
              </a:spcBef>
              <a:spcAft>
                <a:spcPts val="0"/>
              </a:spcAft>
              <a:buClr>
                <a:srgbClr val="28BA73"/>
              </a:buClr>
              <a:buSzPts val="1600"/>
              <a:buFont typeface="Trebuchet MS"/>
              <a:buChar char="•"/>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Complication</a:t>
            </a:r>
            <a:endParaRPr sz="1200"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The energy sector's landscape is rapidly changing, presenting a multitude of options for consumers and an increased risk of customer attrition, known as churn, for providers.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has identified an uptick in churn rates and has partnered with our firm to uncover and address the underlying causes.</a:t>
            </a:r>
          </a:p>
          <a:p>
            <a:pPr marL="324000" marR="0" lvl="1" indent="-216000" algn="l" rtl="0">
              <a:lnSpc>
                <a:spcPct val="100000"/>
              </a:lnSpc>
              <a:spcBef>
                <a:spcPts val="300"/>
              </a:spcBef>
              <a:spcAft>
                <a:spcPts val="0"/>
              </a:spcAft>
              <a:buClr>
                <a:srgbClr val="28BA73"/>
              </a:buClr>
              <a:buSzPts val="1600"/>
              <a:buFont typeface="Trebuchet MS"/>
              <a:buChar char="•"/>
            </a:pPr>
            <a:endParaRPr sz="12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200" dirty="0">
                <a:solidFill>
                  <a:schemeClr val="dk1"/>
                </a:solidFill>
                <a:latin typeface="Trebuchet MS"/>
                <a:ea typeface="Trebuchet MS"/>
                <a:cs typeface="Trebuchet MS"/>
                <a:sym typeface="Trebuchet MS"/>
              </a:rPr>
              <a:t>Question</a:t>
            </a:r>
            <a:endParaRPr sz="1200" dirty="0"/>
          </a:p>
          <a:p>
            <a:pPr marL="323999" marR="0" lvl="1" indent="-216000" algn="l" rtl="0">
              <a:lnSpc>
                <a:spcPct val="100000"/>
              </a:lnSpc>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We are exploring the hypothesis that customer churn may be influenced by their sensitivity to price changes. Our goal is to develop a predictive model to identify customers with a high likelihood of churning. Additionally, </a:t>
            </a:r>
            <a:r>
              <a:rPr lang="en-US" sz="1200" dirty="0" err="1">
                <a:solidFill>
                  <a:schemeClr val="dk1"/>
                </a:solidFill>
                <a:latin typeface="Trebuchet MS"/>
                <a:ea typeface="Trebuchet MS"/>
                <a:cs typeface="Trebuchet MS"/>
                <a:sym typeface="Trebuchet MS"/>
              </a:rPr>
              <a:t>PowerCo</a:t>
            </a:r>
            <a:r>
              <a:rPr lang="en-US" sz="1200" dirty="0">
                <a:solidFill>
                  <a:schemeClr val="dk1"/>
                </a:solidFill>
                <a:latin typeface="Trebuchet MS"/>
                <a:ea typeface="Trebuchet MS"/>
                <a:cs typeface="Trebuchet MS"/>
                <a:sym typeface="Trebuchet MS"/>
              </a:rPr>
              <a:t> is considering a discount strategy, proposing a 20% price reduction for those identified at a high risk of churn, as recommended by the head of the SME division.</a:t>
            </a:r>
          </a:p>
          <a:p>
            <a:pPr marL="107999" marR="0" lvl="1" algn="l" rtl="0">
              <a:lnSpc>
                <a:spcPct val="100000"/>
              </a:lnSpc>
              <a:spcBef>
                <a:spcPts val="300"/>
              </a:spcBef>
              <a:spcAft>
                <a:spcPts val="0"/>
              </a:spcAft>
              <a:buClr>
                <a:srgbClr val="28BA73"/>
              </a:buClr>
              <a:buSzPts val="1600"/>
            </a:pPr>
            <a:r>
              <a:rPr lang="en-US" sz="1200" dirty="0">
                <a:solidFill>
                  <a:schemeClr val="dk1"/>
                </a:solidFill>
                <a:latin typeface="Trebuchet MS"/>
                <a:ea typeface="Trebuchet MS"/>
                <a:cs typeface="Trebuchet MS"/>
                <a:sym typeface="Trebuchet MS"/>
              </a:rPr>
              <a:t>Answer</a:t>
            </a:r>
            <a:endParaRPr sz="12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200" b="1" dirty="0">
                <a:solidFill>
                  <a:schemeClr val="dk1"/>
                </a:solidFill>
                <a:latin typeface="Trebuchet MS"/>
                <a:ea typeface="Trebuchet MS"/>
                <a:cs typeface="Trebuchet MS"/>
                <a:sym typeface="Trebuchet MS"/>
              </a:rPr>
              <a:t>Churn is influenced by a combination of factors, not just price sensitivity</a:t>
            </a:r>
            <a:r>
              <a:rPr lang="en-US" sz="1200" dirty="0">
                <a:solidFill>
                  <a:schemeClr val="dk1"/>
                </a:solidFill>
                <a:latin typeface="Trebuchet MS"/>
                <a:ea typeface="Trebuchet MS"/>
                <a:cs typeface="Trebuchet MS"/>
                <a:sym typeface="Trebuchet MS"/>
              </a:rPr>
              <a:t>. It is mainly affected by forecasted energy prices, past electricity usage, subscribed power, the initial electricity campaign, and projected meter rental billing. Allocating 11% of revenue to offer discounts to those likely to churn may not be cost-effective, as acceptance of discounts is not guaranteed.</a:t>
            </a:r>
          </a:p>
          <a:p>
            <a:pPr marL="323999" lvl="1" indent="-216000" algn="l" rtl="0">
              <a:spcBef>
                <a:spcPts val="300"/>
              </a:spcBef>
              <a:spcAft>
                <a:spcPts val="0"/>
              </a:spcAft>
              <a:buClr>
                <a:srgbClr val="28BA73"/>
              </a:buClr>
              <a:buSzPts val="1600"/>
              <a:buFont typeface="Trebuchet MS"/>
              <a:buChar char="•"/>
            </a:pPr>
            <a:endParaRPr lang="en-US" sz="12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200" u="sng" dirty="0">
                <a:solidFill>
                  <a:schemeClr val="dk1"/>
                </a:solidFill>
                <a:latin typeface="Trebuchet MS"/>
                <a:ea typeface="Trebuchet MS"/>
                <a:cs typeface="Trebuchet MS"/>
                <a:sym typeface="Trebuchet MS"/>
              </a:rPr>
              <a:t>To mitigate churn effectively, </a:t>
            </a:r>
            <a:r>
              <a:rPr lang="en-US" sz="1200" u="sng" dirty="0" err="1">
                <a:solidFill>
                  <a:schemeClr val="dk1"/>
                </a:solidFill>
                <a:latin typeface="Trebuchet MS"/>
                <a:ea typeface="Trebuchet MS"/>
                <a:cs typeface="Trebuchet MS"/>
                <a:sym typeface="Trebuchet MS"/>
              </a:rPr>
              <a:t>PowerCo</a:t>
            </a:r>
            <a:r>
              <a:rPr lang="en-US" sz="1200" u="sng" dirty="0">
                <a:solidFill>
                  <a:schemeClr val="dk1"/>
                </a:solidFill>
                <a:latin typeface="Trebuchet MS"/>
                <a:ea typeface="Trebuchet MS"/>
                <a:cs typeface="Trebuchet MS"/>
                <a:sym typeface="Trebuchet MS"/>
              </a:rPr>
              <a:t> should:</a:t>
            </a:r>
          </a:p>
          <a:p>
            <a:pPr marL="323999" lvl="7" indent="-216000">
              <a:spcBef>
                <a:spcPts val="300"/>
              </a:spcBef>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Identify At-Risk Customers: Use marketing analytics to detect behavior indicating impending churn.</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Value Segmentation: Differentiate strategies for various customer segments, focusing on retaining the most valuable ones.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Personalization: Recognize customers by name and suggest options based on past purchases. Use personalization in pricing and user experience, including creating guides for unused features.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Handle Cancellations Skillfully: Have the best agents engage with customers intending to cancel, using training tailored to retain them.</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Foster Community: Establish a community for customers to share positive experiences and support each other, serving as a feedback loop for product improvements.</a:t>
            </a:r>
          </a:p>
          <a:p>
            <a:pPr marL="323999" lvl="1" indent="-216000" algn="l" rtl="0">
              <a:spcBef>
                <a:spcPts val="300"/>
              </a:spcBef>
              <a:spcAft>
                <a:spcPts val="0"/>
              </a:spcAft>
              <a:buClr>
                <a:srgbClr val="28BA73"/>
              </a:buClr>
              <a:buSzPts val="1600"/>
              <a:buFont typeface="Trebuchet MS"/>
              <a:buChar char="•"/>
            </a:pPr>
            <a:r>
              <a:rPr lang="en-US" sz="1200" dirty="0">
                <a:solidFill>
                  <a:schemeClr val="dk1"/>
                </a:solidFill>
                <a:latin typeface="Trebuchet MS"/>
                <a:ea typeface="Trebuchet MS"/>
                <a:cs typeface="Trebuchet MS"/>
                <a:sym typeface="Trebuchet MS"/>
              </a:rPr>
              <a:t>Customer Rewards: Design a customer journey that includes rewards for at-risk customers, creating loyalty through positive experiences.</a:t>
            </a:r>
            <a:endParaRPr sz="12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4" y="2229550"/>
            <a:ext cx="3350631"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Machine Learning Churning Prediction Model</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Joey Hernandez-Ramos</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January 2024</a:t>
            </a: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 </a:t>
            </a:r>
            <a:endParaRPr sz="1600" dirty="0">
              <a:solidFill>
                <a:schemeClr val="lt1"/>
              </a:solidFill>
              <a:latin typeface="Trebuchet MS"/>
              <a:ea typeface="Trebuchet MS"/>
              <a:cs typeface="Trebuchet MS"/>
              <a:sym typeface="Trebuchet MS"/>
            </a:endParaRPr>
          </a:p>
        </p:txBody>
      </p:sp>
      <p:pic>
        <p:nvPicPr>
          <p:cNvPr id="3" name="Graphic 2" descr="Electric Tower with solid fill">
            <a:extLst>
              <a:ext uri="{FF2B5EF4-FFF2-40B4-BE49-F238E27FC236}">
                <a16:creationId xmlns:a16="http://schemas.microsoft.com/office/drawing/2014/main" id="{0C26D7DF-8CD3-8ACA-BEC0-B291425C76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107" y="3666007"/>
            <a:ext cx="2353743" cy="23537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Power 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Power Co.   </dc:title>
  <dc:creator>The Boston Consulting Group</dc:creator>
  <cp:lastModifiedBy>Joey Hernandez-Ramos</cp:lastModifiedBy>
  <cp:revision>1</cp:revision>
  <dcterms:created xsi:type="dcterms:W3CDTF">2016-11-04T11:46:04Z</dcterms:created>
  <dcterms:modified xsi:type="dcterms:W3CDTF">2024-01-31T06:52:08Z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