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1"/>
  </p:sldMasterIdLst>
  <p:sldIdLst>
    <p:sldId id="256" r:id="rId2"/>
    <p:sldId id="258" r:id="rId3"/>
    <p:sldId id="257" r:id="rId4"/>
    <p:sldId id="267" r:id="rId5"/>
    <p:sldId id="268" r:id="rId6"/>
    <p:sldId id="259" r:id="rId7"/>
    <p:sldId id="26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24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7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B3BE4-3EC0-E24A-9F8D-EAD50680D1F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7E52-761D-1449-892F-A55FBB62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eonLcN7LD4?si=JiwCDwsxEHcMoonS" TargetMode="External"/><Relationship Id="rId2" Type="http://schemas.openxmlformats.org/officeDocument/2006/relationships/hyperlink" Target="https://pi.math.cornell.edu/~mec/Winter2009/RalucaRemus/Lecture3/lecture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7BA8-038F-E8F7-23F5-F14331083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An Analysis of Google’s PageRank Algorithm : Linear Algebra’s Role in Search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2EA61-C03F-950D-DC92-15A5BE44C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Joseph Kaplan</a:t>
            </a:r>
          </a:p>
        </p:txBody>
      </p:sp>
    </p:spTree>
    <p:extLst>
      <p:ext uri="{BB962C8B-B14F-4D97-AF65-F5344CB8AC3E}">
        <p14:creationId xmlns:p14="http://schemas.microsoft.com/office/powerpoint/2010/main" val="25173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76B7-170B-5A8E-C782-2027F45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Nodes &amp; Disconnected Components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7FFB-35A3-8192-59A9-55D0AB9C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169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What if some web pages exist in a graph between themselves, but offer no access to another graph of web pages?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See the graphs below. How does someone looking at P3 get to P1?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will examine this in detail in the next slide, but a simple solution to this problem is something called a “random surfer model”.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solution involves creating a defined probability for each node, such that it is impossible for a surfer to get stuck in a certain path of web pages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1B5D-6E76-8410-F24A-32C9F68B0782}"/>
              </a:ext>
            </a:extLst>
          </p:cNvPr>
          <p:cNvSpPr/>
          <p:nvPr/>
        </p:nvSpPr>
        <p:spPr>
          <a:xfrm>
            <a:off x="316927" y="4677847"/>
            <a:ext cx="65836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08A07-B3D8-9232-C07E-F66CD2A9EC6A}"/>
              </a:ext>
            </a:extLst>
          </p:cNvPr>
          <p:cNvSpPr/>
          <p:nvPr/>
        </p:nvSpPr>
        <p:spPr>
          <a:xfrm>
            <a:off x="316927" y="5943599"/>
            <a:ext cx="65836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8A405-795D-E051-F137-015050DF9232}"/>
              </a:ext>
            </a:extLst>
          </p:cNvPr>
          <p:cNvSpPr/>
          <p:nvPr/>
        </p:nvSpPr>
        <p:spPr>
          <a:xfrm>
            <a:off x="2776132" y="4760258"/>
            <a:ext cx="65836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02F0A-EEE5-BEAF-B75B-36B84100B2B9}"/>
              </a:ext>
            </a:extLst>
          </p:cNvPr>
          <p:cNvSpPr/>
          <p:nvPr/>
        </p:nvSpPr>
        <p:spPr>
          <a:xfrm>
            <a:off x="3434500" y="5949694"/>
            <a:ext cx="65836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CCA0A-49A0-872B-DA49-4524365AF1C1}"/>
              </a:ext>
            </a:extLst>
          </p:cNvPr>
          <p:cNvSpPr/>
          <p:nvPr/>
        </p:nvSpPr>
        <p:spPr>
          <a:xfrm>
            <a:off x="2117764" y="5949694"/>
            <a:ext cx="65836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8AA292-4B53-1782-6DAE-CD6E62BC0A3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446948" y="5369858"/>
            <a:ext cx="658368" cy="5798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DB34B-2799-AFA8-CE79-5B5B0A373FCA}"/>
              </a:ext>
            </a:extLst>
          </p:cNvPr>
          <p:cNvCxnSpPr>
            <a:cxnSpLocks/>
          </p:cNvCxnSpPr>
          <p:nvPr/>
        </p:nvCxnSpPr>
        <p:spPr>
          <a:xfrm flipH="1">
            <a:off x="2776132" y="6248399"/>
            <a:ext cx="65836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95920-6EDB-351A-930F-8135DA7D3453}"/>
              </a:ext>
            </a:extLst>
          </p:cNvPr>
          <p:cNvCxnSpPr>
            <a:cxnSpLocks/>
          </p:cNvCxnSpPr>
          <p:nvPr/>
        </p:nvCxnSpPr>
        <p:spPr>
          <a:xfrm>
            <a:off x="3105316" y="5369858"/>
            <a:ext cx="658368" cy="5798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4429E8-1318-412A-1968-6897C0542EAE}"/>
              </a:ext>
            </a:extLst>
          </p:cNvPr>
          <p:cNvCxnSpPr>
            <a:cxnSpLocks/>
          </p:cNvCxnSpPr>
          <p:nvPr/>
        </p:nvCxnSpPr>
        <p:spPr>
          <a:xfrm>
            <a:off x="767437" y="5296621"/>
            <a:ext cx="0" cy="659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999E64-1331-2246-7A8C-ABE4071FD853}"/>
              </a:ext>
            </a:extLst>
          </p:cNvPr>
          <p:cNvCxnSpPr>
            <a:cxnSpLocks/>
          </p:cNvCxnSpPr>
          <p:nvPr/>
        </p:nvCxnSpPr>
        <p:spPr>
          <a:xfrm flipV="1">
            <a:off x="438252" y="5287447"/>
            <a:ext cx="0" cy="668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A8FF-6C71-05DE-425A-144BC56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and Brin’s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D5F97-380C-8F01-7111-DF84AB30E8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To fix these problems, fix a positive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between 0 and 1, which we call the damping factor (a typical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0.15). Define the Page Rank matrix (also known as the Google matrix) of the graph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represents the links of the various web pages,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representing the adjacency matrix of the directed graph.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represents a probability matrix for which a random internet surfer can ”teleport” to any page with equal probability.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this important?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The damping factor can mimic real human behavior such as jumping to a completely new web page but plays an important role in preventing the algorithm from failing if a web page has no links or if a path of web pages is disconnected from another path of webpages.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D5F97-380C-8F01-7111-DF84AB30E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76E5-5F98-C6CF-1C45-9024EAC5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Perron-</a:t>
            </a:r>
            <a:r>
              <a:rPr lang="en-US" dirty="0" err="1"/>
              <a:t>Frobenius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72FE-B7B6-5449-FE4D-1106AFE17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M is a positive, stochastic column matrix, then:</a:t>
                </a:r>
              </a:p>
              <a:p>
                <a:pPr marL="800100" lvl="1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/>
                  <a:t>1 is an eigenvalue of multiplicity of one.</a:t>
                </a:r>
              </a:p>
              <a:p>
                <a:pPr marL="800100" lvl="1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/>
                  <a:t>1 is the largest eigenvalue; all the other eigenvalues have absolute value smaller than 1.</a:t>
                </a:r>
              </a:p>
              <a:p>
                <a:pPr marL="800100" lvl="1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/>
                  <a:t>The eigenvectors corresponding to the eigenvalue 1 have either only positive entries or only negative entries. In particular, for the eigenvalue 1 there exists a unique eigenvector with the sum of its entries equal to 1.</a:t>
                </a:r>
              </a:p>
              <a:p>
                <a:pPr marL="400050">
                  <a:buClr>
                    <a:schemeClr val="tx1"/>
                  </a:buClr>
                </a:pPr>
                <a:r>
                  <a:rPr lang="en-US" dirty="0"/>
                  <a:t>Why is this important?</a:t>
                </a:r>
              </a:p>
              <a:p>
                <a:pPr marL="800100" lvl="1">
                  <a:buClr>
                    <a:schemeClr val="tx1"/>
                  </a:buClr>
                </a:pPr>
                <a:r>
                  <a:rPr lang="en-US" dirty="0"/>
                  <a:t>This theorem ensures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a unique and dominant eigenvector. In addition, this theorem ensures the eigenvector result will be positive, which is important due to the required positive nature of probabilities.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72FE-B7B6-5449-FE4D-1106AFE17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9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186C-4308-822B-3A88-2F12AF91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Method Convergence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CA3C9-2025-F8C5-1E9C-BDB49C430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M be a positive, column stochastic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matrix. Denote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its probabilistic eigenvector corresponding to the eigenvector 1.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the column vector with all entries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 Then the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converges to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this important?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This theorem is important because we can compute the probability vector by literately applying the Page and Brin solution formula, which will eventually reach the equilibrium eigenvector, thus converging.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Thus, we now know that the PageRank vector for a web graph with transition matrix A, and damping factor p, is a unique probabilistic eigenvector of the matrix M, corresponding to the eigenvalue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CA3C9-2025-F8C5-1E9C-BDB49C430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7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946B-307B-594D-6F98-2B886492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Problem #4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4916859-0C56-E620-E4A9-987FEBA0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10135289" cy="3203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30FDA-2E0D-1CD1-2E8B-EE3FBBF5E492}"/>
                  </a:ext>
                </a:extLst>
              </p:cNvPr>
              <p:cNvSpPr txBox="1"/>
              <p:nvPr/>
            </p:nvSpPr>
            <p:spPr>
              <a:xfrm>
                <a:off x="13963" y="4410127"/>
                <a:ext cx="4265429" cy="241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 compute the PageRank vector of the depicted tree, let us first begin by counting the number of nodes and ascribing an expected importance vector v.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. </a:t>
                </a:r>
              </a:p>
              <a:p>
                <a:r>
                  <a:rPr lang="en-US" sz="1200" dirty="0"/>
                  <a:t>Thus, it is expected that each node will have 0.125 importance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30FDA-2E0D-1CD1-2E8B-EE3FBBF5E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" y="4410127"/>
                <a:ext cx="4265429" cy="2410019"/>
              </a:xfrm>
              <a:prstGeom prst="rect">
                <a:avLst/>
              </a:prstGeom>
              <a:blipFill>
                <a:blip r:embed="rId3"/>
                <a:stretch>
                  <a:fillRect b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CB8826-5B86-6B35-A9CB-62705B1A44C2}"/>
              </a:ext>
            </a:extLst>
          </p:cNvPr>
          <p:cNvCxnSpPr/>
          <p:nvPr/>
        </p:nvCxnSpPr>
        <p:spPr>
          <a:xfrm>
            <a:off x="4136517" y="5644896"/>
            <a:ext cx="9144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2845D-D5E0-16AD-B3B5-E330E122F135}"/>
                  </a:ext>
                </a:extLst>
              </p:cNvPr>
              <p:cNvSpPr txBox="1"/>
              <p:nvPr/>
            </p:nvSpPr>
            <p:spPr>
              <a:xfrm>
                <a:off x="5050917" y="4410127"/>
                <a:ext cx="5257800" cy="204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Next, let us find matrix A, which will represent the actual importance of each node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dirty="0"/>
                        <m:t>.</m:t>
                      </m:r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Now, let us move forward to solving the damping equation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2845D-D5E0-16AD-B3B5-E330E122F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17" y="4410127"/>
                <a:ext cx="5257800" cy="2040687"/>
              </a:xfrm>
              <a:prstGeom prst="rect">
                <a:avLst/>
              </a:prstGeom>
              <a:blipFill>
                <a:blip r:embed="rId4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7005-D5AF-9804-7F27-60BE7E28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Problem #4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5DE534-5A1E-DB51-C640-2CC2825977E5}"/>
                  </a:ext>
                </a:extLst>
              </p:cNvPr>
              <p:cNvSpPr txBox="1"/>
              <p:nvPr/>
            </p:nvSpPr>
            <p:spPr>
              <a:xfrm>
                <a:off x="0" y="1152983"/>
                <a:ext cx="12192000" cy="541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let us move forward to working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where B represents the ”surfer” matrix: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1 −0.85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+0.15 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. </m:t>
                    </m:r>
                  </m:oMath>
                </a14:m>
                <a:r>
                  <a:rPr lang="en-US" dirty="0"/>
                  <a:t>Using this process in an iterative fashion, we can arrive at an equilibrium eigenvector after a certain number of applications. </a:t>
                </a:r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Thus, we get the final vector associated with the importance of each web page,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2.93 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2.31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1.91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1.91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5DE534-5A1E-DB51-C640-2CC28259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2983"/>
                <a:ext cx="12192000" cy="5413020"/>
              </a:xfrm>
              <a:prstGeom prst="rect">
                <a:avLst/>
              </a:prstGeom>
              <a:blipFill>
                <a:blip r:embed="rId2"/>
                <a:stretch>
                  <a:fillRect l="-416" t="-468" r="-312" b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C8A-1329-6D05-E2FA-CE4448ED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E1A3-3F3B-BE5C-4D08-9FBF6B9F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https://pi.math.cornell.edu/~mec/Winter2009/RalucaRemus/Lecture3/lecture3.html</a:t>
            </a:r>
            <a:r>
              <a:rPr lang="en-US" dirty="0"/>
              <a:t> (Cornell Lecture on Page Rank)</a:t>
            </a:r>
          </a:p>
          <a:p>
            <a:r>
              <a:rPr lang="en-US" dirty="0">
                <a:hlinkClick r:id="rId3"/>
              </a:rPr>
              <a:t>https://youtu.be/meonLcN7LD4?si=JiwCDwsxEHcMoonS</a:t>
            </a:r>
            <a:r>
              <a:rPr lang="en-US" dirty="0"/>
              <a:t> (YouTube Video on Page Rank)</a:t>
            </a:r>
          </a:p>
        </p:txBody>
      </p:sp>
    </p:spTree>
    <p:extLst>
      <p:ext uri="{BB962C8B-B14F-4D97-AF65-F5344CB8AC3E}">
        <p14:creationId xmlns:p14="http://schemas.microsoft.com/office/powerpoint/2010/main" val="12560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494-214F-FB49-0AF3-A29E1F4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4060-A6F6-C9F1-5EAF-1F466258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How Does PageRank Work?</a:t>
            </a:r>
          </a:p>
          <a:p>
            <a:pPr>
              <a:buClr>
                <a:schemeClr val="tx1"/>
              </a:buClr>
            </a:pPr>
            <a:r>
              <a:rPr lang="en-US" dirty="0"/>
              <a:t>PageRank from a Dynamical Systems Point of View</a:t>
            </a:r>
          </a:p>
          <a:p>
            <a:pPr>
              <a:buClr>
                <a:schemeClr val="tx1"/>
              </a:buClr>
            </a:pPr>
            <a:r>
              <a:rPr lang="en-US" dirty="0"/>
              <a:t>PageRank from a Linear Algebra Point of View</a:t>
            </a:r>
          </a:p>
          <a:p>
            <a:pPr>
              <a:buClr>
                <a:schemeClr val="tx1"/>
              </a:buClr>
            </a:pPr>
            <a:r>
              <a:rPr lang="en-US" dirty="0"/>
              <a:t>How Are Missing Websites and Disconnected Pages Handled?</a:t>
            </a:r>
          </a:p>
          <a:p>
            <a:pPr>
              <a:buClr>
                <a:schemeClr val="tx1"/>
              </a:buClr>
            </a:pPr>
            <a:r>
              <a:rPr lang="en-US" dirty="0"/>
              <a:t>Page and Brin’s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Theorems Regarding PageRank</a:t>
            </a:r>
          </a:p>
          <a:p>
            <a:pPr>
              <a:buClr>
                <a:schemeClr val="tx1"/>
              </a:buClr>
            </a:pPr>
            <a:r>
              <a:rPr lang="en-US" dirty="0"/>
              <a:t>Solution to an 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20234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98AD-0F21-F0D6-6560-A65E6D73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PageRank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CCE4-E833-E0F2-890C-B2B7F644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PageRank is what allows Google Search to provide proper search results</a:t>
            </a:r>
          </a:p>
          <a:p>
            <a:pPr>
              <a:buClr>
                <a:schemeClr val="tx1"/>
              </a:buClr>
            </a:pPr>
            <a:r>
              <a:rPr lang="en-US" dirty="0"/>
              <a:t>Created by Larry Page and Sergey Brin in the 1990’s</a:t>
            </a:r>
          </a:p>
          <a:p>
            <a:pPr>
              <a:buClr>
                <a:schemeClr val="tx1"/>
              </a:buClr>
            </a:pPr>
            <a:r>
              <a:rPr lang="en-US" dirty="0"/>
              <a:t>Works by referencing web pages as nodes and creating directed graphs between these pages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node has some number of in-edges and out-edges, each representing the importance of the page it represents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in-edges represent web pages that reference the web page receiving the in-edge. Thus, web pages can be ascribed importance based on the number of in-edges coming into them</a:t>
            </a:r>
          </a:p>
        </p:txBody>
      </p:sp>
    </p:spTree>
    <p:extLst>
      <p:ext uri="{BB962C8B-B14F-4D97-AF65-F5344CB8AC3E}">
        <p14:creationId xmlns:p14="http://schemas.microsoft.com/office/powerpoint/2010/main" val="2660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50C8-95A3-3DB0-9549-EDF05DC8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9E2A-B977-41DC-2D15-4B0F9B34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0053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Let us examine a graph representing the connection of webpages to each other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Below are 4 interconnected webpages, P1, P2, P3, and P4, represented by a directed graph.</a:t>
            </a:r>
          </a:p>
        </p:txBody>
      </p:sp>
      <p:pic>
        <p:nvPicPr>
          <p:cNvPr id="23" name="Picture 22" descr="A diagram of a diagram&#10;&#10;Description automatically generated">
            <a:extLst>
              <a:ext uri="{FF2B5EF4-FFF2-40B4-BE49-F238E27FC236}">
                <a16:creationId xmlns:a16="http://schemas.microsoft.com/office/drawing/2014/main" id="{70293B31-58E4-0CEE-9232-998B7E10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57599"/>
            <a:ext cx="2692400" cy="2590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BFBADC-0B02-606B-5B67-C605988C05EA}"/>
              </a:ext>
            </a:extLst>
          </p:cNvPr>
          <p:cNvSpPr txBox="1"/>
          <p:nvPr/>
        </p:nvSpPr>
        <p:spPr>
          <a:xfrm>
            <a:off x="4181856" y="3657599"/>
            <a:ext cx="5867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relations between these web pages can be defined using hyperlinks or references to other pages.</a:t>
            </a:r>
          </a:p>
          <a:p>
            <a:endParaRPr lang="en-US" dirty="0"/>
          </a:p>
          <a:p>
            <a:r>
              <a:rPr lang="en-US" dirty="0"/>
              <a:t>Thus:</a:t>
            </a:r>
          </a:p>
          <a:p>
            <a:r>
              <a:rPr lang="en-US" dirty="0"/>
              <a:t>P1 has a reference to P2, P3, and P4.</a:t>
            </a:r>
          </a:p>
          <a:p>
            <a:r>
              <a:rPr lang="en-US" dirty="0"/>
              <a:t>P2 has a reference to P4</a:t>
            </a:r>
          </a:p>
          <a:p>
            <a:r>
              <a:rPr lang="en-US" dirty="0"/>
              <a:t>P3 has a reference to P4</a:t>
            </a:r>
          </a:p>
          <a:p>
            <a:r>
              <a:rPr lang="en-US" dirty="0"/>
              <a:t>P4 has a reference to P1 and P2.</a:t>
            </a:r>
          </a:p>
        </p:txBody>
      </p:sp>
    </p:spTree>
    <p:extLst>
      <p:ext uri="{BB962C8B-B14F-4D97-AF65-F5344CB8AC3E}">
        <p14:creationId xmlns:p14="http://schemas.microsoft.com/office/powerpoint/2010/main" val="138916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224D-D345-8D15-320F-EA08FC60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Markov Chain of Web Page Connections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AE330-6238-904E-9A0A-0B93DE372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1601633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Using the directed graph of web pages from the previous slide, let us now define the weights of each edge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Thus, each directed edge will have a weight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represents the number of out-edges of the node.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AE330-6238-904E-9A0A-0B93DE372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1601633"/>
              </a:xfrm>
              <a:blipFill>
                <a:blip r:embed="rId2"/>
                <a:stretch>
                  <a:fillRect l="-283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6239B-B0B0-4C0B-D314-27B7A2F359A0}"/>
                  </a:ext>
                </a:extLst>
              </p:cNvPr>
              <p:cNvSpPr txBox="1"/>
              <p:nvPr/>
            </p:nvSpPr>
            <p:spPr>
              <a:xfrm>
                <a:off x="3792544" y="3660367"/>
                <a:ext cx="6257309" cy="336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Thus, to properly understand these weights, let us look at each web page and define its weights.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P1 has three out-edges, thus transferring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of its importance to each P2, P3, and P4.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P2 has one out-edge, thus transferring all its importance to P4.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P3 has one out-edge, thus transferring all its importance to P4.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P4 has two out-edges thus transferring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of its importance to both P1 and P2.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6239B-B0B0-4C0B-D314-27B7A2F3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44" y="3660367"/>
                <a:ext cx="6257309" cy="3368999"/>
              </a:xfrm>
              <a:prstGeom prst="rect">
                <a:avLst/>
              </a:prstGeom>
              <a:blipFill>
                <a:blip r:embed="rId3"/>
                <a:stretch>
                  <a:fillRect l="-810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CC2A383-8329-1A40-9D77-CFA87785CA6C}"/>
              </a:ext>
            </a:extLst>
          </p:cNvPr>
          <p:cNvSpPr/>
          <p:nvPr/>
        </p:nvSpPr>
        <p:spPr>
          <a:xfrm>
            <a:off x="3024448" y="5848239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97911-FE0D-EA59-5BD3-8F73623D0BCA}"/>
              </a:ext>
            </a:extLst>
          </p:cNvPr>
          <p:cNvSpPr/>
          <p:nvPr/>
        </p:nvSpPr>
        <p:spPr>
          <a:xfrm>
            <a:off x="335216" y="5848239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B9D76-74A1-3CEF-D226-CC9ED2B90033}"/>
              </a:ext>
            </a:extLst>
          </p:cNvPr>
          <p:cNvSpPr/>
          <p:nvPr/>
        </p:nvSpPr>
        <p:spPr>
          <a:xfrm>
            <a:off x="335216" y="3654551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AC00E-CD2F-27ED-EA1F-AA8AA425B632}"/>
              </a:ext>
            </a:extLst>
          </p:cNvPr>
          <p:cNvSpPr/>
          <p:nvPr/>
        </p:nvSpPr>
        <p:spPr>
          <a:xfrm>
            <a:off x="3024448" y="3654551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2A0067-BE43-E67B-1CC1-AD74ABD0FF7C}"/>
              </a:ext>
            </a:extLst>
          </p:cNvPr>
          <p:cNvCxnSpPr>
            <a:cxnSpLocks/>
          </p:cNvCxnSpPr>
          <p:nvPr/>
        </p:nvCxnSpPr>
        <p:spPr>
          <a:xfrm>
            <a:off x="921486" y="4433786"/>
            <a:ext cx="2146561" cy="1607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3CD70-CA4A-8F75-34C4-DCC08ADB8A28}"/>
              </a:ext>
            </a:extLst>
          </p:cNvPr>
          <p:cNvCxnSpPr>
            <a:cxnSpLocks/>
          </p:cNvCxnSpPr>
          <p:nvPr/>
        </p:nvCxnSpPr>
        <p:spPr>
          <a:xfrm>
            <a:off x="481584" y="4439321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AFE23-C6F1-0797-206A-21F99562D39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103312" y="4046936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F02E6-82D3-10D0-2EA3-5DCE000363ED}"/>
              </a:ext>
            </a:extLst>
          </p:cNvPr>
          <p:cNvCxnSpPr>
            <a:cxnSpLocks/>
          </p:cNvCxnSpPr>
          <p:nvPr/>
        </p:nvCxnSpPr>
        <p:spPr>
          <a:xfrm>
            <a:off x="3256928" y="4439321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752A89-7226-F11F-4C39-E2A516D7330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1103312" y="6240624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C99C4C-2CFB-8A98-6567-063074A2DD0A}"/>
              </a:ext>
            </a:extLst>
          </p:cNvPr>
          <p:cNvCxnSpPr>
            <a:cxnSpLocks/>
          </p:cNvCxnSpPr>
          <p:nvPr/>
        </p:nvCxnSpPr>
        <p:spPr>
          <a:xfrm flipH="1" flipV="1">
            <a:off x="988800" y="4241072"/>
            <a:ext cx="2115376" cy="16071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D13019-AD83-DD81-4172-45FDA32CF57A}"/>
              </a:ext>
            </a:extLst>
          </p:cNvPr>
          <p:cNvCxnSpPr>
            <a:cxnSpLocks/>
          </p:cNvCxnSpPr>
          <p:nvPr/>
        </p:nvCxnSpPr>
        <p:spPr>
          <a:xfrm flipV="1">
            <a:off x="3562434" y="4443803"/>
            <a:ext cx="0" cy="14044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1210EB-8378-C68F-0D81-4F8EBA2D2D7F}"/>
                  </a:ext>
                </a:extLst>
              </p:cNvPr>
              <p:cNvSpPr txBox="1"/>
              <p:nvPr/>
            </p:nvSpPr>
            <p:spPr>
              <a:xfrm>
                <a:off x="3565178" y="4927514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1210EB-8378-C68F-0D81-4F8EBA2D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8" y="4927514"/>
                <a:ext cx="312906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AB4FAA-3713-3566-5907-58F526529334}"/>
                  </a:ext>
                </a:extLst>
              </p:cNvPr>
              <p:cNvSpPr txBox="1"/>
              <p:nvPr/>
            </p:nvSpPr>
            <p:spPr>
              <a:xfrm>
                <a:off x="2363297" y="4883648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AB4FAA-3713-3566-5907-58F52652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97" y="4883648"/>
                <a:ext cx="312906" cy="438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52D9C0-31DF-7827-A24F-C8C4C624BBE2}"/>
                  </a:ext>
                </a:extLst>
              </p:cNvPr>
              <p:cNvSpPr txBox="1"/>
              <p:nvPr/>
            </p:nvSpPr>
            <p:spPr>
              <a:xfrm>
                <a:off x="2898912" y="4887342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52D9C0-31DF-7827-A24F-C8C4C624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12" y="4887342"/>
                <a:ext cx="31290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BEC561-33BA-EBA3-FA21-D8D7212511C6}"/>
                  </a:ext>
                </a:extLst>
              </p:cNvPr>
              <p:cNvSpPr txBox="1"/>
              <p:nvPr/>
            </p:nvSpPr>
            <p:spPr>
              <a:xfrm>
                <a:off x="500518" y="4888762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BEC561-33BA-EBA3-FA21-D8D72125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8" y="4888762"/>
                <a:ext cx="312906" cy="439223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B7203B-1803-9B34-242F-F793D4888DFD}"/>
                  </a:ext>
                </a:extLst>
              </p:cNvPr>
              <p:cNvSpPr txBox="1"/>
              <p:nvPr/>
            </p:nvSpPr>
            <p:spPr>
              <a:xfrm>
                <a:off x="1250929" y="4882430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B7203B-1803-9B34-242F-F793D4888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9" y="4882430"/>
                <a:ext cx="312906" cy="4392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38A354-9E63-A903-EA2C-1FF2CC92C5E5}"/>
                  </a:ext>
                </a:extLst>
              </p:cNvPr>
              <p:cNvSpPr txBox="1"/>
              <p:nvPr/>
            </p:nvSpPr>
            <p:spPr>
              <a:xfrm>
                <a:off x="1838313" y="3584295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38A354-9E63-A903-EA2C-1FF2CC92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13" y="3584295"/>
                <a:ext cx="312906" cy="439223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EA208D-B8EE-EF2B-C327-F5F8A8C88A1F}"/>
                  </a:ext>
                </a:extLst>
              </p:cNvPr>
              <p:cNvSpPr txBox="1"/>
              <p:nvPr/>
            </p:nvSpPr>
            <p:spPr>
              <a:xfrm>
                <a:off x="1890035" y="629626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EA208D-B8EE-EF2B-C327-F5F8A8C88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35" y="6296260"/>
                <a:ext cx="3129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8FA-A8E5-269D-C195-EACF51C2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DA68-C861-D26C-2E92-46D59A5A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0749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Let us again examine a directed graph of web pages</a:t>
            </a:r>
          </a:p>
          <a:p>
            <a:pPr lvl="1"/>
            <a:r>
              <a:rPr lang="en-US" dirty="0"/>
              <a:t>As can be seen below, our directed graph has values associated with each edge representing the importance of the node the edge is leaving.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47505C-139A-9DFA-999D-2369D5CEED90}"/>
                  </a:ext>
                </a:extLst>
              </p:cNvPr>
              <p:cNvSpPr txBox="1"/>
              <p:nvPr/>
            </p:nvSpPr>
            <p:spPr>
              <a:xfrm>
                <a:off x="4033324" y="3460417"/>
                <a:ext cx="8158675" cy="2774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more and more web pages appear or link to one-another, we must define a way to keep track of which pages are important. </a:t>
                </a:r>
              </a:p>
              <a:p>
                <a:r>
                  <a:rPr lang="en-US" dirty="0"/>
                  <a:t>Thus, we can define a vector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where each value of this vector represents the initial importance each page is assumed to have.</a:t>
                </a:r>
              </a:p>
              <a:p>
                <a:endParaRPr lang="en-US" dirty="0"/>
              </a:p>
              <a:p>
                <a:r>
                  <a:rPr lang="en-US" dirty="0"/>
                  <a:t>Multiplying this vector with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repeatedly will eventually grant an equilibrium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represents the importance of each page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47505C-139A-9DFA-999D-2369D5CE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24" y="3460417"/>
                <a:ext cx="8158675" cy="2774799"/>
              </a:xfrm>
              <a:prstGeom prst="rect">
                <a:avLst/>
              </a:prstGeom>
              <a:blipFill>
                <a:blip r:embed="rId2"/>
                <a:stretch>
                  <a:fillRect l="-621" t="-90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B4CDA2E-CB19-BC42-2D5B-6B3981849872}"/>
              </a:ext>
            </a:extLst>
          </p:cNvPr>
          <p:cNvSpPr/>
          <p:nvPr/>
        </p:nvSpPr>
        <p:spPr>
          <a:xfrm>
            <a:off x="3024448" y="5848239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F5025B-2B29-4BB0-ED24-92566586F229}"/>
              </a:ext>
            </a:extLst>
          </p:cNvPr>
          <p:cNvSpPr/>
          <p:nvPr/>
        </p:nvSpPr>
        <p:spPr>
          <a:xfrm>
            <a:off x="335216" y="5848239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8D54FD-7C4A-AAC5-5E09-F642C474A662}"/>
              </a:ext>
            </a:extLst>
          </p:cNvPr>
          <p:cNvSpPr/>
          <p:nvPr/>
        </p:nvSpPr>
        <p:spPr>
          <a:xfrm>
            <a:off x="335216" y="3654551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91C8A8-6ABA-CF84-0AE1-8C0F846A198B}"/>
              </a:ext>
            </a:extLst>
          </p:cNvPr>
          <p:cNvSpPr/>
          <p:nvPr/>
        </p:nvSpPr>
        <p:spPr>
          <a:xfrm>
            <a:off x="3024448" y="3654551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C852D-56FB-C81D-44DA-1D7195CE5611}"/>
              </a:ext>
            </a:extLst>
          </p:cNvPr>
          <p:cNvCxnSpPr>
            <a:cxnSpLocks/>
          </p:cNvCxnSpPr>
          <p:nvPr/>
        </p:nvCxnSpPr>
        <p:spPr>
          <a:xfrm>
            <a:off x="921486" y="4433786"/>
            <a:ext cx="2146561" cy="1607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D1B1FF-8A1B-D29B-863E-43005313139D}"/>
              </a:ext>
            </a:extLst>
          </p:cNvPr>
          <p:cNvCxnSpPr>
            <a:cxnSpLocks/>
          </p:cNvCxnSpPr>
          <p:nvPr/>
        </p:nvCxnSpPr>
        <p:spPr>
          <a:xfrm>
            <a:off x="481584" y="4439321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0D4E5-A88B-F3B1-96BD-DC438CF6B8C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103312" y="4046936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D6FC2A-1648-271F-6A94-138F2ED6CF44}"/>
              </a:ext>
            </a:extLst>
          </p:cNvPr>
          <p:cNvCxnSpPr>
            <a:cxnSpLocks/>
          </p:cNvCxnSpPr>
          <p:nvPr/>
        </p:nvCxnSpPr>
        <p:spPr>
          <a:xfrm>
            <a:off x="3256928" y="4439321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61320F-8F8D-ECFD-8261-7CEFD8FF365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103312" y="6240624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9BDE73-A693-8196-B303-F6ECBE9749B7}"/>
              </a:ext>
            </a:extLst>
          </p:cNvPr>
          <p:cNvCxnSpPr>
            <a:cxnSpLocks/>
          </p:cNvCxnSpPr>
          <p:nvPr/>
        </p:nvCxnSpPr>
        <p:spPr>
          <a:xfrm flipH="1" flipV="1">
            <a:off x="988800" y="4241072"/>
            <a:ext cx="2115376" cy="16071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509A2-D86D-BFBD-29B6-5CC987B87C70}"/>
              </a:ext>
            </a:extLst>
          </p:cNvPr>
          <p:cNvCxnSpPr>
            <a:cxnSpLocks/>
          </p:cNvCxnSpPr>
          <p:nvPr/>
        </p:nvCxnSpPr>
        <p:spPr>
          <a:xfrm flipV="1">
            <a:off x="3562434" y="4443803"/>
            <a:ext cx="0" cy="14044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180687-7885-6BC6-DEE8-E8DE4D62B2A0}"/>
                  </a:ext>
                </a:extLst>
              </p:cNvPr>
              <p:cNvSpPr txBox="1"/>
              <p:nvPr/>
            </p:nvSpPr>
            <p:spPr>
              <a:xfrm>
                <a:off x="3565178" y="4927514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180687-7885-6BC6-DEE8-E8DE4D62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8" y="4927514"/>
                <a:ext cx="312906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C86B91-D9A3-0780-7A60-A17C289616B9}"/>
                  </a:ext>
                </a:extLst>
              </p:cNvPr>
              <p:cNvSpPr txBox="1"/>
              <p:nvPr/>
            </p:nvSpPr>
            <p:spPr>
              <a:xfrm>
                <a:off x="2363297" y="4883648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C86B91-D9A3-0780-7A60-A17C2896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97" y="4883648"/>
                <a:ext cx="312906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99393-570C-1FAA-900A-347E4C6B8EBF}"/>
                  </a:ext>
                </a:extLst>
              </p:cNvPr>
              <p:cNvSpPr txBox="1"/>
              <p:nvPr/>
            </p:nvSpPr>
            <p:spPr>
              <a:xfrm>
                <a:off x="2898912" y="4887342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99393-570C-1FAA-900A-347E4C6B8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12" y="4887342"/>
                <a:ext cx="31290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6D6913-2523-6E38-7E50-0F4DF8F5F501}"/>
                  </a:ext>
                </a:extLst>
              </p:cNvPr>
              <p:cNvSpPr txBox="1"/>
              <p:nvPr/>
            </p:nvSpPr>
            <p:spPr>
              <a:xfrm>
                <a:off x="500518" y="4888762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6D6913-2523-6E38-7E50-0F4DF8F5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8" y="4888762"/>
                <a:ext cx="312906" cy="43922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944399-AFA1-CDA9-B5C0-FF1F84FB18E5}"/>
                  </a:ext>
                </a:extLst>
              </p:cNvPr>
              <p:cNvSpPr txBox="1"/>
              <p:nvPr/>
            </p:nvSpPr>
            <p:spPr>
              <a:xfrm>
                <a:off x="1250929" y="4882430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944399-AFA1-CDA9-B5C0-FF1F84FB1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9" y="4882430"/>
                <a:ext cx="312906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0AD153-5032-39C4-70C8-88EA942FA482}"/>
                  </a:ext>
                </a:extLst>
              </p:cNvPr>
              <p:cNvSpPr txBox="1"/>
              <p:nvPr/>
            </p:nvSpPr>
            <p:spPr>
              <a:xfrm>
                <a:off x="1838313" y="3584295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0AD153-5032-39C4-70C8-88EA942FA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13" y="3584295"/>
                <a:ext cx="312906" cy="439223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DAE029-2E4A-5901-BAA3-CC4C87142FA8}"/>
                  </a:ext>
                </a:extLst>
              </p:cNvPr>
              <p:cNvSpPr txBox="1"/>
              <p:nvPr/>
            </p:nvSpPr>
            <p:spPr>
              <a:xfrm>
                <a:off x="1890035" y="629626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DAE029-2E4A-5901-BAA3-CC4C8714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35" y="6296260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37C-4A61-657E-9B77-84CB1E2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Dynamical Systems POV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9876B-FBCB-C871-BCA3-805E48A0B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9"/>
                <a:ext cx="8946541" cy="16615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Again, we will use the below directed graph that can be represented by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Now, we will multiply this matrix by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which represents the expected importance of each web page in the graph.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9876B-FBCB-C871-BCA3-805E48A0B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9"/>
                <a:ext cx="8946541" cy="1661568"/>
              </a:xfrm>
              <a:blipFill>
                <a:blip r:embed="rId2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DAAC03-BF2B-E20C-BD3E-4C650F2537D9}"/>
              </a:ext>
            </a:extLst>
          </p:cNvPr>
          <p:cNvSpPr/>
          <p:nvPr/>
        </p:nvSpPr>
        <p:spPr>
          <a:xfrm>
            <a:off x="3024448" y="5848239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8DDDC-55DB-6EE7-E56C-C7C2497A0F5F}"/>
              </a:ext>
            </a:extLst>
          </p:cNvPr>
          <p:cNvSpPr/>
          <p:nvPr/>
        </p:nvSpPr>
        <p:spPr>
          <a:xfrm>
            <a:off x="335216" y="5848239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7654D-15E6-D802-3557-CD2812BE4E63}"/>
              </a:ext>
            </a:extLst>
          </p:cNvPr>
          <p:cNvSpPr/>
          <p:nvPr/>
        </p:nvSpPr>
        <p:spPr>
          <a:xfrm>
            <a:off x="335216" y="3654551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EFF53-E61F-7446-2185-3A6CCB7B76BB}"/>
              </a:ext>
            </a:extLst>
          </p:cNvPr>
          <p:cNvSpPr/>
          <p:nvPr/>
        </p:nvSpPr>
        <p:spPr>
          <a:xfrm>
            <a:off x="3024448" y="3654551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A657A3-69B4-0D0D-C936-8457CA71E08D}"/>
              </a:ext>
            </a:extLst>
          </p:cNvPr>
          <p:cNvCxnSpPr>
            <a:cxnSpLocks/>
          </p:cNvCxnSpPr>
          <p:nvPr/>
        </p:nvCxnSpPr>
        <p:spPr>
          <a:xfrm>
            <a:off x="921486" y="4433786"/>
            <a:ext cx="2146561" cy="1607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A8B1C-B348-E4B1-AC8A-EF1616622163}"/>
              </a:ext>
            </a:extLst>
          </p:cNvPr>
          <p:cNvCxnSpPr>
            <a:cxnSpLocks/>
          </p:cNvCxnSpPr>
          <p:nvPr/>
        </p:nvCxnSpPr>
        <p:spPr>
          <a:xfrm>
            <a:off x="481584" y="4439321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B54BE5-8093-A557-684A-DC969C18963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103312" y="4046936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4477BC-47B2-D99F-16D5-14F382DFC26B}"/>
              </a:ext>
            </a:extLst>
          </p:cNvPr>
          <p:cNvCxnSpPr>
            <a:cxnSpLocks/>
          </p:cNvCxnSpPr>
          <p:nvPr/>
        </p:nvCxnSpPr>
        <p:spPr>
          <a:xfrm>
            <a:off x="3256928" y="4439321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70522-8ACF-7C05-271A-58F08008CE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103312" y="6240624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C06422-F46D-39CA-60A8-F4B4637A7AC6}"/>
              </a:ext>
            </a:extLst>
          </p:cNvPr>
          <p:cNvCxnSpPr>
            <a:cxnSpLocks/>
          </p:cNvCxnSpPr>
          <p:nvPr/>
        </p:nvCxnSpPr>
        <p:spPr>
          <a:xfrm flipH="1" flipV="1">
            <a:off x="988800" y="4241072"/>
            <a:ext cx="2115376" cy="16071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50DB06-731A-5CC8-D5D6-9237CC7564EC}"/>
              </a:ext>
            </a:extLst>
          </p:cNvPr>
          <p:cNvCxnSpPr>
            <a:cxnSpLocks/>
          </p:cNvCxnSpPr>
          <p:nvPr/>
        </p:nvCxnSpPr>
        <p:spPr>
          <a:xfrm flipV="1">
            <a:off x="3562434" y="4443803"/>
            <a:ext cx="0" cy="14044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E5F58D-AA97-0D9C-DDE5-35D7F2A36325}"/>
                  </a:ext>
                </a:extLst>
              </p:cNvPr>
              <p:cNvSpPr txBox="1"/>
              <p:nvPr/>
            </p:nvSpPr>
            <p:spPr>
              <a:xfrm>
                <a:off x="3565178" y="4927514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E5F58D-AA97-0D9C-DDE5-35D7F2A3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8" y="4927514"/>
                <a:ext cx="312906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A86904-D46F-DFE3-3153-8D2DCA7C7A1E}"/>
                  </a:ext>
                </a:extLst>
              </p:cNvPr>
              <p:cNvSpPr txBox="1"/>
              <p:nvPr/>
            </p:nvSpPr>
            <p:spPr>
              <a:xfrm>
                <a:off x="2363297" y="4883648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A86904-D46F-DFE3-3153-8D2DCA7C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97" y="4883648"/>
                <a:ext cx="312906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7233CB-C1B2-BFB7-9461-C552E98D1786}"/>
                  </a:ext>
                </a:extLst>
              </p:cNvPr>
              <p:cNvSpPr txBox="1"/>
              <p:nvPr/>
            </p:nvSpPr>
            <p:spPr>
              <a:xfrm>
                <a:off x="2898912" y="4887342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7233CB-C1B2-BFB7-9461-C552E98D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12" y="4887342"/>
                <a:ext cx="31290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C35582-CEED-FD61-4B21-C4931211CC4A}"/>
                  </a:ext>
                </a:extLst>
              </p:cNvPr>
              <p:cNvSpPr txBox="1"/>
              <p:nvPr/>
            </p:nvSpPr>
            <p:spPr>
              <a:xfrm>
                <a:off x="500518" y="4888762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C35582-CEED-FD61-4B21-C4931211C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8" y="4888762"/>
                <a:ext cx="312906" cy="43922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CFF0E2-5A71-1A42-B7AF-09261B2A9299}"/>
                  </a:ext>
                </a:extLst>
              </p:cNvPr>
              <p:cNvSpPr txBox="1"/>
              <p:nvPr/>
            </p:nvSpPr>
            <p:spPr>
              <a:xfrm>
                <a:off x="1250929" y="4882430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CFF0E2-5A71-1A42-B7AF-09261B2A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9" y="4882430"/>
                <a:ext cx="312906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F21DB-3B75-AFB9-856D-F189B065A8EE}"/>
                  </a:ext>
                </a:extLst>
              </p:cNvPr>
              <p:cNvSpPr txBox="1"/>
              <p:nvPr/>
            </p:nvSpPr>
            <p:spPr>
              <a:xfrm>
                <a:off x="1838313" y="3584295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F21DB-3B75-AFB9-856D-F189B065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13" y="3584295"/>
                <a:ext cx="312906" cy="439223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0A322-5278-1BC8-4E8B-CD975E2F4292}"/>
                  </a:ext>
                </a:extLst>
              </p:cNvPr>
              <p:cNvSpPr txBox="1"/>
              <p:nvPr/>
            </p:nvSpPr>
            <p:spPr>
              <a:xfrm>
                <a:off x="1890035" y="629626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0A322-5278-1BC8-4E8B-CD975E2F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35" y="6296260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FCFFD-DFC8-D9C4-773E-7E4723F91E0A}"/>
                  </a:ext>
                </a:extLst>
              </p:cNvPr>
              <p:cNvSpPr txBox="1"/>
              <p:nvPr/>
            </p:nvSpPr>
            <p:spPr>
              <a:xfrm>
                <a:off x="4352543" y="3913632"/>
                <a:ext cx="7839453" cy="2220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0.2083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0.0833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0.5833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Multiplying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grants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0.29165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0.3329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0.04125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0.33285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Upon further calculations, this vector would eventually reach an equilibrium representing each web pages importance. (Notice how all columns sum to 1, a characteristic of Markov matrices.) The eigenvalue of A will be 1.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FCFFD-DFC8-D9C4-773E-7E4723F9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43" y="3913632"/>
                <a:ext cx="7839453" cy="2220801"/>
              </a:xfrm>
              <a:prstGeom prst="rect">
                <a:avLst/>
              </a:prstGeom>
              <a:blipFill>
                <a:blip r:embed="rId10"/>
                <a:stretch>
                  <a:fillRect l="-64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3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F462-EC40-08B1-E1B8-B96BF545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252B-01FA-EEBB-5168-FF888B37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7821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From a linear algebra perspective, the importance of each web page can be used to construct a system of equations to represent the graph of these web pages.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 instance, let us use the direct graph outlined on the previous slide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010F2E-D7AD-E1D7-53A9-AAC0ED963798}"/>
                  </a:ext>
                </a:extLst>
              </p:cNvPr>
              <p:cNvSpPr txBox="1"/>
              <p:nvPr/>
            </p:nvSpPr>
            <p:spPr>
              <a:xfrm>
                <a:off x="3620168" y="3584295"/>
                <a:ext cx="8571828" cy="388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directed graph can be represented by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while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represents the expected importance of each node.</a:t>
                </a:r>
              </a:p>
              <a:p>
                <a:endParaRPr lang="en-US" dirty="0"/>
              </a:p>
              <a:p>
                <a:r>
                  <a:rPr lang="en-US" dirty="0"/>
                  <a:t>This can then be represented by a system of equations Av: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→0+0+0+0.25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0.5=0.125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+0+0+0.25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.0283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→0.25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0.33+0+0+0=0.08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5833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010F2E-D7AD-E1D7-53A9-AAC0ED963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168" y="3584295"/>
                <a:ext cx="8571828" cy="3882794"/>
              </a:xfrm>
              <a:prstGeom prst="rect">
                <a:avLst/>
              </a:prstGeom>
              <a:blipFill>
                <a:blip r:embed="rId2"/>
                <a:stretch>
                  <a:fillRect l="-740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E41B6ED-975E-49F9-7725-13B2F9B68A39}"/>
              </a:ext>
            </a:extLst>
          </p:cNvPr>
          <p:cNvSpPr/>
          <p:nvPr/>
        </p:nvSpPr>
        <p:spPr>
          <a:xfrm>
            <a:off x="2841568" y="5868610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3A17A8-B58A-7EC5-228A-74955D197532}"/>
              </a:ext>
            </a:extLst>
          </p:cNvPr>
          <p:cNvSpPr/>
          <p:nvPr/>
        </p:nvSpPr>
        <p:spPr>
          <a:xfrm>
            <a:off x="152336" y="5868610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0F2B1D-5E54-FAB0-86DA-0B10CAA8F1AB}"/>
              </a:ext>
            </a:extLst>
          </p:cNvPr>
          <p:cNvSpPr/>
          <p:nvPr/>
        </p:nvSpPr>
        <p:spPr>
          <a:xfrm>
            <a:off x="152336" y="3674922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468294-846C-DA2A-D8AB-925A6CEBC214}"/>
              </a:ext>
            </a:extLst>
          </p:cNvPr>
          <p:cNvSpPr/>
          <p:nvPr/>
        </p:nvSpPr>
        <p:spPr>
          <a:xfrm>
            <a:off x="2841568" y="3674922"/>
            <a:ext cx="768096" cy="78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8EF62-6F9A-BB08-1DBC-B28F37C01127}"/>
              </a:ext>
            </a:extLst>
          </p:cNvPr>
          <p:cNvCxnSpPr>
            <a:cxnSpLocks/>
          </p:cNvCxnSpPr>
          <p:nvPr/>
        </p:nvCxnSpPr>
        <p:spPr>
          <a:xfrm>
            <a:off x="738606" y="4454157"/>
            <a:ext cx="2146561" cy="1607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9B1C7A-930E-EA81-5FF5-C4DD43985893}"/>
              </a:ext>
            </a:extLst>
          </p:cNvPr>
          <p:cNvCxnSpPr>
            <a:cxnSpLocks/>
          </p:cNvCxnSpPr>
          <p:nvPr/>
        </p:nvCxnSpPr>
        <p:spPr>
          <a:xfrm>
            <a:off x="298704" y="4459692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A74BAD-F1DC-84B6-C46E-E54CC31341B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20432" y="4067307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05A68C-CED2-BA97-9553-2B17917D5CFC}"/>
              </a:ext>
            </a:extLst>
          </p:cNvPr>
          <p:cNvCxnSpPr>
            <a:cxnSpLocks/>
          </p:cNvCxnSpPr>
          <p:nvPr/>
        </p:nvCxnSpPr>
        <p:spPr>
          <a:xfrm>
            <a:off x="3074048" y="4459692"/>
            <a:ext cx="0" cy="1408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055612-1447-2F32-98F6-CB133C74A1F5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920432" y="6260995"/>
            <a:ext cx="19211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54DD4-72E5-C38C-6E34-2C00C22E18EB}"/>
              </a:ext>
            </a:extLst>
          </p:cNvPr>
          <p:cNvCxnSpPr>
            <a:cxnSpLocks/>
          </p:cNvCxnSpPr>
          <p:nvPr/>
        </p:nvCxnSpPr>
        <p:spPr>
          <a:xfrm flipH="1" flipV="1">
            <a:off x="805920" y="4261443"/>
            <a:ext cx="2115376" cy="16071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3EB116-86BC-5380-7805-21C9474234A1}"/>
              </a:ext>
            </a:extLst>
          </p:cNvPr>
          <p:cNvCxnSpPr>
            <a:cxnSpLocks/>
          </p:cNvCxnSpPr>
          <p:nvPr/>
        </p:nvCxnSpPr>
        <p:spPr>
          <a:xfrm flipV="1">
            <a:off x="3379554" y="4464174"/>
            <a:ext cx="0" cy="14044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391382-B8F0-58D0-ED2B-FAA904C590F1}"/>
                  </a:ext>
                </a:extLst>
              </p:cNvPr>
              <p:cNvSpPr txBox="1"/>
              <p:nvPr/>
            </p:nvSpPr>
            <p:spPr>
              <a:xfrm>
                <a:off x="3382298" y="4947885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391382-B8F0-58D0-ED2B-FAA904C5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8" y="4947885"/>
                <a:ext cx="312906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466E7A-9A47-C137-301D-CB2226BC3960}"/>
                  </a:ext>
                </a:extLst>
              </p:cNvPr>
              <p:cNvSpPr txBox="1"/>
              <p:nvPr/>
            </p:nvSpPr>
            <p:spPr>
              <a:xfrm>
                <a:off x="2180417" y="4904019"/>
                <a:ext cx="312906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466E7A-9A47-C137-301D-CB2226BC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17" y="4904019"/>
                <a:ext cx="312906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86D367-ECB7-023F-1A5D-D1DC21797270}"/>
                  </a:ext>
                </a:extLst>
              </p:cNvPr>
              <p:cNvSpPr txBox="1"/>
              <p:nvPr/>
            </p:nvSpPr>
            <p:spPr>
              <a:xfrm>
                <a:off x="2716032" y="4907713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86D367-ECB7-023F-1A5D-D1DC2179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2" y="4907713"/>
                <a:ext cx="31290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04AE1D-35FC-4AA8-333F-6893891FDB8D}"/>
                  </a:ext>
                </a:extLst>
              </p:cNvPr>
              <p:cNvSpPr txBox="1"/>
              <p:nvPr/>
            </p:nvSpPr>
            <p:spPr>
              <a:xfrm>
                <a:off x="317638" y="4909133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04AE1D-35FC-4AA8-333F-6893891F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8" y="4909133"/>
                <a:ext cx="312906" cy="439223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A04AEE-8314-61A9-BD4C-A2431E97CE6B}"/>
                  </a:ext>
                </a:extLst>
              </p:cNvPr>
              <p:cNvSpPr txBox="1"/>
              <p:nvPr/>
            </p:nvSpPr>
            <p:spPr>
              <a:xfrm>
                <a:off x="1068049" y="4902801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A04AEE-8314-61A9-BD4C-A2431E97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49" y="4902801"/>
                <a:ext cx="312906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95246C-60D7-E467-6E72-319039F6238F}"/>
                  </a:ext>
                </a:extLst>
              </p:cNvPr>
              <p:cNvSpPr txBox="1"/>
              <p:nvPr/>
            </p:nvSpPr>
            <p:spPr>
              <a:xfrm>
                <a:off x="1655433" y="3604666"/>
                <a:ext cx="31290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95246C-60D7-E467-6E72-319039F6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33" y="3604666"/>
                <a:ext cx="312906" cy="4392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CA01E1-BBE0-7D99-4288-35958313753D}"/>
                  </a:ext>
                </a:extLst>
              </p:cNvPr>
              <p:cNvSpPr txBox="1"/>
              <p:nvPr/>
            </p:nvSpPr>
            <p:spPr>
              <a:xfrm>
                <a:off x="1707155" y="631663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CA01E1-BBE0-7D99-4288-359583137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55" y="631663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97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64A4-461F-7B1A-E3EA-13A2FC2B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Nodes &amp; Disconnected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D438-899A-B166-4040-E0C85C9D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306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What would happen if a web page was deleted, or some web page didn’t reference other web pages at all?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was a serious issue due to the sheer amount of web pages on the Internet.</a:t>
            </a:r>
          </a:p>
          <a:p>
            <a:pPr>
              <a:buClr>
                <a:schemeClr val="tx1"/>
              </a:buClr>
            </a:pPr>
            <a:r>
              <a:rPr lang="en-US" dirty="0"/>
              <a:t>To handle these cases, one should create an even distribution of probability for the dangling node.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A0C49-1A09-40CA-D00F-2F245FB52BB8}"/>
              </a:ext>
            </a:extLst>
          </p:cNvPr>
          <p:cNvSpPr/>
          <p:nvPr/>
        </p:nvSpPr>
        <p:spPr>
          <a:xfrm>
            <a:off x="1103312" y="4498848"/>
            <a:ext cx="682752" cy="57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80C8-4380-5273-DFDD-A8FA3DDC467C}"/>
              </a:ext>
            </a:extLst>
          </p:cNvPr>
          <p:cNvSpPr/>
          <p:nvPr/>
        </p:nvSpPr>
        <p:spPr>
          <a:xfrm>
            <a:off x="646111" y="5675375"/>
            <a:ext cx="682752" cy="57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4D6E6-4DE5-E7BC-085B-F5BC19890BB4}"/>
              </a:ext>
            </a:extLst>
          </p:cNvPr>
          <p:cNvSpPr/>
          <p:nvPr/>
        </p:nvSpPr>
        <p:spPr>
          <a:xfrm>
            <a:off x="2184755" y="5388863"/>
            <a:ext cx="682752" cy="57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6A89C-9CBA-B5F7-31B1-FFC095220DBD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1786064" y="4785360"/>
            <a:ext cx="740067" cy="603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EB695-3D34-0243-CAD0-C5923D366BE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87487" y="5071872"/>
            <a:ext cx="457201" cy="597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78E9D-01EF-9802-CBA7-4C8DBEEB51B1}"/>
                  </a:ext>
                </a:extLst>
              </p:cNvPr>
              <p:cNvSpPr txBox="1"/>
              <p:nvPr/>
            </p:nvSpPr>
            <p:spPr>
              <a:xfrm>
                <a:off x="3015013" y="4217095"/>
                <a:ext cx="254428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78E9D-01EF-9802-CBA7-4C8DBEEB5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13" y="4217095"/>
                <a:ext cx="2544286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E59DA59-7A77-57AC-3E75-3B2660C36940}"/>
              </a:ext>
            </a:extLst>
          </p:cNvPr>
          <p:cNvSpPr txBox="1"/>
          <p:nvPr/>
        </p:nvSpPr>
        <p:spPr>
          <a:xfrm>
            <a:off x="5698454" y="4129516"/>
            <a:ext cx="4351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distribution of the dangling node is not included in the matrix, the rank of the matrix will become 0 overtime, which is counterintuitive and not possible. </a:t>
            </a:r>
          </a:p>
        </p:txBody>
      </p:sp>
    </p:spTree>
    <p:extLst>
      <p:ext uri="{BB962C8B-B14F-4D97-AF65-F5344CB8AC3E}">
        <p14:creationId xmlns:p14="http://schemas.microsoft.com/office/powerpoint/2010/main" val="2458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3491</TotalTime>
  <Words>1655</Words>
  <Application>Microsoft Macintosh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Ion</vt:lpstr>
      <vt:lpstr>An Analysis of Google’s PageRank Algorithm : Linear Algebra’s Role in Search Engines</vt:lpstr>
      <vt:lpstr>Contents</vt:lpstr>
      <vt:lpstr>How Does PageRank Work?</vt:lpstr>
      <vt:lpstr>Example of Interconnected Web Pages</vt:lpstr>
      <vt:lpstr>Finding the Markov Chain of Web Page Connections</vt:lpstr>
      <vt:lpstr>Dynamical Systems POV</vt:lpstr>
      <vt:lpstr>Example of Dynamical Systems POV</vt:lpstr>
      <vt:lpstr>Linear Algebra POV</vt:lpstr>
      <vt:lpstr>Dangling Nodes &amp; Disconnected Components</vt:lpstr>
      <vt:lpstr>Dangling Nodes &amp; Disconnected Components (Cont.)</vt:lpstr>
      <vt:lpstr>Page and Brin’s Solution</vt:lpstr>
      <vt:lpstr>Perron-Frobenius Theorem</vt:lpstr>
      <vt:lpstr>Power Method Convergence Theorem</vt:lpstr>
      <vt:lpstr>Solution to Problem #4</vt:lpstr>
      <vt:lpstr>Solution to Problem #4 (Cont.)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Joey Kaplan</dc:creator>
  <cp:lastModifiedBy>Joey Kaplan</cp:lastModifiedBy>
  <cp:revision>6</cp:revision>
  <dcterms:created xsi:type="dcterms:W3CDTF">2024-12-12T02:07:04Z</dcterms:created>
  <dcterms:modified xsi:type="dcterms:W3CDTF">2024-12-16T00:04:25Z</dcterms:modified>
</cp:coreProperties>
</file>