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76" r:id="rId2"/>
    <p:sldId id="1106" r:id="rId3"/>
    <p:sldId id="1103" r:id="rId4"/>
    <p:sldId id="1107" r:id="rId5"/>
    <p:sldId id="1109" r:id="rId6"/>
    <p:sldId id="1108" r:id="rId7"/>
    <p:sldId id="1110" r:id="rId8"/>
    <p:sldId id="1111" r:id="rId9"/>
    <p:sldId id="1112" r:id="rId10"/>
    <p:sldId id="1113" r:id="rId11"/>
    <p:sldId id="1114" r:id="rId12"/>
    <p:sldId id="1116" r:id="rId13"/>
    <p:sldId id="1115" r:id="rId14"/>
    <p:sldId id="1118" r:id="rId15"/>
    <p:sldId id="1117" r:id="rId16"/>
    <p:sldId id="1119" r:id="rId17"/>
  </p:sldIdLst>
  <p:sldSz cx="10059988" cy="7773988"/>
  <p:notesSz cx="7010400" cy="9296400"/>
  <p:custDataLst>
    <p:tags r:id="rId20"/>
  </p:custDataLst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5">
          <p15:clr>
            <a:srgbClr val="A4A3A4"/>
          </p15:clr>
        </p15:guide>
        <p15:guide id="2" orient="horz" pos="4324">
          <p15:clr>
            <a:srgbClr val="A4A3A4"/>
          </p15:clr>
        </p15:guide>
        <p15:guide id="3">
          <p15:clr>
            <a:srgbClr val="A4A3A4"/>
          </p15:clr>
        </p15:guide>
        <p15:guide id="4" pos="34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8C5"/>
    <a:srgbClr val="003366"/>
    <a:srgbClr val="7F7F7F"/>
    <a:srgbClr val="DF574C"/>
    <a:srgbClr val="C0C0C0"/>
    <a:srgbClr val="3FB5D3"/>
    <a:srgbClr val="339999"/>
    <a:srgbClr val="595959"/>
    <a:srgbClr val="000000"/>
    <a:srgbClr val="14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07" autoAdjust="0"/>
    <p:restoredTop sz="50000" autoAdjust="0"/>
  </p:normalViewPr>
  <p:slideViewPr>
    <p:cSldViewPr snapToGrid="0">
      <p:cViewPr varScale="1">
        <p:scale>
          <a:sx n="113" d="100"/>
          <a:sy n="113" d="100"/>
        </p:scale>
        <p:origin x="2384" y="184"/>
      </p:cViewPr>
      <p:guideLst>
        <p:guide orient="horz" pos="815"/>
        <p:guide orient="horz" pos="4324"/>
        <p:guide/>
        <p:guide pos="3427"/>
      </p:guideLst>
    </p:cSldViewPr>
  </p:slideViewPr>
  <p:outlineViewPr>
    <p:cViewPr>
      <p:scale>
        <a:sx n="33" d="100"/>
        <a:sy n="33" d="100"/>
      </p:scale>
      <p:origin x="0" y="11035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25" d="100"/>
        <a:sy n="125" d="100"/>
      </p:scale>
      <p:origin x="0" y="10518"/>
    </p:cViewPr>
  </p:sorterViewPr>
  <p:notesViewPr>
    <p:cSldViewPr snapToGrid="0" showGuides="1"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8" y="3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/>
          <a:lstStyle>
            <a:lvl1pPr algn="l">
              <a:defRPr sz="1200"/>
            </a:lvl1pPr>
          </a:lstStyle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55" y="3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/>
          <a:lstStyle>
            <a:lvl1pPr algn="r">
              <a:defRPr sz="1200"/>
            </a:lvl1pPr>
          </a:lstStyle>
          <a:p>
            <a:fld id="{CEC882D2-034C-4341-91AB-E098A025E0AD}" type="datetimeFigureOut">
              <a:rPr lang="en-US" smtClean="0">
                <a:latin typeface="Century Gothic" panose="020B0502020202020204" pitchFamily="34" charset="0"/>
              </a:rPr>
              <a:pPr/>
              <a:t>3/12/19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8" y="8829967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55" y="8829967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 anchor="b"/>
          <a:lstStyle>
            <a:lvl1pPr algn="r">
              <a:defRPr sz="1200"/>
            </a:lvl1pPr>
          </a:lstStyle>
          <a:p>
            <a:fld id="{B7987196-6F57-42E9-8B67-88333FC61ADE}" type="slidenum">
              <a:rPr lang="en-US" smtClean="0">
                <a:latin typeface="Century Gothic" panose="020B0502020202020204" pitchFamily="34" charset="0"/>
              </a:rPr>
              <a:pPr/>
              <a:t>‹#›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8" y="3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55" y="3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A17DB30C-D87E-4884-AF00-375C200FAB06}" type="datetimeFigureOut">
              <a:rPr lang="en-US" smtClean="0"/>
              <a:pPr/>
              <a:t>3/12/19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00088"/>
            <a:ext cx="45053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14" tIns="46358" rIns="92714" bIns="4635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3"/>
            <a:ext cx="5608320" cy="4183380"/>
          </a:xfrm>
          <a:prstGeom prst="rect">
            <a:avLst/>
          </a:prstGeom>
        </p:spPr>
        <p:txBody>
          <a:bodyPr vert="horz" lIns="92714" tIns="46358" rIns="92714" bIns="4635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" y="8829967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55" y="8829967"/>
            <a:ext cx="3037841" cy="464820"/>
          </a:xfrm>
          <a:prstGeom prst="rect">
            <a:avLst/>
          </a:prstGeom>
        </p:spPr>
        <p:txBody>
          <a:bodyPr vert="horz" lIns="92714" tIns="46358" rIns="92714" bIns="46358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55E592DE-2939-42DF-9C79-57242B561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00088"/>
            <a:ext cx="4505325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592DE-2939-42DF-9C79-57242B561B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vert="horz" lIns="0" tIns="49785" rIns="0" bIns="49785" rtlCol="0" anchor="ctr"/>
          <a:lstStyle>
            <a:lvl1pPr algn="r">
              <a:defRPr lang="en-GB" smtClean="0"/>
            </a:lvl1pPr>
          </a:lstStyle>
          <a:p>
            <a:pPr marL="36000"/>
            <a:fld id="{38E77BDD-CE69-40BB-BBA4-4BD228E3D010}" type="slidenum">
              <a:rPr lang="en-GB" smtClean="0"/>
              <a:pPr marL="3600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177" y="3974278"/>
            <a:ext cx="7287292" cy="55823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177" y="4571671"/>
            <a:ext cx="7287292" cy="371704"/>
          </a:xfrm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88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9569" tIns="49785" rIns="99569" bIns="49785" rtlCol="0" anchor="b" anchorCtr="0">
            <a:norm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vert="horz" lIns="0" tIns="49785" rIns="0" bIns="49785" rtlCol="0" anchor="ctr"/>
          <a:lstStyle>
            <a:lvl1pPr algn="r">
              <a:defRPr lang="en-GB" smtClean="0"/>
            </a:lvl1pPr>
          </a:lstStyle>
          <a:p>
            <a:pPr marL="36000"/>
            <a:fld id="{38E77BDD-CE69-40BB-BBA4-4BD228E3D010}" type="slidenum">
              <a:rPr lang="en-GB" smtClean="0"/>
              <a:pPr marL="3600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529777" y="1631463"/>
            <a:ext cx="9040110" cy="0"/>
          </a:xfrm>
          <a:prstGeom prst="line">
            <a:avLst/>
          </a:prstGeom>
          <a:noFill/>
          <a:ln w="28575" cap="flat" cmpd="sng" algn="ctr">
            <a:solidFill>
              <a:srgbClr val="40706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44917" y="1764724"/>
            <a:ext cx="9018521" cy="5179680"/>
          </a:xfrm>
          <a:ln w="12700">
            <a:noFill/>
          </a:ln>
        </p:spPr>
        <p:txBody>
          <a:bodyPr vert="horz" lIns="99569" tIns="49785" rIns="99569" bIns="49785" rtlCol="0">
            <a:normAutofit/>
          </a:bodyPr>
          <a:lstStyle>
            <a:lvl1pPr>
              <a:buSzPct val="84000"/>
              <a:defRPr lang="en-US" dirty="0" smtClean="0"/>
            </a:lvl1pPr>
            <a:lvl2pPr>
              <a:defRPr lang="en-US" dirty="0" smtClean="0"/>
            </a:lvl2pPr>
            <a:lvl3pPr>
              <a:buSzPct val="11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4917" y="1256768"/>
            <a:ext cx="9018521" cy="311234"/>
          </a:xfrm>
          <a:noFill/>
          <a:ln w="9525">
            <a:noFill/>
            <a:miter lim="800000"/>
            <a:headEnd/>
            <a:tailEnd/>
          </a:ln>
          <a:effectLst>
            <a:outerShdw dist="64008" dir="5400000" algn="ctr" rotWithShape="0">
              <a:srgbClr val="FFFFFF"/>
            </a:outerShdw>
          </a:effectLst>
        </p:spPr>
        <p:txBody>
          <a:bodyPr wrap="square" lIns="49767" tIns="39812" rIns="99534" bIns="39812" anchor="b">
            <a:spAutoFit/>
          </a:bodyPr>
          <a:lstStyle>
            <a:lvl1pPr marL="0" indent="0">
              <a:buFontTx/>
              <a:buNone/>
              <a:defRPr lang="en-US" sz="1500" b="1" dirty="0" smtClean="0">
                <a:solidFill>
                  <a:schemeClr val="tx1"/>
                </a:solidFill>
                <a:latin typeface="+mn-lt"/>
                <a:ea typeface="LF_Kai" pitchFamily="65" charset="-120"/>
              </a:defRPr>
            </a:lvl1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93267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963637"/>
            <a:ext cx="10059988" cy="137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8" y="11113"/>
            <a:ext cx="10058399" cy="7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8111" y="4484248"/>
            <a:ext cx="5368208" cy="6874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304800" indent="0">
              <a:buFontTx/>
              <a:buNone/>
              <a:defRPr/>
            </a:lvl2pPr>
            <a:lvl3pPr marL="546100" indent="0">
              <a:buFontTx/>
              <a:buNone/>
              <a:defRPr/>
            </a:lvl3pPr>
            <a:lvl4pPr marL="774700" indent="0">
              <a:buFontTx/>
              <a:buNone/>
              <a:defRPr/>
            </a:lvl4pPr>
            <a:lvl5pPr marL="9525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8600" y="7032262"/>
            <a:ext cx="4061460" cy="68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5" y="7176217"/>
            <a:ext cx="2743200" cy="51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4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917" y="1764724"/>
            <a:ext cx="4282892" cy="5179680"/>
          </a:xfrm>
          <a:ln w="12700">
            <a:noFill/>
          </a:ln>
        </p:spPr>
        <p:txBody>
          <a:bodyPr vert="horz" lIns="99569" tIns="49785" rIns="99569" bIns="49785" rtlCol="0">
            <a:normAutofit/>
          </a:bodyPr>
          <a:lstStyle>
            <a:lvl1pPr>
              <a:buSzPct val="84000"/>
              <a:defRPr lang="en-US" dirty="0" smtClean="0"/>
            </a:lvl1pPr>
            <a:lvl2pPr>
              <a:defRPr lang="en-US" dirty="0" smtClean="0"/>
            </a:lvl2pPr>
            <a:lvl3pPr>
              <a:buSzPct val="11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vert="horz" lIns="0" tIns="49785" rIns="0" bIns="49785" rtlCol="0" anchor="ctr"/>
          <a:lstStyle>
            <a:lvl1pPr algn="r">
              <a:defRPr lang="en-GB" smtClean="0"/>
            </a:lvl1pPr>
          </a:lstStyle>
          <a:p>
            <a:pPr marL="36000"/>
            <a:fld id="{38E77BDD-CE69-40BB-BBA4-4BD228E3D010}" type="slidenum">
              <a:rPr lang="en-GB" smtClean="0"/>
              <a:pPr marL="36000"/>
              <a:t>‹#›</a:t>
            </a:fld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4917" y="1256768"/>
            <a:ext cx="4282892" cy="311234"/>
          </a:xfrm>
          <a:noFill/>
          <a:ln w="9525">
            <a:noFill/>
            <a:miter lim="800000"/>
            <a:headEnd/>
            <a:tailEnd/>
          </a:ln>
          <a:effectLst>
            <a:outerShdw dist="64008" dir="5400000" algn="ctr" rotWithShape="0">
              <a:srgbClr val="FFFFFF"/>
            </a:outerShdw>
          </a:effectLst>
        </p:spPr>
        <p:txBody>
          <a:bodyPr wrap="square" lIns="49767" tIns="39812" rIns="99534" bIns="39812" anchor="b">
            <a:spAutoFit/>
          </a:bodyPr>
          <a:lstStyle>
            <a:lvl1pPr marL="0" indent="0">
              <a:buFontTx/>
              <a:buNone/>
              <a:defRPr lang="en-US" sz="1500" b="1" dirty="0" smtClean="0">
                <a:solidFill>
                  <a:schemeClr val="tx1"/>
                </a:solidFill>
                <a:latin typeface="+mj-lt"/>
                <a:ea typeface="LF_Kai" pitchFamily="65" charset="-120"/>
              </a:defRPr>
            </a:lvl1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Example text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568186" y="1631463"/>
            <a:ext cx="4298033" cy="0"/>
          </a:xfrm>
          <a:prstGeom prst="line">
            <a:avLst/>
          </a:prstGeom>
          <a:noFill/>
          <a:ln w="28575" cap="flat" cmpd="sng" algn="ctr">
            <a:solidFill>
              <a:srgbClr val="40706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5272399" y="1764724"/>
            <a:ext cx="4282892" cy="5179680"/>
          </a:xfrm>
          <a:ln w="12700">
            <a:noFill/>
          </a:ln>
        </p:spPr>
        <p:txBody>
          <a:bodyPr vert="horz" lIns="99569" tIns="49785" rIns="99569" bIns="49785" rtlCol="0">
            <a:normAutofit/>
          </a:bodyPr>
          <a:lstStyle>
            <a:lvl1pPr>
              <a:buSzPct val="84000"/>
              <a:defRPr lang="en-US" dirty="0" smtClean="0"/>
            </a:lvl1pPr>
            <a:lvl2pPr>
              <a:defRPr lang="en-US" dirty="0" smtClean="0"/>
            </a:lvl2pPr>
            <a:lvl3pPr>
              <a:buSzPct val="11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2399" y="1256768"/>
            <a:ext cx="4282892" cy="311234"/>
          </a:xfrm>
          <a:noFill/>
          <a:ln w="9525">
            <a:noFill/>
            <a:miter lim="800000"/>
            <a:headEnd/>
            <a:tailEnd/>
          </a:ln>
          <a:effectLst>
            <a:outerShdw dist="64008" dir="5400000" algn="ctr" rotWithShape="0">
              <a:srgbClr val="FFFFFF"/>
            </a:outerShdw>
          </a:effectLst>
        </p:spPr>
        <p:txBody>
          <a:bodyPr wrap="square" lIns="49767" tIns="39812" rIns="99534" bIns="39812" anchor="b">
            <a:spAutoFit/>
          </a:bodyPr>
          <a:lstStyle>
            <a:lvl1pPr marL="0" indent="0">
              <a:buFontTx/>
              <a:buNone/>
              <a:defRPr lang="en-US" sz="1500" b="1" dirty="0" smtClean="0">
                <a:solidFill>
                  <a:schemeClr val="tx1"/>
                </a:solidFill>
                <a:latin typeface="+mj-lt"/>
                <a:ea typeface="LF_Kai" pitchFamily="65" charset="-120"/>
              </a:defRPr>
            </a:lvl1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Example text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257259" y="1631463"/>
            <a:ext cx="4298033" cy="0"/>
          </a:xfrm>
          <a:prstGeom prst="line">
            <a:avLst/>
          </a:prstGeom>
          <a:noFill/>
          <a:ln w="28575" cap="flat" cmpd="sng" algn="ctr">
            <a:solidFill>
              <a:srgbClr val="40706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868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01199" y="7304123"/>
            <a:ext cx="355551" cy="176200"/>
          </a:xfrm>
          <a:noFill/>
          <a:ln>
            <a:noFill/>
          </a:ln>
        </p:spPr>
        <p:txBody>
          <a:bodyPr vert="horz" lIns="0" tIns="49785" rIns="0" bIns="49785" rtlCol="0" anchor="ctr"/>
          <a:lstStyle>
            <a:lvl1pPr marL="36000" algn="r" defTabSz="995690" rtl="0" eaLnBrk="1" latinLnBrk="0" hangingPunct="1">
              <a:spcBef>
                <a:spcPts val="0"/>
              </a:spcBef>
              <a:defRPr lang="en-US" sz="10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7BDD-CE69-40BB-BBA4-4BD228E3D0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63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054" y="351378"/>
            <a:ext cx="9085065" cy="575419"/>
          </a:xfrm>
        </p:spPr>
        <p:txBody>
          <a:bodyPr vert="horz" lIns="99569" tIns="49785" rIns="99569" bIns="49785" rtlCol="0" anchor="b" anchorCtr="0">
            <a:normAutofit/>
          </a:bodyPr>
          <a:lstStyle>
            <a:lvl1pPr>
              <a:defRPr lang="en-GB" sz="2400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83" y="1734751"/>
            <a:ext cx="8983055" cy="4897000"/>
          </a:xfrm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9705" y="7304122"/>
            <a:ext cx="357045" cy="176200"/>
          </a:xfrm>
          <a:noFill/>
          <a:ln>
            <a:noFill/>
          </a:ln>
        </p:spPr>
        <p:txBody>
          <a:bodyPr vert="horz" lIns="0" tIns="49785" rIns="0" bIns="49785" rtlCol="0" anchor="ctr"/>
          <a:lstStyle>
            <a:lvl1pPr algn="r">
              <a:defRPr lang="en-GB" smtClean="0"/>
            </a:lvl1pPr>
          </a:lstStyle>
          <a:p>
            <a:pPr marL="36000"/>
            <a:fld id="{44A15AAD-B831-43FF-93F3-06AEB83A908A}" type="slidenum">
              <a:rPr lang="en-GB" smtClean="0"/>
              <a:pPr marL="3600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7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624" y="7205336"/>
            <a:ext cx="2263497" cy="413893"/>
          </a:xfrm>
          <a:prstGeom prst="rect">
            <a:avLst/>
          </a:prstGeom>
        </p:spPr>
        <p:txBody>
          <a:bodyPr/>
          <a:lstStyle/>
          <a:p>
            <a:fld id="{7B39AF3F-777A-41FC-9676-086284CA1C7F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2371" y="7205336"/>
            <a:ext cx="3395246" cy="41389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51E6-8148-4FD7-8EE1-342909D65E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63637"/>
            <a:ext cx="10059988" cy="137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066" y="229694"/>
            <a:ext cx="9085065" cy="718773"/>
          </a:xfrm>
          <a:prstGeom prst="rect">
            <a:avLst/>
          </a:prstGeom>
        </p:spPr>
        <p:txBody>
          <a:bodyPr vert="horz" lIns="99569" tIns="49785" rIns="99569" bIns="49785" rtlCol="0" anchor="b" anchorCtr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384" y="1813932"/>
            <a:ext cx="8976605" cy="4897000"/>
          </a:xfrm>
          <a:prstGeom prst="rect">
            <a:avLst/>
          </a:prstGeom>
          <a:ln w="12700">
            <a:noFill/>
          </a:ln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1199" y="7304123"/>
            <a:ext cx="355551" cy="176200"/>
          </a:xfrm>
          <a:prstGeom prst="rect">
            <a:avLst/>
          </a:prstGeom>
          <a:noFill/>
          <a:ln>
            <a:noFill/>
          </a:ln>
        </p:spPr>
        <p:txBody>
          <a:bodyPr vert="horz" lIns="0" tIns="49785" rIns="0" bIns="49785" rtlCol="0" anchor="ctr"/>
          <a:lstStyle>
            <a:lvl1pPr algn="r">
              <a:defRPr lang="en-US" sz="1000" b="1" smtClean="0">
                <a:solidFill>
                  <a:srgbClr val="1574BB"/>
                </a:solidFill>
              </a:defRPr>
            </a:lvl1pPr>
          </a:lstStyle>
          <a:p>
            <a:pPr marL="36000"/>
            <a:fld id="{38E77BDD-CE69-40BB-BBA4-4BD228E3D010}" type="slidenum">
              <a:rPr lang="en-GB" smtClean="0"/>
              <a:pPr marL="36000"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-1879979" y="75031"/>
            <a:ext cx="1879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Helvetica Light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-1879979" y="3248415"/>
            <a:ext cx="1752600" cy="609600"/>
          </a:xfrm>
          <a:prstGeom prst="roundRect">
            <a:avLst/>
          </a:prstGeom>
          <a:solidFill>
            <a:srgbClr val="33999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51.153.153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-1879979" y="1412358"/>
            <a:ext cx="1752600" cy="609600"/>
          </a:xfrm>
          <a:prstGeom prst="roundRect">
            <a:avLst/>
          </a:prstGeom>
          <a:solidFill>
            <a:srgbClr val="3FB5D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63.181.211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-1879979" y="574158"/>
            <a:ext cx="1752600" cy="609600"/>
          </a:xfrm>
          <a:prstGeom prst="roundRect">
            <a:avLst/>
          </a:prstGeom>
          <a:solidFill>
            <a:srgbClr val="2D88C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45.136.197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-1879979" y="2334015"/>
            <a:ext cx="1752600" cy="609600"/>
          </a:xfrm>
          <a:prstGeom prst="roundRect">
            <a:avLst/>
          </a:prstGeom>
          <a:solidFill>
            <a:srgbClr val="7B8D9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123.141.159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-1879979" y="5040930"/>
            <a:ext cx="1752600" cy="609600"/>
          </a:xfrm>
          <a:prstGeom prst="roundRect">
            <a:avLst/>
          </a:prstGeom>
          <a:solidFill>
            <a:srgbClr val="DF574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223.87.76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-1879979" y="6898758"/>
            <a:ext cx="1752600" cy="609600"/>
          </a:xfrm>
          <a:prstGeom prst="roundRect">
            <a:avLst/>
          </a:prstGeom>
          <a:solidFill>
            <a:srgbClr val="7EC53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126.197.54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-1879979" y="5957144"/>
            <a:ext cx="1752600" cy="609600"/>
          </a:xfrm>
          <a:prstGeom prst="roundRect">
            <a:avLst/>
          </a:prstGeom>
          <a:solidFill>
            <a:srgbClr val="E6468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230.70.130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-1879979" y="4184587"/>
            <a:ext cx="1752600" cy="609600"/>
          </a:xfrm>
          <a:prstGeom prst="roundRect">
            <a:avLst/>
          </a:prstGeom>
          <a:solidFill>
            <a:srgbClr val="00336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0.51.102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5" y="7176217"/>
            <a:ext cx="2743200" cy="51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8" r:id="rId6"/>
    <p:sldLayoutId id="2147483690" r:id="rId7"/>
    <p:sldLayoutId id="2147483691" r:id="rId8"/>
  </p:sldLayoutIdLst>
  <p:hf hdr="0" ftr="0" dt="0"/>
  <p:txStyles>
    <p:titleStyle>
      <a:lvl1pPr algn="l" defTabSz="995690" rtl="0" eaLnBrk="1" latinLnBrk="0" hangingPunct="1">
        <a:spcBef>
          <a:spcPct val="0"/>
        </a:spcBef>
        <a:buNone/>
        <a:defRPr lang="en-US" sz="2400" b="1" kern="1200" dirty="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79400" indent="-279400" algn="l" defTabSz="995690" rtl="0" eaLnBrk="1" latinLnBrk="0" hangingPunct="1">
        <a:spcBef>
          <a:spcPct val="20000"/>
        </a:spcBef>
        <a:buClr>
          <a:srgbClr val="3FB5D3"/>
        </a:buClr>
        <a:buSzPct val="100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33400" indent="-228600" algn="l" defTabSz="995690" rtl="0" eaLnBrk="1" latinLnBrk="0" hangingPunct="1">
        <a:spcBef>
          <a:spcPct val="20000"/>
        </a:spcBef>
        <a:buClr>
          <a:srgbClr val="3FB5D3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62000" indent="-215900" algn="l" defTabSz="995690" rtl="0" eaLnBrk="1" latinLnBrk="0" hangingPunct="1">
        <a:spcBef>
          <a:spcPct val="20000"/>
        </a:spcBef>
        <a:buClr>
          <a:srgbClr val="3FB5D3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39800" indent="-165100" algn="l" defTabSz="995690" rtl="0" eaLnBrk="1" latinLnBrk="0" hangingPunct="1">
        <a:spcBef>
          <a:spcPct val="20000"/>
        </a:spcBef>
        <a:buClr>
          <a:srgbClr val="3FB5D3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68400" indent="-215900" algn="l" defTabSz="1155700" rtl="0" eaLnBrk="1" latinLnBrk="0" hangingPunct="1">
        <a:spcBef>
          <a:spcPct val="20000"/>
        </a:spcBef>
        <a:buClr>
          <a:srgbClr val="3FB5D3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lifting-state-up.html" TargetMode="External"/><Relationship Id="rId7" Type="http://schemas.openxmlformats.org/officeDocument/2006/relationships/hyperlink" Target="https://reactpatterns.com/" TargetMode="External"/><Relationship Id="rId2" Type="http://schemas.openxmlformats.org/officeDocument/2006/relationships/hyperlink" Target="https://medium.com/quick-bytes/hoisting-state-in-react-and-why-7dc5c832e35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datadriveninvestor/programming-fundamentals-part-5-separation-of-concerns-software-architecture-f04a900a7c50" TargetMode="External"/><Relationship Id="rId5" Type="http://schemas.openxmlformats.org/officeDocument/2006/relationships/hyperlink" Target="https://medium.cobeisfresh.com/level-up-your-react-architecture-with-mvvm-a471979e3f21" TargetMode="External"/><Relationship Id="rId4" Type="http://schemas.openxmlformats.org/officeDocument/2006/relationships/hyperlink" Target="https://medium.com/@dan_abramov/smart-and-dumb-components-7ca2f9a7c7d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21132" y="1016000"/>
            <a:ext cx="2017712" cy="21236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0000"/>
                </a:solidFill>
                <a:latin typeface="Arial"/>
              </a:rPr>
              <a:t>This page is now editable – all logos are individually placed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AU" sz="1200" b="1" dirty="0">
                <a:solidFill>
                  <a:srgbClr val="990000"/>
                </a:solidFill>
                <a:latin typeface="Arial"/>
              </a:rPr>
              <a:t>Just move the transparency box to the side and move logos as needed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AU" sz="1200" b="1" dirty="0">
                <a:solidFill>
                  <a:srgbClr val="990000"/>
                </a:solidFill>
                <a:latin typeface="Arial"/>
              </a:rPr>
              <a:t>The halo behind the main logo can be adjusted by resizing it</a:t>
            </a:r>
            <a:endParaRPr lang="en-US" sz="1200" b="1" dirty="0">
              <a:solidFill>
                <a:srgbClr val="99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9988" y="1016000"/>
            <a:ext cx="1270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</a:pPr>
            <a:endParaRPr lang="en-US" sz="1200" b="1" dirty="0">
              <a:solidFill>
                <a:srgbClr val="990000"/>
              </a:solidFill>
              <a:latin typeface="Arial"/>
            </a:endParaRPr>
          </a:p>
        </p:txBody>
      </p:sp>
      <p:pic>
        <p:nvPicPr>
          <p:cNvPr id="63" name="Picture 3" descr="K:\Share\Presentations\Advanced Graphics\Template &amp; Box sets\Match_Cover design\Graphic\1906129-002 Match Group_Cov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7"/>
          <a:stretch/>
        </p:blipFill>
        <p:spPr bwMode="auto">
          <a:xfrm>
            <a:off x="-237" y="5670550"/>
            <a:ext cx="10058400" cy="21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" name="TextBox 407"/>
          <p:cNvSpPr txBox="1"/>
          <p:nvPr/>
        </p:nvSpPr>
        <p:spPr>
          <a:xfrm>
            <a:off x="954390" y="6016939"/>
            <a:ext cx="8565530" cy="531430"/>
          </a:xfrm>
          <a:prstGeom prst="rect">
            <a:avLst/>
          </a:prstGeom>
          <a:noFill/>
        </p:spPr>
        <p:txBody>
          <a:bodyPr wrap="square" lIns="0" tIns="49785" rIns="0" bIns="49785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React User Group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34720" y="6583680"/>
            <a:ext cx="9064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9" y="2468629"/>
            <a:ext cx="5486400" cy="103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51142" y="6598725"/>
            <a:ext cx="1519647" cy="469874"/>
          </a:xfrm>
          <a:prstGeom prst="rect">
            <a:avLst/>
          </a:prstGeom>
          <a:noFill/>
        </p:spPr>
        <p:txBody>
          <a:bodyPr wrap="none" lIns="0" tIns="49785" rIns="0" bIns="49785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March 2019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4466932"/>
      </p:ext>
    </p:extLst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/ Container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Concerned with </a:t>
            </a:r>
            <a:r>
              <a:rPr lang="en-US" sz="1800" i="1" dirty="0"/>
              <a:t>how things work</a:t>
            </a:r>
          </a:p>
          <a:p>
            <a:r>
              <a:rPr lang="en-US" sz="1800" dirty="0"/>
              <a:t>Provide data and/or functionality using local and global state</a:t>
            </a:r>
          </a:p>
          <a:p>
            <a:r>
              <a:rPr lang="en-US" sz="1800" dirty="0"/>
              <a:t>Traditional use for class components (before Hooks)</a:t>
            </a:r>
          </a:p>
          <a:p>
            <a:r>
              <a:rPr lang="en-US" sz="1800" dirty="0"/>
              <a:t>May contain either Presentation or Container Components</a:t>
            </a:r>
          </a:p>
          <a:p>
            <a:r>
              <a:rPr lang="en-US" sz="1800" dirty="0"/>
              <a:t>Does not contain mark-up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1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Maintainability</a:t>
            </a:r>
          </a:p>
          <a:p>
            <a:r>
              <a:rPr lang="en-US" sz="1800" dirty="0"/>
              <a:t>Reusability</a:t>
            </a:r>
          </a:p>
          <a:p>
            <a:r>
              <a:rPr lang="en-US" sz="1800" dirty="0"/>
              <a:t>Composition</a:t>
            </a:r>
          </a:p>
          <a:p>
            <a:r>
              <a:rPr lang="en-US" sz="1800" dirty="0"/>
              <a:t>Easier to optimize</a:t>
            </a:r>
          </a:p>
          <a:p>
            <a:r>
              <a:rPr lang="en-US" sz="1800" dirty="0"/>
              <a:t>Easier to test!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Drilling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12</a:t>
            </a:fld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A970F-5114-ED43-8796-BFC08E31D30E}"/>
              </a:ext>
            </a:extLst>
          </p:cNvPr>
          <p:cNvSpPr>
            <a:spLocks noChangeAspect="1"/>
          </p:cNvSpPr>
          <p:nvPr/>
        </p:nvSpPr>
        <p:spPr>
          <a:xfrm>
            <a:off x="4553592" y="2154454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B58B16-99AD-BF49-8AEF-6176AC279D96}"/>
              </a:ext>
            </a:extLst>
          </p:cNvPr>
          <p:cNvCxnSpPr>
            <a:cxnSpLocks/>
          </p:cNvCxnSpPr>
          <p:nvPr/>
        </p:nvCxnSpPr>
        <p:spPr>
          <a:xfrm>
            <a:off x="4782589" y="1771049"/>
            <a:ext cx="0" cy="354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59E161-EBDD-B244-A364-8B0AA58348B5}"/>
              </a:ext>
            </a:extLst>
          </p:cNvPr>
          <p:cNvSpPr>
            <a:spLocks noChangeAspect="1"/>
          </p:cNvSpPr>
          <p:nvPr/>
        </p:nvSpPr>
        <p:spPr>
          <a:xfrm>
            <a:off x="4553592" y="3038372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929C5-0D5C-8348-8A9F-671207F4A8A9}"/>
              </a:ext>
            </a:extLst>
          </p:cNvPr>
          <p:cNvCxnSpPr>
            <a:cxnSpLocks/>
          </p:cNvCxnSpPr>
          <p:nvPr/>
        </p:nvCxnSpPr>
        <p:spPr>
          <a:xfrm>
            <a:off x="4782589" y="2659779"/>
            <a:ext cx="0" cy="354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285EB87-9623-BB47-BB9F-407446CD58EE}"/>
              </a:ext>
            </a:extLst>
          </p:cNvPr>
          <p:cNvSpPr>
            <a:spLocks noChangeAspect="1"/>
          </p:cNvSpPr>
          <p:nvPr/>
        </p:nvSpPr>
        <p:spPr>
          <a:xfrm>
            <a:off x="3387331" y="3038372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D4C84C-3416-1341-8052-FF5F5C71D0B9}"/>
              </a:ext>
            </a:extLst>
          </p:cNvPr>
          <p:cNvSpPr>
            <a:spLocks noChangeAspect="1"/>
          </p:cNvSpPr>
          <p:nvPr/>
        </p:nvSpPr>
        <p:spPr>
          <a:xfrm>
            <a:off x="5719853" y="3038372"/>
            <a:ext cx="457994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8A6231-87F0-754D-A23A-72EA81B69636}"/>
              </a:ext>
            </a:extLst>
          </p:cNvPr>
          <p:cNvCxnSpPr>
            <a:cxnSpLocks/>
          </p:cNvCxnSpPr>
          <p:nvPr/>
        </p:nvCxnSpPr>
        <p:spPr>
          <a:xfrm>
            <a:off x="5126685" y="2557109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7C46B5-4F7E-1A45-BD9B-5AEFE9A922BA}"/>
              </a:ext>
            </a:extLst>
          </p:cNvPr>
          <p:cNvCxnSpPr>
            <a:cxnSpLocks/>
          </p:cNvCxnSpPr>
          <p:nvPr/>
        </p:nvCxnSpPr>
        <p:spPr>
          <a:xfrm rot="6000000">
            <a:off x="3888196" y="2557110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00B3-1BAD-3047-B442-1D7515FAE81A}"/>
              </a:ext>
            </a:extLst>
          </p:cNvPr>
          <p:cNvCxnSpPr>
            <a:cxnSpLocks/>
          </p:cNvCxnSpPr>
          <p:nvPr/>
        </p:nvCxnSpPr>
        <p:spPr>
          <a:xfrm>
            <a:off x="6270487" y="3508406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5BD0E08-6B16-5148-AF70-5EC818EC84DB}"/>
              </a:ext>
            </a:extLst>
          </p:cNvPr>
          <p:cNvSpPr>
            <a:spLocks noChangeAspect="1"/>
          </p:cNvSpPr>
          <p:nvPr/>
        </p:nvSpPr>
        <p:spPr>
          <a:xfrm>
            <a:off x="6886536" y="3984856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0B09F6-15FE-CC4E-9565-29C2CEEA4241}"/>
              </a:ext>
            </a:extLst>
          </p:cNvPr>
          <p:cNvSpPr>
            <a:spLocks noChangeAspect="1"/>
          </p:cNvSpPr>
          <p:nvPr/>
        </p:nvSpPr>
        <p:spPr>
          <a:xfrm>
            <a:off x="6886536" y="4878399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196A98-79B2-F74D-BFE7-D01170A810BE}"/>
              </a:ext>
            </a:extLst>
          </p:cNvPr>
          <p:cNvCxnSpPr>
            <a:cxnSpLocks/>
          </p:cNvCxnSpPr>
          <p:nvPr/>
        </p:nvCxnSpPr>
        <p:spPr>
          <a:xfrm>
            <a:off x="7115533" y="4490181"/>
            <a:ext cx="0" cy="354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A32B291-E74E-DB45-BB60-97BAAECED762}"/>
              </a:ext>
            </a:extLst>
          </p:cNvPr>
          <p:cNvSpPr>
            <a:spLocks noChangeAspect="1"/>
          </p:cNvSpPr>
          <p:nvPr/>
        </p:nvSpPr>
        <p:spPr>
          <a:xfrm>
            <a:off x="5720275" y="4868774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E1BB73-8E28-F14E-A3F0-BD969497DD86}"/>
              </a:ext>
            </a:extLst>
          </p:cNvPr>
          <p:cNvSpPr>
            <a:spLocks noChangeAspect="1"/>
          </p:cNvSpPr>
          <p:nvPr/>
        </p:nvSpPr>
        <p:spPr>
          <a:xfrm>
            <a:off x="8052797" y="4868774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6831F4-68BE-AC48-AA8D-B0AA2E43B9E6}"/>
              </a:ext>
            </a:extLst>
          </p:cNvPr>
          <p:cNvCxnSpPr>
            <a:cxnSpLocks/>
          </p:cNvCxnSpPr>
          <p:nvPr/>
        </p:nvCxnSpPr>
        <p:spPr>
          <a:xfrm>
            <a:off x="7459629" y="4387511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C78610-5AE0-8049-95FE-C9399793F98F}"/>
              </a:ext>
            </a:extLst>
          </p:cNvPr>
          <p:cNvCxnSpPr>
            <a:cxnSpLocks/>
          </p:cNvCxnSpPr>
          <p:nvPr/>
        </p:nvCxnSpPr>
        <p:spPr>
          <a:xfrm rot="6000000">
            <a:off x="6221140" y="4387512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DED01E9-D46E-6849-82A1-3405D39E3866}"/>
              </a:ext>
            </a:extLst>
          </p:cNvPr>
          <p:cNvSpPr>
            <a:spLocks noChangeAspect="1"/>
          </p:cNvSpPr>
          <p:nvPr/>
        </p:nvSpPr>
        <p:spPr>
          <a:xfrm>
            <a:off x="2225988" y="3982447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BD99CA-1E27-AA4C-B421-C23557CF69D3}"/>
              </a:ext>
            </a:extLst>
          </p:cNvPr>
          <p:cNvSpPr>
            <a:spLocks noChangeAspect="1"/>
          </p:cNvSpPr>
          <p:nvPr/>
        </p:nvSpPr>
        <p:spPr>
          <a:xfrm>
            <a:off x="2225988" y="4866365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E7825D-FF50-4E46-8FCE-C5C5B1DC0E31}"/>
              </a:ext>
            </a:extLst>
          </p:cNvPr>
          <p:cNvCxnSpPr>
            <a:cxnSpLocks/>
          </p:cNvCxnSpPr>
          <p:nvPr/>
        </p:nvCxnSpPr>
        <p:spPr>
          <a:xfrm>
            <a:off x="2454985" y="4487772"/>
            <a:ext cx="0" cy="354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6CD4A79-ABAB-0B47-B1EE-309086FA6A26}"/>
              </a:ext>
            </a:extLst>
          </p:cNvPr>
          <p:cNvSpPr>
            <a:spLocks noChangeAspect="1"/>
          </p:cNvSpPr>
          <p:nvPr/>
        </p:nvSpPr>
        <p:spPr>
          <a:xfrm>
            <a:off x="1059727" y="4866365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13FFBB-3F54-A04F-9397-6AEF90AE2227}"/>
              </a:ext>
            </a:extLst>
          </p:cNvPr>
          <p:cNvCxnSpPr>
            <a:cxnSpLocks/>
          </p:cNvCxnSpPr>
          <p:nvPr/>
        </p:nvCxnSpPr>
        <p:spPr>
          <a:xfrm rot="6000000">
            <a:off x="1560592" y="4385103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34A924-5F18-FF41-962D-28A73892BEFF}"/>
              </a:ext>
            </a:extLst>
          </p:cNvPr>
          <p:cNvCxnSpPr>
            <a:cxnSpLocks/>
          </p:cNvCxnSpPr>
          <p:nvPr/>
        </p:nvCxnSpPr>
        <p:spPr>
          <a:xfrm rot="6000000">
            <a:off x="2776979" y="3500708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C098D-6CD2-3A44-BE2F-BF8C9DBE601A}"/>
              </a:ext>
            </a:extLst>
          </p:cNvPr>
          <p:cNvCxnSpPr>
            <a:cxnSpLocks/>
          </p:cNvCxnSpPr>
          <p:nvPr/>
        </p:nvCxnSpPr>
        <p:spPr>
          <a:xfrm>
            <a:off x="3913349" y="3493159"/>
            <a:ext cx="54864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817F95D-5959-404B-9DEF-C6A0AA704B18}"/>
              </a:ext>
            </a:extLst>
          </p:cNvPr>
          <p:cNvSpPr>
            <a:spLocks noChangeAspect="1"/>
          </p:cNvSpPr>
          <p:nvPr/>
        </p:nvSpPr>
        <p:spPr>
          <a:xfrm>
            <a:off x="4529398" y="3969609"/>
            <a:ext cx="457994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6FB205-0095-C64D-B4AF-341276309C90}"/>
              </a:ext>
            </a:extLst>
          </p:cNvPr>
          <p:cNvSpPr>
            <a:spLocks noChangeAspect="1"/>
          </p:cNvSpPr>
          <p:nvPr/>
        </p:nvSpPr>
        <p:spPr>
          <a:xfrm>
            <a:off x="4529398" y="4863154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FEF0FC-DA3E-BA40-BBDA-27778E26C807}"/>
              </a:ext>
            </a:extLst>
          </p:cNvPr>
          <p:cNvCxnSpPr>
            <a:cxnSpLocks/>
          </p:cNvCxnSpPr>
          <p:nvPr/>
        </p:nvCxnSpPr>
        <p:spPr>
          <a:xfrm>
            <a:off x="4758395" y="4474934"/>
            <a:ext cx="0" cy="354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C9368BE-F4A9-5D42-8E3C-DABEAC5F1D90}"/>
              </a:ext>
            </a:extLst>
          </p:cNvPr>
          <p:cNvSpPr>
            <a:spLocks noChangeAspect="1"/>
          </p:cNvSpPr>
          <p:nvPr/>
        </p:nvSpPr>
        <p:spPr>
          <a:xfrm>
            <a:off x="3388851" y="3930311"/>
            <a:ext cx="457994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3E0391-00BE-834A-9F05-CD10FF732DC5}"/>
              </a:ext>
            </a:extLst>
          </p:cNvPr>
          <p:cNvCxnSpPr>
            <a:cxnSpLocks/>
          </p:cNvCxnSpPr>
          <p:nvPr/>
        </p:nvCxnSpPr>
        <p:spPr>
          <a:xfrm>
            <a:off x="3619426" y="3534062"/>
            <a:ext cx="0" cy="354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A10C47-1FAA-7F4F-A18B-7353AE2A2A28}"/>
              </a:ext>
            </a:extLst>
          </p:cNvPr>
          <p:cNvCxnSpPr>
            <a:cxnSpLocks/>
          </p:cNvCxnSpPr>
          <p:nvPr/>
        </p:nvCxnSpPr>
        <p:spPr>
          <a:xfrm>
            <a:off x="4758395" y="4455684"/>
            <a:ext cx="0" cy="354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993F19F-7FD5-9642-865B-6B0D548F0CDE}"/>
              </a:ext>
            </a:extLst>
          </p:cNvPr>
          <p:cNvSpPr>
            <a:spLocks noChangeAspect="1"/>
          </p:cNvSpPr>
          <p:nvPr/>
        </p:nvSpPr>
        <p:spPr>
          <a:xfrm>
            <a:off x="4553592" y="1260909"/>
            <a:ext cx="457994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FC0434-BC25-7044-829B-9F35A8D7C9A2}"/>
              </a:ext>
            </a:extLst>
          </p:cNvPr>
          <p:cNvSpPr>
            <a:spLocks noChangeAspect="1"/>
          </p:cNvSpPr>
          <p:nvPr/>
        </p:nvSpPr>
        <p:spPr>
          <a:xfrm>
            <a:off x="2704213" y="951783"/>
            <a:ext cx="1127027" cy="1125073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1BFEBA-5C3D-9145-8E9F-F4F69271BD20}"/>
              </a:ext>
            </a:extLst>
          </p:cNvPr>
          <p:cNvCxnSpPr>
            <a:cxnSpLocks/>
          </p:cNvCxnSpPr>
          <p:nvPr/>
        </p:nvCxnSpPr>
        <p:spPr>
          <a:xfrm rot="-2280000">
            <a:off x="3970004" y="1354814"/>
            <a:ext cx="457200" cy="35453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  <p:bldP spid="26" grpId="0" animBg="1"/>
      <p:bldP spid="27" grpId="0" animBg="1"/>
      <p:bldP spid="29" grpId="0" animBg="1"/>
      <p:bldP spid="30" grpId="0" animBg="1"/>
      <p:bldP spid="35" grpId="0" animBg="1"/>
      <p:bldP spid="36" grpId="0" animBg="1"/>
      <p:bldP spid="38" grpId="0" animBg="1"/>
      <p:bldP spid="42" grpId="0" animBg="1"/>
      <p:bldP spid="43" grpId="0" animBg="1"/>
      <p:bldP spid="47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 Sub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13</a:t>
            </a:fld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39C234-3241-AA40-B744-B52C10A4424F}"/>
              </a:ext>
            </a:extLst>
          </p:cNvPr>
          <p:cNvSpPr>
            <a:spLocks noChangeAspect="1"/>
          </p:cNvSpPr>
          <p:nvPr/>
        </p:nvSpPr>
        <p:spPr>
          <a:xfrm>
            <a:off x="2704213" y="951783"/>
            <a:ext cx="1127027" cy="1125073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7C010A-27A9-3145-BDBF-6A541E1D09E2}"/>
              </a:ext>
            </a:extLst>
          </p:cNvPr>
          <p:cNvGrpSpPr/>
          <p:nvPr/>
        </p:nvGrpSpPr>
        <p:grpSpPr>
          <a:xfrm>
            <a:off x="2225988" y="1260909"/>
            <a:ext cx="3951859" cy="3178738"/>
            <a:chOff x="2225988" y="1260909"/>
            <a:chExt cx="3951859" cy="31787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DA970F-5114-ED43-8796-BFC08E31D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3592" y="2154454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B58B16-99AD-BF49-8AEF-6176AC279D9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89" y="1771049"/>
              <a:ext cx="0" cy="35453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85EB87-9623-BB47-BB9F-407446CD5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7331" y="3038372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8A6231-87F0-754D-A23A-72EA81B69636}"/>
                </a:ext>
              </a:extLst>
            </p:cNvPr>
            <p:cNvCxnSpPr>
              <a:cxnSpLocks/>
            </p:cNvCxnSpPr>
            <p:nvPr/>
          </p:nvCxnSpPr>
          <p:spPr>
            <a:xfrm>
              <a:off x="5126685" y="2557109"/>
              <a:ext cx="548640" cy="4572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7C46B5-4F7E-1A45-BD9B-5AEFE9A922BA}"/>
                </a:ext>
              </a:extLst>
            </p:cNvPr>
            <p:cNvCxnSpPr>
              <a:cxnSpLocks/>
            </p:cNvCxnSpPr>
            <p:nvPr/>
          </p:nvCxnSpPr>
          <p:spPr>
            <a:xfrm rot="6000000">
              <a:off x="3888196" y="2557110"/>
              <a:ext cx="548640" cy="4572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534A924-5F18-FF41-962D-28A73892BEFF}"/>
                </a:ext>
              </a:extLst>
            </p:cNvPr>
            <p:cNvCxnSpPr>
              <a:cxnSpLocks/>
            </p:cNvCxnSpPr>
            <p:nvPr/>
          </p:nvCxnSpPr>
          <p:spPr>
            <a:xfrm rot="6000000">
              <a:off x="2776979" y="3500708"/>
              <a:ext cx="548640" cy="4572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22C098D-6CD2-3A44-BE2F-BF8C9DBE601A}"/>
                </a:ext>
              </a:extLst>
            </p:cNvPr>
            <p:cNvCxnSpPr>
              <a:cxnSpLocks/>
            </p:cNvCxnSpPr>
            <p:nvPr/>
          </p:nvCxnSpPr>
          <p:spPr>
            <a:xfrm>
              <a:off x="3913349" y="3493159"/>
              <a:ext cx="548640" cy="4572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537407-CF16-C948-B243-E05C1DC20D33}"/>
                </a:ext>
              </a:extLst>
            </p:cNvPr>
            <p:cNvGrpSpPr/>
            <p:nvPr/>
          </p:nvGrpSpPr>
          <p:grpSpPr>
            <a:xfrm>
              <a:off x="2225988" y="1260909"/>
              <a:ext cx="3951859" cy="3178738"/>
              <a:chOff x="2225988" y="1260909"/>
              <a:chExt cx="3951859" cy="317873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9A84D8-D1E6-8148-885C-4DD6323E9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3592" y="1260909"/>
                <a:ext cx="457994" cy="4572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D4C84C-3416-1341-8052-FF5F5C71D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9853" y="3038372"/>
                <a:ext cx="457994" cy="4572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DED01E9-D46E-6849-82A1-3405D39E3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5988" y="3982447"/>
                <a:ext cx="457994" cy="4572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77754DD-EB23-5548-84C3-2DCDF7F8B53B}"/>
                  </a:ext>
                </a:extLst>
              </p:cNvPr>
              <p:cNvCxnSpPr>
                <a:cxnSpLocks/>
              </p:cNvCxnSpPr>
              <p:nvPr/>
            </p:nvCxnSpPr>
            <p:spPr>
              <a:xfrm rot="-2280000">
                <a:off x="3970004" y="1354814"/>
                <a:ext cx="457200" cy="35453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8F9152-F993-A74B-AE18-39FB08B85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602" y="1953928"/>
                <a:ext cx="1837509" cy="1232034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A389B3-F4D5-4E4F-AE6F-6054A6F6C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322" y="2076856"/>
                <a:ext cx="1012270" cy="1810138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F76CE59-D8D3-0D46-AFC8-A71DE8107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2803" y="2100919"/>
                <a:ext cx="528496" cy="1786075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17F95D-5959-404B-9DEF-C6A0AA70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9398" y="3969609"/>
                <a:ext cx="457994" cy="4572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97F88A-0322-DE47-81CF-DD21BC01CFCC}"/>
              </a:ext>
            </a:extLst>
          </p:cNvPr>
          <p:cNvGrpSpPr/>
          <p:nvPr/>
        </p:nvGrpSpPr>
        <p:grpSpPr>
          <a:xfrm>
            <a:off x="2225988" y="2684772"/>
            <a:ext cx="6284803" cy="2708132"/>
            <a:chOff x="2225988" y="2684772"/>
            <a:chExt cx="6284803" cy="27081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59E161-EBDD-B244-A364-8B0AA58348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3592" y="3063365"/>
              <a:ext cx="457994" cy="5015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E929C5-0D5C-8348-8A9F-671207F4A8A9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89" y="2684772"/>
              <a:ext cx="0" cy="3889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DD00B3-1BAD-3047-B442-1D7515FAE81A}"/>
                </a:ext>
              </a:extLst>
            </p:cNvPr>
            <p:cNvCxnSpPr>
              <a:cxnSpLocks/>
            </p:cNvCxnSpPr>
            <p:nvPr/>
          </p:nvCxnSpPr>
          <p:spPr>
            <a:xfrm>
              <a:off x="6270487" y="3533399"/>
              <a:ext cx="548640" cy="4572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BD0E08-6B16-5148-AF70-5EC818EC8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6536" y="4009849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0B09F6-15FE-CC4E-9565-29C2CEEA4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6536" y="4878399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196A98-79B2-F74D-BFE7-D01170A810BE}"/>
                </a:ext>
              </a:extLst>
            </p:cNvPr>
            <p:cNvCxnSpPr>
              <a:cxnSpLocks/>
            </p:cNvCxnSpPr>
            <p:nvPr/>
          </p:nvCxnSpPr>
          <p:spPr>
            <a:xfrm>
              <a:off x="7115533" y="4490181"/>
              <a:ext cx="0" cy="35453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32B291-E74E-DB45-BB60-97BAAECED7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0275" y="4893767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E1BB73-8E28-F14E-A3F0-BD969497D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2797" y="4868774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D6831F4-68BE-AC48-AA8D-B0AA2E43B9E6}"/>
                </a:ext>
              </a:extLst>
            </p:cNvPr>
            <p:cNvCxnSpPr>
              <a:cxnSpLocks/>
            </p:cNvCxnSpPr>
            <p:nvPr/>
          </p:nvCxnSpPr>
          <p:spPr>
            <a:xfrm>
              <a:off x="7459629" y="4387511"/>
              <a:ext cx="548640" cy="4572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C78610-5AE0-8049-95FE-C9399793F98F}"/>
                </a:ext>
              </a:extLst>
            </p:cNvPr>
            <p:cNvCxnSpPr>
              <a:cxnSpLocks/>
            </p:cNvCxnSpPr>
            <p:nvPr/>
          </p:nvCxnSpPr>
          <p:spPr>
            <a:xfrm rot="6000000">
              <a:off x="6221140" y="4412505"/>
              <a:ext cx="548640" cy="4572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BD99CA-1E27-AA4C-B421-C23557CF6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988" y="4891358"/>
              <a:ext cx="457994" cy="5015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E7825D-FF50-4E46-8FCE-C5C5B1DC0E31}"/>
                </a:ext>
              </a:extLst>
            </p:cNvPr>
            <p:cNvCxnSpPr>
              <a:cxnSpLocks/>
            </p:cNvCxnSpPr>
            <p:nvPr/>
          </p:nvCxnSpPr>
          <p:spPr>
            <a:xfrm>
              <a:off x="2454985" y="4487772"/>
              <a:ext cx="0" cy="3889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16FB205-0095-C64D-B4AF-341276309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9398" y="4888145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9368BE-F4A9-5D42-8E3C-DABEAC5F1D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851" y="3955304"/>
              <a:ext cx="457994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3E0391-00BE-834A-9F05-CD10FF732DC5}"/>
                </a:ext>
              </a:extLst>
            </p:cNvPr>
            <p:cNvCxnSpPr>
              <a:cxnSpLocks/>
            </p:cNvCxnSpPr>
            <p:nvPr/>
          </p:nvCxnSpPr>
          <p:spPr>
            <a:xfrm>
              <a:off x="3619426" y="3559055"/>
              <a:ext cx="0" cy="35453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2E25DDE-54ED-524F-90B7-B1AB35A1CB28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89" y="4479856"/>
              <a:ext cx="0" cy="3889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7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Components, like functions, should do one thing!</a:t>
            </a:r>
          </a:p>
          <a:p>
            <a:r>
              <a:rPr lang="en-US" sz="1800" dirty="0"/>
              <a:t>Components don’t have to add to the DOM!</a:t>
            </a:r>
          </a:p>
          <a:p>
            <a:r>
              <a:rPr lang="en-US" sz="1800" dirty="0"/>
              <a:t>Only need to provide composition boundaries between UI concerns</a:t>
            </a:r>
          </a:p>
          <a:p>
            <a:r>
              <a:rPr lang="en-US" sz="1800" dirty="0"/>
              <a:t>Testing and optimization are easier when concerns are separated</a:t>
            </a:r>
          </a:p>
          <a:p>
            <a:r>
              <a:rPr lang="en-US" sz="1800" dirty="0"/>
              <a:t>Everything talked about today is applicable for hook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6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6CAA-807F-F944-BAEB-E7A468748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175" y="2405360"/>
            <a:ext cx="7287292" cy="55823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2D88C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72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State Hoisting</a:t>
            </a:r>
          </a:p>
          <a:p>
            <a:pPr lvl="1"/>
            <a:r>
              <a:rPr lang="en-US" dirty="0">
                <a:hlinkClick r:id="rId2"/>
              </a:rPr>
              <a:t>Hoisting State in React and Why?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Lifting State Up</a:t>
            </a:r>
            <a:endParaRPr lang="en-US" sz="1800" dirty="0"/>
          </a:p>
          <a:p>
            <a:r>
              <a:rPr lang="en-US" sz="1800" dirty="0"/>
              <a:t>Separating Concerns</a:t>
            </a:r>
          </a:p>
          <a:p>
            <a:pPr lvl="1"/>
            <a:r>
              <a:rPr lang="en-US" dirty="0">
                <a:hlinkClick r:id="rId4"/>
              </a:rPr>
              <a:t>Presentational and Container Components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Model-View-ViewModel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Separation of Concerns (Software Architecture)</a:t>
            </a:r>
            <a:endParaRPr lang="en-US" dirty="0"/>
          </a:p>
          <a:p>
            <a:r>
              <a:rPr lang="en-US" sz="1800" dirty="0"/>
              <a:t>Others</a:t>
            </a:r>
          </a:p>
          <a:p>
            <a:pPr lvl="1"/>
            <a:r>
              <a:rPr lang="en-US" dirty="0">
                <a:hlinkClick r:id="rId7"/>
              </a:rPr>
              <a:t>React Patterns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81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6CAA-807F-F944-BAEB-E7A468748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D88C5"/>
                </a:solidFill>
              </a:rPr>
              <a:t>Component</a:t>
            </a:r>
            <a:r>
              <a:rPr lang="en-US" dirty="0">
                <a:solidFill>
                  <a:srgbClr val="2D88C5"/>
                </a:solidFill>
              </a:rPr>
              <a:t> </a:t>
            </a:r>
            <a:r>
              <a:rPr lang="en-US" sz="2800" dirty="0">
                <a:solidFill>
                  <a:srgbClr val="2D88C5"/>
                </a:solidFill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7F22-C626-EE4C-A78A-746E8AAF0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D88C5"/>
                </a:solidFill>
              </a:rPr>
              <a:t>Joey </a:t>
            </a:r>
            <a:r>
              <a:rPr lang="en-US" dirty="0" err="1">
                <a:solidFill>
                  <a:srgbClr val="2D88C5"/>
                </a:solidFill>
              </a:rPr>
              <a:t>Kreft</a:t>
            </a:r>
            <a:endParaRPr lang="en-US" dirty="0">
              <a:solidFill>
                <a:srgbClr val="2D88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Any UI can be broken into smaller components</a:t>
            </a:r>
          </a:p>
          <a:p>
            <a:r>
              <a:rPr lang="en-US" sz="1800" dirty="0"/>
              <a:t>A component is a reusable chunk of code</a:t>
            </a:r>
          </a:p>
          <a:p>
            <a:r>
              <a:rPr lang="en-US" sz="1800" dirty="0"/>
              <a:t>They make it possible to divide any UI into independent, reusable pieces</a:t>
            </a:r>
          </a:p>
          <a:p>
            <a:r>
              <a:rPr lang="en-US" sz="1800" dirty="0"/>
              <a:t>They allow us to think about parts of the UI in isolation</a:t>
            </a:r>
          </a:p>
          <a:p>
            <a:r>
              <a:rPr lang="en-US" sz="1800" dirty="0"/>
              <a:t>Like a pure function, a component should ideally do just one thing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3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React is declarative</a:t>
            </a:r>
          </a:p>
          <a:p>
            <a:r>
              <a:rPr lang="en-US" sz="1800" dirty="0"/>
              <a:t>Should know what a component is going to render based on its state</a:t>
            </a:r>
          </a:p>
          <a:p>
            <a:r>
              <a:rPr lang="en-US" sz="1800" dirty="0"/>
              <a:t>Allows us to think in snapshots in time</a:t>
            </a:r>
          </a:p>
          <a:p>
            <a:r>
              <a:rPr lang="en-US" sz="1800" dirty="0"/>
              <a:t>States change based on user interaction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2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B8EB-D477-354C-88BE-07A1F896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6" y="229694"/>
            <a:ext cx="9085065" cy="668089"/>
          </a:xfrm>
        </p:spPr>
        <p:txBody>
          <a:bodyPr/>
          <a:lstStyle/>
          <a:p>
            <a:r>
              <a:rPr lang="en-US" dirty="0"/>
              <a:t>Needs of one vs many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D7013-0E19-4243-BE21-F5D2093A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7BDD-CE69-40BB-BBA4-4BD228E3D01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77CEE-D86A-B745-8256-0DD5A15AE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0" y="897783"/>
            <a:ext cx="7037241" cy="59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of one vs 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6</a:t>
            </a:fld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F7B51-B39C-4940-B636-7DDE6A17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94" y="959644"/>
            <a:ext cx="6985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of one vs 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7B51-B39C-4940-B636-7DDE6A171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81"/>
          <a:stretch/>
        </p:blipFill>
        <p:spPr>
          <a:xfrm>
            <a:off x="1749380" y="926797"/>
            <a:ext cx="5758325" cy="5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our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Design principle for separating an application or component into distinct sections</a:t>
            </a:r>
          </a:p>
          <a:p>
            <a:r>
              <a:rPr lang="en-US" sz="1800" dirty="0"/>
              <a:t>State Hoisting</a:t>
            </a:r>
          </a:p>
          <a:p>
            <a:pPr lvl="1"/>
            <a:r>
              <a:rPr lang="en-US" sz="1800" dirty="0"/>
              <a:t>Putting the state used by one component in a parent or grandparent</a:t>
            </a:r>
          </a:p>
          <a:p>
            <a:pPr lvl="1"/>
            <a:r>
              <a:rPr lang="en-US" sz="1800" dirty="0"/>
              <a:t>Gives us a single source of truth to work from</a:t>
            </a:r>
          </a:p>
          <a:p>
            <a:pPr lvl="1"/>
            <a:r>
              <a:rPr lang="en-US" sz="1800" dirty="0"/>
              <a:t>Likely already using this in practice</a:t>
            </a:r>
          </a:p>
          <a:p>
            <a:r>
              <a:rPr lang="en-US" sz="1800" dirty="0"/>
              <a:t>Container / Behavior and Presentation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F3B-9EE7-4949-BC52-F3EB20F4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6CD0-8241-B64D-BCE6-25C2A5D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3" y="926797"/>
            <a:ext cx="8983055" cy="5704954"/>
          </a:xfrm>
        </p:spPr>
        <p:txBody>
          <a:bodyPr>
            <a:normAutofit/>
          </a:bodyPr>
          <a:lstStyle/>
          <a:p>
            <a:r>
              <a:rPr lang="en-US" sz="1800" dirty="0"/>
              <a:t>Concerned with </a:t>
            </a:r>
            <a:r>
              <a:rPr lang="en-US" sz="1800" i="1" dirty="0"/>
              <a:t>how things look</a:t>
            </a:r>
          </a:p>
          <a:p>
            <a:r>
              <a:rPr lang="en-US" sz="1800" dirty="0"/>
              <a:t>Don’t contain state</a:t>
            </a:r>
          </a:p>
          <a:p>
            <a:r>
              <a:rPr lang="en-US" sz="1800" dirty="0"/>
              <a:t>Have no dependencies on local or global state</a:t>
            </a:r>
          </a:p>
          <a:p>
            <a:r>
              <a:rPr lang="en-US" sz="1800" dirty="0"/>
              <a:t>Don’t specify how the data is loaded or mutated</a:t>
            </a:r>
          </a:p>
          <a:p>
            <a:r>
              <a:rPr lang="en-US" sz="1800" dirty="0"/>
              <a:t>Primary use case for functional components (before hooks)</a:t>
            </a:r>
          </a:p>
          <a:p>
            <a:r>
              <a:rPr lang="en-US" sz="1800" dirty="0"/>
              <a:t>May contain both Presentational and Container components</a:t>
            </a:r>
          </a:p>
          <a:p>
            <a:r>
              <a:rPr lang="en-US" sz="1800" dirty="0"/>
              <a:t>Likely contain some DOM markup</a:t>
            </a:r>
          </a:p>
          <a:p>
            <a:r>
              <a:rPr lang="en-US" sz="1800" dirty="0"/>
              <a:t>Receive data and callbacks exclusively via props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CBFB-94AB-6F4B-B6B6-473459F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6000"/>
            <a:fld id="{44A15AAD-B831-43FF-93F3-06AEB83A908A}" type="slidenum">
              <a:rPr lang="en-GB" smtClean="0"/>
              <a:pPr marL="3600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0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TCHPROPROPERTIES" val=""/>
  <p:tag name="ISUNDOENTRY" val="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574BB"/>
      </a:dk2>
      <a:lt2>
        <a:srgbClr val="D6ECFF"/>
      </a:lt2>
      <a:accent1>
        <a:srgbClr val="39B449"/>
      </a:accent1>
      <a:accent2>
        <a:srgbClr val="0CA4AD"/>
      </a:accent2>
      <a:accent3>
        <a:srgbClr val="8D308D"/>
      </a:accent3>
      <a:accent4>
        <a:srgbClr val="E1DD2E"/>
      </a:accent4>
      <a:accent5>
        <a:srgbClr val="9DADBE"/>
      </a:accent5>
      <a:accent6>
        <a:srgbClr val="2F3B48"/>
      </a:accent6>
      <a:hlink>
        <a:srgbClr val="1D57F2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38995</TotalTime>
  <Words>388</Words>
  <Application>Microsoft Macintosh PowerPoint</Application>
  <PresentationFormat>Custom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Trebuchet MS</vt:lpstr>
      <vt:lpstr>Wingdings</vt:lpstr>
      <vt:lpstr>Office Theme</vt:lpstr>
      <vt:lpstr>PowerPoint Presentation</vt:lpstr>
      <vt:lpstr>Component Architecture</vt:lpstr>
      <vt:lpstr>Components</vt:lpstr>
      <vt:lpstr>Components in React</vt:lpstr>
      <vt:lpstr>Needs of one vs many</vt:lpstr>
      <vt:lpstr>Needs of one vs many</vt:lpstr>
      <vt:lpstr>Needs of one vs many</vt:lpstr>
      <vt:lpstr>Separating our Concerns</vt:lpstr>
      <vt:lpstr>Presentation Components</vt:lpstr>
      <vt:lpstr>Behavioral / Container Components</vt:lpstr>
      <vt:lpstr>What are the benefits?</vt:lpstr>
      <vt:lpstr>Prop Drilling</vt:lpstr>
      <vt:lpstr>Pub Sub</vt:lpstr>
      <vt:lpstr>Takeaways</vt:lpstr>
      <vt:lpstr>Questions?</vt:lpstr>
      <vt:lpstr>Other Resources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Carmona, Jean GFX</dc:creator>
  <cp:lastModifiedBy>Joey Kreft</cp:lastModifiedBy>
  <cp:revision>2089</cp:revision>
  <cp:lastPrinted>2017-11-22T20:25:37Z</cp:lastPrinted>
  <dcterms:created xsi:type="dcterms:W3CDTF">2015-02-14T18:50:39Z</dcterms:created>
  <dcterms:modified xsi:type="dcterms:W3CDTF">2019-03-13T13:13:00Z</dcterms:modified>
</cp:coreProperties>
</file>