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8" r:id="rId2"/>
    <p:sldId id="259" r:id="rId3"/>
    <p:sldId id="260" r:id="rId4"/>
    <p:sldId id="261" r:id="rId5"/>
    <p:sldId id="309" r:id="rId6"/>
    <p:sldId id="313" r:id="rId7"/>
    <p:sldId id="258" r:id="rId8"/>
    <p:sldId id="312" r:id="rId9"/>
    <p:sldId id="296" r:id="rId10"/>
    <p:sldId id="300" r:id="rId11"/>
    <p:sldId id="257" r:id="rId12"/>
    <p:sldId id="263" r:id="rId13"/>
    <p:sldId id="264" r:id="rId14"/>
    <p:sldId id="265" r:id="rId15"/>
    <p:sldId id="266" r:id="rId16"/>
    <p:sldId id="267" r:id="rId17"/>
    <p:sldId id="269" r:id="rId18"/>
    <p:sldId id="271" r:id="rId19"/>
    <p:sldId id="272" r:id="rId20"/>
    <p:sldId id="273" r:id="rId21"/>
    <p:sldId id="268" r:id="rId22"/>
    <p:sldId id="314" r:id="rId23"/>
    <p:sldId id="318" r:id="rId24"/>
    <p:sldId id="274" r:id="rId25"/>
    <p:sldId id="262" r:id="rId26"/>
    <p:sldId id="275" r:id="rId27"/>
    <p:sldId id="285" r:id="rId28"/>
    <p:sldId id="277" r:id="rId29"/>
    <p:sldId id="315" r:id="rId30"/>
    <p:sldId id="295" r:id="rId31"/>
    <p:sldId id="316" r:id="rId32"/>
    <p:sldId id="280" r:id="rId33"/>
    <p:sldId id="281" r:id="rId34"/>
    <p:sldId id="286" r:id="rId35"/>
    <p:sldId id="319" r:id="rId36"/>
    <p:sldId id="293" r:id="rId37"/>
    <p:sldId id="298" r:id="rId38"/>
    <p:sldId id="311" r:id="rId39"/>
    <p:sldId id="320" r:id="rId4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7" autoAdjust="0"/>
    <p:restoredTop sz="82542" autoAdjust="0"/>
  </p:normalViewPr>
  <p:slideViewPr>
    <p:cSldViewPr snapToGrid="0">
      <p:cViewPr varScale="1">
        <p:scale>
          <a:sx n="93" d="100"/>
          <a:sy n="93" d="100"/>
        </p:scale>
        <p:origin x="11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5F983-FB76-4C26-A09E-CA1ABA004DE5}" type="datetimeFigureOut">
              <a:rPr lang="zh-TW" altLang="en-US" smtClean="0"/>
              <a:t>2023/7/30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379B7-73E4-4C9E-9C46-3F2C94A7B90B}" type="slidenum">
              <a:rPr lang="zh-TW" altLang="en-US" smtClean="0"/>
              <a:t>‹#›</a:t>
            </a:fld>
            <a:endParaRPr lang="zh-TW" altLang="en-US"/>
          </a:p>
        </p:txBody>
      </p:sp>
    </p:spTree>
    <p:extLst>
      <p:ext uri="{BB962C8B-B14F-4D97-AF65-F5344CB8AC3E}">
        <p14:creationId xmlns:p14="http://schemas.microsoft.com/office/powerpoint/2010/main" val="94543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Ok. In today’s presentation, I will introduce a famous model architecture in deep learning, Transformer.</a:t>
            </a:r>
          </a:p>
          <a:p>
            <a:r>
              <a:rPr lang="en-US" altLang="zh-TW" dirty="0"/>
              <a:t>I think everyone knows it before, so I more focus on some details that you will face when you are coding.</a:t>
            </a:r>
          </a:p>
          <a:p>
            <a:endParaRPr lang="en-US" altLang="zh-TW" dirty="0"/>
          </a:p>
          <a:p>
            <a:r>
              <a:rPr lang="en-US" altLang="zh-TW" dirty="0"/>
              <a:t>#By the way, the icon “transformer” comes from this one. We call it </a:t>
            </a:r>
            <a:r>
              <a:rPr lang="zh-TW" altLang="en-US" dirty="0"/>
              <a:t>變形金剛 </a:t>
            </a:r>
            <a:r>
              <a:rPr lang="en-US" altLang="zh-TW" dirty="0"/>
              <a:t>in Chinese.</a:t>
            </a:r>
          </a:p>
          <a:p>
            <a:r>
              <a:rPr lang="en-US" altLang="zh-TW" dirty="0"/>
              <a:t>#If you search “transformer” on Google, you may find this one. </a:t>
            </a:r>
          </a:p>
          <a:p>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1</a:t>
            </a:fld>
            <a:endParaRPr lang="zh-TW" altLang="en-US"/>
          </a:p>
        </p:txBody>
      </p:sp>
    </p:spTree>
    <p:extLst>
      <p:ext uri="{BB962C8B-B14F-4D97-AF65-F5344CB8AC3E}">
        <p14:creationId xmlns:p14="http://schemas.microsoft.com/office/powerpoint/2010/main" val="2939612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X1, x2, x3, and x4 are the word embeddings from CBOW or skip-gram.</a:t>
            </a:r>
          </a:p>
          <a:p>
            <a:r>
              <a:rPr lang="en-US" altLang="zh-TW" dirty="0"/>
              <a:t>Then, we pass the word embeddings to the linear layer (fully connected feed-forward network) to get a1 to a4.</a:t>
            </a:r>
          </a:p>
          <a:p>
            <a:r>
              <a:rPr lang="en-US" altLang="zh-TW" dirty="0"/>
              <a:t>The a1to a4 will concatenate together, and multiply with </a:t>
            </a:r>
            <a:r>
              <a:rPr lang="en-US" altLang="zh-TW" dirty="0" err="1"/>
              <a:t>Wq</a:t>
            </a:r>
            <a:r>
              <a:rPr lang="en-US" altLang="zh-TW" dirty="0"/>
              <a:t>, </a:t>
            </a:r>
            <a:r>
              <a:rPr lang="en-US" altLang="zh-TW" dirty="0" err="1"/>
              <a:t>Wk</a:t>
            </a:r>
            <a:r>
              <a:rPr lang="en-US" altLang="zh-TW" dirty="0"/>
              <a:t>, and Wv respectively.</a:t>
            </a:r>
          </a:p>
          <a:p>
            <a:r>
              <a:rPr lang="en-US" altLang="zh-TW" dirty="0" err="1"/>
              <a:t>Wq</a:t>
            </a:r>
            <a:r>
              <a:rPr lang="en-US" altLang="zh-TW" dirty="0"/>
              <a:t>, </a:t>
            </a:r>
            <a:r>
              <a:rPr lang="en-US" altLang="zh-TW" dirty="0" err="1"/>
              <a:t>Wk</a:t>
            </a:r>
            <a:r>
              <a:rPr lang="en-US" altLang="zh-TW" dirty="0"/>
              <a:t>, and Wv are parameters you need to train. </a:t>
            </a:r>
          </a:p>
          <a:p>
            <a:r>
              <a:rPr lang="en-US" altLang="zh-TW" dirty="0"/>
              <a:t>Usually, </a:t>
            </a:r>
            <a:r>
              <a:rPr lang="en-US" altLang="zh-TW" dirty="0" err="1"/>
              <a:t>Wk</a:t>
            </a:r>
            <a:r>
              <a:rPr lang="en-US" altLang="zh-TW" dirty="0"/>
              <a:t>, and Wv will be the same.</a:t>
            </a:r>
          </a:p>
          <a:p>
            <a:r>
              <a:rPr lang="en-US" altLang="zh-TW" dirty="0"/>
              <a:t>Finally we have Q, K , V matrix here.</a:t>
            </a:r>
          </a:p>
          <a:p>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17</a:t>
            </a:fld>
            <a:endParaRPr lang="zh-TW" altLang="en-US"/>
          </a:p>
        </p:txBody>
      </p:sp>
    </p:spTree>
    <p:extLst>
      <p:ext uri="{BB962C8B-B14F-4D97-AF65-F5344CB8AC3E}">
        <p14:creationId xmlns:p14="http://schemas.microsoft.com/office/powerpoint/2010/main" val="2292790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r>
                  <a:rPr lang="en-US" altLang="zh-TW" dirty="0"/>
                  <a:t>After calculating Q, K , V matrices, we will do the inner product between Q and K.</a:t>
                </a:r>
              </a:p>
              <a:p>
                <a:r>
                  <a:rPr lang="en-US" altLang="zh-TW" dirty="0"/>
                  <a:t>So, q1 will multiply with k1, k2, k3, k4 to get the</a:t>
                </a:r>
                <a14:m>
                  <m:oMath xmlns:m="http://schemas.openxmlformats.org/officeDocument/2006/math">
                    <m:r>
                      <a:rPr lang="en-US" altLang="zh-TW" b="0" i="0" smtClean="0">
                        <a:latin typeface="Cambria Math" panose="02040503050406030204" pitchFamily="18" charset="0"/>
                      </a:rPr>
                      <m:t> </m:t>
                    </m:r>
                    <m:r>
                      <a:rPr lang="zh-TW" altLang="en-US" i="1" smtClean="0">
                        <a:latin typeface="Cambria Math" panose="02040503050406030204" pitchFamily="18" charset="0"/>
                      </a:rPr>
                      <m:t>𝛼</m:t>
                    </m:r>
                  </m:oMath>
                </a14:m>
                <a:r>
                  <a:rPr lang="en-US" altLang="zh-TW" dirty="0"/>
                  <a:t>11, </a:t>
                </a:r>
                <a14:m>
                  <m:oMath xmlns:m="http://schemas.openxmlformats.org/officeDocument/2006/math">
                    <m:r>
                      <a:rPr lang="en-US" altLang="zh-TW" b="0" i="0" smtClean="0">
                        <a:latin typeface="Cambria Math" panose="02040503050406030204" pitchFamily="18" charset="0"/>
                      </a:rPr>
                      <m:t> </m:t>
                    </m:r>
                    <m:r>
                      <a:rPr lang="zh-TW" altLang="en-US" i="1" smtClean="0">
                        <a:latin typeface="Cambria Math" panose="02040503050406030204" pitchFamily="18" charset="0"/>
                      </a:rPr>
                      <m:t>𝛼</m:t>
                    </m:r>
                  </m:oMath>
                </a14:m>
                <a:r>
                  <a:rPr lang="en-US" altLang="zh-TW" dirty="0"/>
                  <a:t>12, </a:t>
                </a:r>
                <a14:m>
                  <m:oMath xmlns:m="http://schemas.openxmlformats.org/officeDocument/2006/math">
                    <m:r>
                      <a:rPr lang="en-US" altLang="zh-TW" b="0" i="0" smtClean="0">
                        <a:latin typeface="Cambria Math" panose="02040503050406030204" pitchFamily="18" charset="0"/>
                      </a:rPr>
                      <m:t>  </m:t>
                    </m:r>
                    <m:r>
                      <a:rPr lang="zh-TW" altLang="en-US" i="1" smtClean="0">
                        <a:latin typeface="Cambria Math" panose="02040503050406030204" pitchFamily="18" charset="0"/>
                      </a:rPr>
                      <m:t>𝛼</m:t>
                    </m:r>
                  </m:oMath>
                </a14:m>
                <a:r>
                  <a:rPr lang="en-US" altLang="zh-TW" dirty="0"/>
                  <a:t>13, </a:t>
                </a:r>
                <a14:m>
                  <m:oMath xmlns:m="http://schemas.openxmlformats.org/officeDocument/2006/math">
                    <m:r>
                      <a:rPr lang="zh-TW" altLang="en-US" i="1" smtClean="0">
                        <a:latin typeface="Cambria Math" panose="02040503050406030204" pitchFamily="18" charset="0"/>
                      </a:rPr>
                      <m:t>𝛼</m:t>
                    </m:r>
                  </m:oMath>
                </a14:m>
                <a:r>
                  <a:rPr lang="en-US" altLang="zh-TW" dirty="0"/>
                  <a:t>14.</a:t>
                </a:r>
              </a:p>
              <a:p>
                <a:r>
                  <a:rPr lang="en-US" altLang="zh-TW" dirty="0"/>
                  <a:t>you can calculate together like this one.</a:t>
                </a:r>
              </a:p>
              <a:p>
                <a:endParaRPr lang="zh-TW" altLang="en-US" dirty="0"/>
              </a:p>
            </p:txBody>
          </p:sp>
        </mc:Choice>
        <mc:Fallback>
          <p:sp>
            <p:nvSpPr>
              <p:cNvPr id="3" name="備忘稿版面配置區 2"/>
              <p:cNvSpPr>
                <a:spLocks noGrp="1"/>
              </p:cNvSpPr>
              <p:nvPr>
                <p:ph type="body" idx="1"/>
              </p:nvPr>
            </p:nvSpPr>
            <p:spPr/>
            <p:txBody>
              <a:bodyPr/>
              <a:lstStyle/>
              <a:p>
                <a:r>
                  <a:rPr lang="en-US" altLang="zh-TW" dirty="0"/>
                  <a:t>After calculating Q, K , V matrices, we will do the inner product between Q and K.</a:t>
                </a:r>
              </a:p>
              <a:p>
                <a:r>
                  <a:rPr lang="en-US" altLang="zh-TW" dirty="0"/>
                  <a:t>So, q1 will multiply with k1, k2, k3, k4 to get the</a:t>
                </a:r>
                <a:r>
                  <a:rPr lang="en-US" altLang="zh-TW" b="0" i="0">
                    <a:latin typeface="Cambria Math" panose="02040503050406030204" pitchFamily="18" charset="0"/>
                  </a:rPr>
                  <a:t> </a:t>
                </a:r>
                <a:r>
                  <a:rPr lang="zh-TW" altLang="en-US" i="0">
                    <a:latin typeface="Cambria Math" panose="02040503050406030204" pitchFamily="18" charset="0"/>
                  </a:rPr>
                  <a:t>𝛼</a:t>
                </a:r>
                <a:r>
                  <a:rPr lang="en-US" altLang="zh-TW" dirty="0"/>
                  <a:t>11, </a:t>
                </a:r>
                <a:r>
                  <a:rPr lang="en-US" altLang="zh-TW" b="0" i="0">
                    <a:latin typeface="Cambria Math" panose="02040503050406030204" pitchFamily="18" charset="0"/>
                  </a:rPr>
                  <a:t> </a:t>
                </a:r>
                <a:r>
                  <a:rPr lang="zh-TW" altLang="en-US" i="0">
                    <a:latin typeface="Cambria Math" panose="02040503050406030204" pitchFamily="18" charset="0"/>
                  </a:rPr>
                  <a:t>𝛼</a:t>
                </a:r>
                <a:r>
                  <a:rPr lang="en-US" altLang="zh-TW" dirty="0"/>
                  <a:t>12, </a:t>
                </a:r>
                <a:r>
                  <a:rPr lang="en-US" altLang="zh-TW" b="0" i="0">
                    <a:latin typeface="Cambria Math" panose="02040503050406030204" pitchFamily="18" charset="0"/>
                  </a:rPr>
                  <a:t>  </a:t>
                </a:r>
                <a:r>
                  <a:rPr lang="zh-TW" altLang="en-US" i="0">
                    <a:latin typeface="Cambria Math" panose="02040503050406030204" pitchFamily="18" charset="0"/>
                  </a:rPr>
                  <a:t>𝛼</a:t>
                </a:r>
                <a:r>
                  <a:rPr lang="en-US" altLang="zh-TW" dirty="0"/>
                  <a:t>13, </a:t>
                </a:r>
                <a:r>
                  <a:rPr lang="zh-TW" altLang="en-US" i="0">
                    <a:latin typeface="Cambria Math" panose="02040503050406030204" pitchFamily="18" charset="0"/>
                  </a:rPr>
                  <a:t>𝛼</a:t>
                </a:r>
                <a:r>
                  <a:rPr lang="en-US" altLang="zh-TW" dirty="0"/>
                  <a:t>14.</a:t>
                </a:r>
              </a:p>
              <a:p>
                <a:r>
                  <a:rPr lang="en-US" altLang="zh-TW" dirty="0"/>
                  <a:t>you can calculate together like this one.</a:t>
                </a:r>
              </a:p>
              <a:p>
                <a:endParaRPr lang="zh-TW" altLang="en-US" dirty="0"/>
              </a:p>
            </p:txBody>
          </p:sp>
        </mc:Fallback>
      </mc:AlternateContent>
      <p:sp>
        <p:nvSpPr>
          <p:cNvPr id="4" name="投影片編號版面配置區 3"/>
          <p:cNvSpPr>
            <a:spLocks noGrp="1"/>
          </p:cNvSpPr>
          <p:nvPr>
            <p:ph type="sldNum" sz="quarter" idx="5"/>
          </p:nvPr>
        </p:nvSpPr>
        <p:spPr/>
        <p:txBody>
          <a:bodyPr/>
          <a:lstStyle/>
          <a:p>
            <a:fld id="{31D379B7-73E4-4C9E-9C46-3F2C94A7B90B}" type="slidenum">
              <a:rPr lang="zh-TW" altLang="en-US" smtClean="0"/>
              <a:t>18</a:t>
            </a:fld>
            <a:endParaRPr lang="zh-TW" altLang="en-US"/>
          </a:p>
        </p:txBody>
      </p:sp>
    </p:spTree>
    <p:extLst>
      <p:ext uri="{BB962C8B-B14F-4D97-AF65-F5344CB8AC3E}">
        <p14:creationId xmlns:p14="http://schemas.microsoft.com/office/powerpoint/2010/main" val="240744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r>
                  <a:rPr lang="en-US" altLang="zh-TW" dirty="0"/>
                  <a:t>And do the same thing to the q2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multiply with k1, k2, k3, k4 to get the</a:t>
                </a:r>
                <a14:m>
                  <m:oMath xmlns:m="http://schemas.openxmlformats.org/officeDocument/2006/math">
                    <m:r>
                      <a:rPr lang="en-US" altLang="zh-TW" b="0" i="0" smtClean="0">
                        <a:latin typeface="Cambria Math" panose="02040503050406030204" pitchFamily="18" charset="0"/>
                      </a:rPr>
                      <m:t> </m:t>
                    </m:r>
                    <m:r>
                      <a:rPr lang="zh-TW" altLang="en-US" i="1" smtClean="0">
                        <a:latin typeface="Cambria Math" panose="02040503050406030204" pitchFamily="18" charset="0"/>
                      </a:rPr>
                      <m:t>𝛼</m:t>
                    </m:r>
                    <m:r>
                      <a:rPr lang="en-US" altLang="zh-TW" b="0" i="0" smtClean="0">
                        <a:latin typeface="Cambria Math" panose="02040503050406030204" pitchFamily="18" charset="0"/>
                      </a:rPr>
                      <m:t>2</m:t>
                    </m:r>
                  </m:oMath>
                </a14:m>
                <a:r>
                  <a:rPr lang="en-US" altLang="zh-TW" dirty="0"/>
                  <a:t>1, </a:t>
                </a:r>
                <a14:m>
                  <m:oMath xmlns:m="http://schemas.openxmlformats.org/officeDocument/2006/math">
                    <m:r>
                      <a:rPr lang="en-US" altLang="zh-TW" b="0" i="0" smtClean="0">
                        <a:latin typeface="Cambria Math" panose="02040503050406030204" pitchFamily="18" charset="0"/>
                      </a:rPr>
                      <m:t> </m:t>
                    </m:r>
                    <m:r>
                      <a:rPr lang="zh-TW" altLang="en-US" i="1" smtClean="0">
                        <a:latin typeface="Cambria Math" panose="02040503050406030204" pitchFamily="18" charset="0"/>
                      </a:rPr>
                      <m:t>𝛼</m:t>
                    </m:r>
                    <m:r>
                      <a:rPr lang="en-US" altLang="zh-TW" b="0" i="0" smtClean="0">
                        <a:latin typeface="Cambria Math" panose="02040503050406030204" pitchFamily="18" charset="0"/>
                      </a:rPr>
                      <m:t>22</m:t>
                    </m:r>
                  </m:oMath>
                </a14:m>
                <a:r>
                  <a:rPr lang="en-US" altLang="zh-TW" dirty="0"/>
                  <a:t>, </a:t>
                </a:r>
                <a14:m>
                  <m:oMath xmlns:m="http://schemas.openxmlformats.org/officeDocument/2006/math">
                    <m:r>
                      <a:rPr lang="en-US" altLang="zh-TW" b="0" i="0" smtClean="0">
                        <a:latin typeface="Cambria Math" panose="02040503050406030204" pitchFamily="18" charset="0"/>
                      </a:rPr>
                      <m:t>  </m:t>
                    </m:r>
                    <m:r>
                      <a:rPr lang="zh-TW" altLang="en-US" i="1" smtClean="0">
                        <a:latin typeface="Cambria Math" panose="02040503050406030204" pitchFamily="18" charset="0"/>
                      </a:rPr>
                      <m:t>𝛼</m:t>
                    </m:r>
                    <m:r>
                      <a:rPr lang="en-US" altLang="zh-TW" b="0" i="0" smtClean="0">
                        <a:latin typeface="Cambria Math" panose="02040503050406030204" pitchFamily="18" charset="0"/>
                      </a:rPr>
                      <m:t>2</m:t>
                    </m:r>
                  </m:oMath>
                </a14:m>
                <a:r>
                  <a:rPr lang="en-US" altLang="zh-TW" dirty="0"/>
                  <a:t>3, </a:t>
                </a:r>
                <a14:m>
                  <m:oMath xmlns:m="http://schemas.openxmlformats.org/officeDocument/2006/math">
                    <m:r>
                      <a:rPr lang="zh-TW" altLang="en-US" i="1" smtClean="0">
                        <a:latin typeface="Cambria Math" panose="02040503050406030204" pitchFamily="18" charset="0"/>
                      </a:rPr>
                      <m:t>𝛼</m:t>
                    </m:r>
                    <m:r>
                      <a:rPr lang="en-US" altLang="zh-TW" b="0" i="0" smtClean="0">
                        <a:latin typeface="Cambria Math" panose="02040503050406030204" pitchFamily="18" charset="0"/>
                      </a:rPr>
                      <m:t>2</m:t>
                    </m:r>
                  </m:oMath>
                </a14:m>
                <a:r>
                  <a:rPr lang="en-US" altLang="zh-TW" dirty="0"/>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And then, do the same thing to the q3, q4…, and so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we can simplify the calculation like this one. Just transpose the K, and multiply with Q.</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After that, we have this part. So we need to dive by the square of dimension 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In our code, the dimension k is 512, and do the </a:t>
                </a:r>
                <a:r>
                  <a:rPr lang="en-US" altLang="zh-TW" dirty="0" err="1"/>
                  <a:t>softmax</a:t>
                </a:r>
                <a:r>
                  <a:rPr lang="en-US" altLang="zh-TW" dirty="0"/>
                  <a:t> to for each column to get the A head.</a:t>
                </a:r>
              </a:p>
              <a:p>
                <a:r>
                  <a:rPr lang="en-US" altLang="zh-TW" dirty="0"/>
                  <a:t>And we called the A head “Attention matrix”.</a:t>
                </a:r>
                <a:endParaRPr lang="zh-TW" altLang="en-US" dirty="0"/>
              </a:p>
            </p:txBody>
          </p:sp>
        </mc:Choice>
        <mc:Fallback>
          <p:sp>
            <p:nvSpPr>
              <p:cNvPr id="3" name="備忘稿版面配置區 2"/>
              <p:cNvSpPr>
                <a:spLocks noGrp="1"/>
              </p:cNvSpPr>
              <p:nvPr>
                <p:ph type="body" idx="1"/>
              </p:nvPr>
            </p:nvSpPr>
            <p:spPr/>
            <p:txBody>
              <a:bodyPr/>
              <a:lstStyle/>
              <a:p>
                <a:r>
                  <a:rPr lang="en-US" altLang="zh-TW" dirty="0"/>
                  <a:t>And do the same thing to the q2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multiply with k1, k2, k3, k4 to get the</a:t>
                </a:r>
                <a:r>
                  <a:rPr lang="en-US" altLang="zh-TW" b="0" i="0">
                    <a:latin typeface="Cambria Math" panose="02040503050406030204" pitchFamily="18" charset="0"/>
                  </a:rPr>
                  <a:t> </a:t>
                </a:r>
                <a:r>
                  <a:rPr lang="zh-TW" altLang="en-US" i="0">
                    <a:latin typeface="Cambria Math" panose="02040503050406030204" pitchFamily="18" charset="0"/>
                  </a:rPr>
                  <a:t>𝛼</a:t>
                </a:r>
                <a:r>
                  <a:rPr lang="en-US" altLang="zh-TW" b="0" i="0">
                    <a:latin typeface="Cambria Math" panose="02040503050406030204" pitchFamily="18" charset="0"/>
                  </a:rPr>
                  <a:t>2</a:t>
                </a:r>
                <a:r>
                  <a:rPr lang="en-US" altLang="zh-TW" dirty="0"/>
                  <a:t>1, </a:t>
                </a:r>
                <a:r>
                  <a:rPr lang="en-US" altLang="zh-TW" b="0" i="0">
                    <a:latin typeface="Cambria Math" panose="02040503050406030204" pitchFamily="18" charset="0"/>
                  </a:rPr>
                  <a:t> </a:t>
                </a:r>
                <a:r>
                  <a:rPr lang="zh-TW" altLang="en-US" i="0">
                    <a:latin typeface="Cambria Math" panose="02040503050406030204" pitchFamily="18" charset="0"/>
                  </a:rPr>
                  <a:t>𝛼</a:t>
                </a:r>
                <a:r>
                  <a:rPr lang="en-US" altLang="zh-TW" b="0" i="0">
                    <a:latin typeface="Cambria Math" panose="02040503050406030204" pitchFamily="18" charset="0"/>
                  </a:rPr>
                  <a:t>22</a:t>
                </a:r>
                <a:r>
                  <a:rPr lang="en-US" altLang="zh-TW" dirty="0"/>
                  <a:t>, </a:t>
                </a:r>
                <a:r>
                  <a:rPr lang="en-US" altLang="zh-TW" b="0" i="0">
                    <a:latin typeface="Cambria Math" panose="02040503050406030204" pitchFamily="18" charset="0"/>
                  </a:rPr>
                  <a:t>  </a:t>
                </a:r>
                <a:r>
                  <a:rPr lang="zh-TW" altLang="en-US" i="0">
                    <a:latin typeface="Cambria Math" panose="02040503050406030204" pitchFamily="18" charset="0"/>
                  </a:rPr>
                  <a:t>𝛼</a:t>
                </a:r>
                <a:r>
                  <a:rPr lang="en-US" altLang="zh-TW" b="0" i="0">
                    <a:latin typeface="Cambria Math" panose="02040503050406030204" pitchFamily="18" charset="0"/>
                  </a:rPr>
                  <a:t>2</a:t>
                </a:r>
                <a:r>
                  <a:rPr lang="en-US" altLang="zh-TW" dirty="0"/>
                  <a:t>3, </a:t>
                </a:r>
                <a:r>
                  <a:rPr lang="zh-TW" altLang="en-US" i="0">
                    <a:latin typeface="Cambria Math" panose="02040503050406030204" pitchFamily="18" charset="0"/>
                  </a:rPr>
                  <a:t>𝛼</a:t>
                </a:r>
                <a:r>
                  <a:rPr lang="en-US" altLang="zh-TW" b="0" i="0">
                    <a:latin typeface="Cambria Math" panose="02040503050406030204" pitchFamily="18" charset="0"/>
                  </a:rPr>
                  <a:t>2</a:t>
                </a:r>
                <a:r>
                  <a:rPr lang="en-US" altLang="zh-TW" dirty="0"/>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And then, do the same thing to the q3, q4…, and so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we can simplify the calculation like this one. Just transpose the K, and multiply with Q.</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After that, we have this part. So we need to dive by the square of dimension 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In our code, the dimension k is 512, and do the </a:t>
                </a:r>
                <a:r>
                  <a:rPr lang="en-US" altLang="zh-TW" dirty="0" err="1"/>
                  <a:t>softmax</a:t>
                </a:r>
                <a:r>
                  <a:rPr lang="en-US" altLang="zh-TW" dirty="0"/>
                  <a:t> to for each column to get the A head.</a:t>
                </a:r>
              </a:p>
              <a:p>
                <a:r>
                  <a:rPr lang="en-US" altLang="zh-TW" dirty="0"/>
                  <a:t>And we called the A head “Attention matrix”.</a:t>
                </a:r>
                <a:endParaRPr lang="zh-TW" altLang="en-US" dirty="0"/>
              </a:p>
            </p:txBody>
          </p:sp>
        </mc:Fallback>
      </mc:AlternateContent>
      <p:sp>
        <p:nvSpPr>
          <p:cNvPr id="4" name="投影片編號版面配置區 3"/>
          <p:cNvSpPr>
            <a:spLocks noGrp="1"/>
          </p:cNvSpPr>
          <p:nvPr>
            <p:ph type="sldNum" sz="quarter" idx="5"/>
          </p:nvPr>
        </p:nvSpPr>
        <p:spPr/>
        <p:txBody>
          <a:bodyPr/>
          <a:lstStyle/>
          <a:p>
            <a:fld id="{31D379B7-73E4-4C9E-9C46-3F2C94A7B90B}" type="slidenum">
              <a:rPr lang="zh-TW" altLang="en-US" smtClean="0"/>
              <a:t>19</a:t>
            </a:fld>
            <a:endParaRPr lang="zh-TW" altLang="en-US"/>
          </a:p>
        </p:txBody>
      </p:sp>
    </p:spTree>
    <p:extLst>
      <p:ext uri="{BB962C8B-B14F-4D97-AF65-F5344CB8AC3E}">
        <p14:creationId xmlns:p14="http://schemas.microsoft.com/office/powerpoint/2010/main" val="4118563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the last step, the attention matrix just multiplies with V.</a:t>
            </a:r>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20</a:t>
            </a:fld>
            <a:endParaRPr lang="zh-TW" altLang="en-US"/>
          </a:p>
        </p:txBody>
      </p:sp>
    </p:spTree>
    <p:extLst>
      <p:ext uri="{BB962C8B-B14F-4D97-AF65-F5344CB8AC3E}">
        <p14:creationId xmlns:p14="http://schemas.microsoft.com/office/powerpoint/2010/main" val="647689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So all of the self-attention layer does is matrix multiplication.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It’s easy </a:t>
            </a:r>
            <a:r>
              <a:rPr lang="en-US" altLang="zh-TW" sz="1200" b="0" i="0" u="none" strike="noStrike" cap="none" dirty="0">
                <a:solidFill>
                  <a:srgbClr val="FF0000"/>
                </a:solidFill>
                <a:latin typeface="Times New Roman"/>
                <a:ea typeface="Times New Roman"/>
                <a:cs typeface="Times New Roman"/>
                <a:sym typeface="Times New Roman"/>
              </a:rPr>
              <a:t>to parallelize.</a:t>
            </a:r>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21</a:t>
            </a:fld>
            <a:endParaRPr lang="zh-TW" altLang="en-US"/>
          </a:p>
        </p:txBody>
      </p:sp>
    </p:spTree>
    <p:extLst>
      <p:ext uri="{BB962C8B-B14F-4D97-AF65-F5344CB8AC3E}">
        <p14:creationId xmlns:p14="http://schemas.microsoft.com/office/powerpoint/2010/main" val="1182881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Nowadays, we can try to replace any thing that has been done by RNN with self-attention</a:t>
            </a:r>
            <a:endParaRPr dirty="0"/>
          </a:p>
        </p:txBody>
      </p:sp>
      <p:sp>
        <p:nvSpPr>
          <p:cNvPr id="244" name="Google Shape;2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Notice that not only </a:t>
            </a:r>
            <a:r>
              <a:rPr lang="en-US" altLang="zh-TW" dirty="0"/>
              <a:t>Scaled Dot-Product Attention, there are lots of attention skills.</a:t>
            </a:r>
          </a:p>
          <a:p>
            <a:pPr marL="0" lvl="0" indent="0" algn="l" rtl="0">
              <a:lnSpc>
                <a:spcPct val="100000"/>
              </a:lnSpc>
              <a:spcBef>
                <a:spcPts val="0"/>
              </a:spcBef>
              <a:spcAft>
                <a:spcPts val="0"/>
              </a:spcAft>
              <a:buSzPts val="1400"/>
              <a:buNone/>
            </a:pPr>
            <a:endParaRPr dirty="0"/>
          </a:p>
        </p:txBody>
      </p:sp>
      <p:sp>
        <p:nvSpPr>
          <p:cNvPr id="504" name="Google Shape;50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51BDE3-EAEF-43DA-82C3-B4A6A3DC17FE}" type="slidenum">
              <a:rPr lang="zh-TW" altLang="en-US" smtClean="0"/>
              <a:t>26</a:t>
            </a:fld>
            <a:endParaRPr lang="zh-TW" altLang="en-US"/>
          </a:p>
        </p:txBody>
      </p:sp>
    </p:spTree>
    <p:extLst>
      <p:ext uri="{BB962C8B-B14F-4D97-AF65-F5344CB8AC3E}">
        <p14:creationId xmlns:p14="http://schemas.microsoft.com/office/powerpoint/2010/main" val="1488795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Next part is how to do the mask.</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27</a:t>
            </a:fld>
            <a:endParaRPr lang="zh-TW" altLang="en-US"/>
          </a:p>
        </p:txBody>
      </p:sp>
    </p:spTree>
    <p:extLst>
      <p:ext uri="{BB962C8B-B14F-4D97-AF65-F5344CB8AC3E}">
        <p14:creationId xmlns:p14="http://schemas.microsoft.com/office/powerpoint/2010/main" val="2751958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way to mask is that add the minus infinity into the attention matrix before </a:t>
            </a:r>
            <a:r>
              <a:rPr lang="en-US" altLang="zh-TW" dirty="0" err="1"/>
              <a:t>softmax</a:t>
            </a:r>
            <a:r>
              <a:rPr lang="en-US" altLang="zh-TW" dirty="0"/>
              <a:t>.</a:t>
            </a:r>
          </a:p>
          <a:p>
            <a:r>
              <a:rPr lang="en-US" altLang="zh-TW" dirty="0"/>
              <a:t>So, when minus infinity goes through the </a:t>
            </a:r>
            <a:r>
              <a:rPr lang="en-US" altLang="zh-TW" dirty="0" err="1"/>
              <a:t>softmax</a:t>
            </a:r>
            <a:r>
              <a:rPr lang="en-US" altLang="zh-TW" dirty="0"/>
              <a:t>,  the output will be zero.</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28</a:t>
            </a:fld>
            <a:endParaRPr lang="zh-TW" altLang="en-US"/>
          </a:p>
        </p:txBody>
      </p:sp>
    </p:spTree>
    <p:extLst>
      <p:ext uri="{BB962C8B-B14F-4D97-AF65-F5344CB8AC3E}">
        <p14:creationId xmlns:p14="http://schemas.microsoft.com/office/powerpoint/2010/main" val="31776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This is today’s outline.</a:t>
            </a:r>
          </a:p>
          <a:p>
            <a:r>
              <a:rPr lang="en-US" altLang="zh-TW" dirty="0"/>
              <a:t>Everyone knows that the most important thing in Transformer is the self-attention layer.</a:t>
            </a:r>
          </a:p>
          <a:p>
            <a:r>
              <a:rPr lang="en-US" altLang="zh-TW" dirty="0"/>
              <a:t>So, I will explain why we need self-attention in the Background chapter.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And explain how it works in the Attention chapter.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After that, it’s some detail that Transformer used, like Positional Encoding, Multi-Head Attention, Masked Attention, and Layer Normalization.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Finally, it’s QA</a:t>
            </a:r>
            <a:r>
              <a:rPr lang="zh-TW" altLang="en-US" dirty="0"/>
              <a:t> </a:t>
            </a:r>
            <a:r>
              <a:rPr lang="en-US" altLang="zh-TW" dirty="0"/>
              <a:t>time and homework.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In homework, you will implement NER Using Transformer Encoder.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Ok, Let dive in.</a:t>
            </a:r>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3</a:t>
            </a:fld>
            <a:endParaRPr lang="zh-TW" altLang="en-US"/>
          </a:p>
        </p:txBody>
      </p:sp>
    </p:spTree>
    <p:extLst>
      <p:ext uri="{BB962C8B-B14F-4D97-AF65-F5344CB8AC3E}">
        <p14:creationId xmlns:p14="http://schemas.microsoft.com/office/powerpoint/2010/main" val="1699639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next part is Positional encoding.</a:t>
            </a:r>
          </a:p>
          <a:p>
            <a:r>
              <a:rPr lang="en-US" altLang="zh-TW" dirty="0"/>
              <a:t>I think it’s the most difficult part in transformer.</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29</a:t>
            </a:fld>
            <a:endParaRPr lang="zh-TW" altLang="en-US"/>
          </a:p>
        </p:txBody>
      </p:sp>
    </p:spTree>
    <p:extLst>
      <p:ext uri="{BB962C8B-B14F-4D97-AF65-F5344CB8AC3E}">
        <p14:creationId xmlns:p14="http://schemas.microsoft.com/office/powerpoint/2010/main" val="3406293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Positional encoding. It adds positional information into the word embedding.</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30</a:t>
            </a:fld>
            <a:endParaRPr lang="zh-TW" altLang="en-US"/>
          </a:p>
        </p:txBody>
      </p:sp>
    </p:spTree>
    <p:extLst>
      <p:ext uri="{BB962C8B-B14F-4D97-AF65-F5344CB8AC3E}">
        <p14:creationId xmlns:p14="http://schemas.microsoft.com/office/powerpoint/2010/main" val="2709565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r>
                  <a:rPr lang="en-US" altLang="zh-TW" dirty="0"/>
                  <a:t>This is the formula of positional encoding.</a:t>
                </a:r>
              </a:p>
              <a:p>
                <a:r>
                  <a:rPr lang="en-US" altLang="zh-TW" dirty="0"/>
                  <a:t>It’s hard to understand the formula, so we draw the picture here.</a:t>
                </a:r>
              </a:p>
              <a:p>
                <a:r>
                  <a:rPr lang="en-US" altLang="zh-TW" dirty="0"/>
                  <a:t>Pos is the index of position.</a:t>
                </a:r>
              </a:p>
              <a:p>
                <a14:m>
                  <m:oMath xmlns:m="http://schemas.openxmlformats.org/officeDocument/2006/math">
                    <m:r>
                      <a:rPr lang="en-US" altLang="zh-TW" b="0" i="0" smtClean="0">
                        <a:latin typeface="Cambria Math" panose="02040503050406030204" pitchFamily="18" charset="0"/>
                      </a:rPr>
                      <m:t> </m:t>
                    </m:r>
                    <m:r>
                      <a:rPr lang="en-US" altLang="zh-TW" i="1">
                        <a:latin typeface="Cambria Math" panose="02040503050406030204" pitchFamily="18" charset="0"/>
                      </a:rPr>
                      <m:t>𝑖</m:t>
                    </m:r>
                  </m:oMath>
                </a14:m>
                <a:r>
                  <a:rPr lang="en-US" altLang="zh-TW" dirty="0"/>
                  <a:t>  </a:t>
                </a:r>
                <a:r>
                  <a:rPr lang="en-US" altLang="zh-TW" baseline="0" dirty="0"/>
                  <a:t>is</a:t>
                </a:r>
                <a:r>
                  <a:rPr lang="en-US" altLang="zh-TW" dirty="0"/>
                  <a:t> the index of </a:t>
                </a:r>
                <a14:m>
                  <m:oMath xmlns:m="http://schemas.openxmlformats.org/officeDocument/2006/math">
                    <m:r>
                      <a:rPr lang="en-US" altLang="zh-TW" b="0" i="1" smtClean="0">
                        <a:latin typeface="Cambria Math" panose="02040503050406030204" pitchFamily="18" charset="0"/>
                      </a:rPr>
                      <m:t>𝐷𝑒𝑝𝑡h</m:t>
                    </m:r>
                  </m:oMath>
                </a14:m>
                <a:endParaRPr lang="en-US" altLang="zh-TW" dirty="0"/>
              </a:p>
              <a:p>
                <a:r>
                  <a:rPr lang="en-US" altLang="zh-TW" dirty="0"/>
                  <a:t>When the I depth enough, the odd will be 1, even will be zero.</a:t>
                </a:r>
                <a:endParaRPr lang="zh-TW" altLang="en-US" dirty="0"/>
              </a:p>
            </p:txBody>
          </p:sp>
        </mc:Choice>
        <mc:Fallback>
          <p:sp>
            <p:nvSpPr>
              <p:cNvPr id="3" name="備忘稿版面配置區 2"/>
              <p:cNvSpPr>
                <a:spLocks noGrp="1"/>
              </p:cNvSpPr>
              <p:nvPr>
                <p:ph type="body" idx="1"/>
              </p:nvPr>
            </p:nvSpPr>
            <p:spPr/>
            <p:txBody>
              <a:bodyPr/>
              <a:lstStyle/>
              <a:p>
                <a:r>
                  <a:rPr lang="en-US" altLang="zh-TW" dirty="0"/>
                  <a:t>This is the formula of positional encoding.</a:t>
                </a:r>
              </a:p>
              <a:p>
                <a:r>
                  <a:rPr lang="en-US" altLang="zh-TW" dirty="0"/>
                  <a:t>It’s hard to understand the formula, so we draw the picture here.</a:t>
                </a:r>
              </a:p>
              <a:p>
                <a:r>
                  <a:rPr lang="en-US" altLang="zh-TW" dirty="0"/>
                  <a:t>Pos is the index of position.</a:t>
                </a:r>
              </a:p>
              <a:p>
                <a:r>
                  <a:rPr lang="en-US" altLang="zh-TW" b="0" i="0">
                    <a:latin typeface="Cambria Math" panose="02040503050406030204" pitchFamily="18" charset="0"/>
                  </a:rPr>
                  <a:t> </a:t>
                </a:r>
                <a:r>
                  <a:rPr lang="en-US" altLang="zh-TW" i="0">
                    <a:latin typeface="Cambria Math" panose="02040503050406030204" pitchFamily="18" charset="0"/>
                  </a:rPr>
                  <a:t>𝑖</a:t>
                </a:r>
                <a:r>
                  <a:rPr lang="en-US" altLang="zh-TW" dirty="0"/>
                  <a:t>  </a:t>
                </a:r>
                <a:r>
                  <a:rPr lang="en-US" altLang="zh-TW" baseline="0" dirty="0"/>
                  <a:t>is</a:t>
                </a:r>
                <a:r>
                  <a:rPr lang="en-US" altLang="zh-TW" dirty="0"/>
                  <a:t> the index of </a:t>
                </a:r>
                <a:r>
                  <a:rPr lang="en-US" altLang="zh-TW" b="0" i="0">
                    <a:latin typeface="Cambria Math" panose="02040503050406030204" pitchFamily="18" charset="0"/>
                  </a:rPr>
                  <a:t>𝐷𝑒𝑝𝑡ℎ</a:t>
                </a:r>
                <a:endParaRPr lang="en-US" altLang="zh-TW" dirty="0"/>
              </a:p>
              <a:p>
                <a:r>
                  <a:rPr lang="en-US" altLang="zh-TW" dirty="0"/>
                  <a:t>When the I depth enough, the odd will be 1, even will be zero.</a:t>
                </a:r>
                <a:endParaRPr lang="zh-TW" altLang="en-US" dirty="0"/>
              </a:p>
            </p:txBody>
          </p:sp>
        </mc:Fallback>
      </mc:AlternateContent>
      <p:sp>
        <p:nvSpPr>
          <p:cNvPr id="4" name="投影片編號版面配置區 3"/>
          <p:cNvSpPr>
            <a:spLocks noGrp="1"/>
          </p:cNvSpPr>
          <p:nvPr>
            <p:ph type="sldNum" sz="quarter" idx="5"/>
          </p:nvPr>
        </p:nvSpPr>
        <p:spPr/>
        <p:txBody>
          <a:bodyPr/>
          <a:lstStyle/>
          <a:p>
            <a:fld id="{31D379B7-73E4-4C9E-9C46-3F2C94A7B90B}" type="slidenum">
              <a:rPr lang="zh-TW" altLang="en-US" smtClean="0"/>
              <a:t>31</a:t>
            </a:fld>
            <a:endParaRPr lang="zh-TW" altLang="en-US"/>
          </a:p>
        </p:txBody>
      </p:sp>
    </p:spTree>
    <p:extLst>
      <p:ext uri="{BB962C8B-B14F-4D97-AF65-F5344CB8AC3E}">
        <p14:creationId xmlns:p14="http://schemas.microsoft.com/office/powerpoint/2010/main" val="340338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next part is multi-head attention.</a:t>
            </a:r>
          </a:p>
          <a:p>
            <a:r>
              <a:rPr lang="en-US" altLang="zh-TW" dirty="0"/>
              <a:t>The idea of using multi-head attention is pretty easy.</a:t>
            </a:r>
          </a:p>
          <a:p>
            <a:r>
              <a:rPr lang="en-US" altLang="zh-TW" dirty="0"/>
              <a:t>It is just used to consider different situations. Or you can say extract different information to the model</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32</a:t>
            </a:fld>
            <a:endParaRPr lang="zh-TW" altLang="en-US"/>
          </a:p>
        </p:txBody>
      </p:sp>
    </p:spTree>
    <p:extLst>
      <p:ext uri="{BB962C8B-B14F-4D97-AF65-F5344CB8AC3E}">
        <p14:creationId xmlns:p14="http://schemas.microsoft.com/office/powerpoint/2010/main" val="3037753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Here is the formula of multi-head attention.</a:t>
            </a:r>
          </a:p>
          <a:p>
            <a:r>
              <a:rPr lang="en-US" altLang="zh-TW" dirty="0"/>
              <a:t>They do many times scaled dot-product attention, and concatenate them.</a:t>
            </a:r>
          </a:p>
          <a:p>
            <a:r>
              <a:rPr lang="en-US" altLang="zh-TW" dirty="0"/>
              <a:t>And then, pass them into the linear layer.</a:t>
            </a:r>
          </a:p>
          <a:p>
            <a:r>
              <a:rPr lang="en-US" altLang="zh-TW" dirty="0"/>
              <a:t>The only thing you need to care about is the dimension.</a:t>
            </a:r>
          </a:p>
          <a:p>
            <a:r>
              <a:rPr lang="en-US" altLang="zh-TW" dirty="0"/>
              <a:t>It’s hard to explain, but I think you can figure it out during coding.</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33</a:t>
            </a:fld>
            <a:endParaRPr lang="zh-TW" altLang="en-US"/>
          </a:p>
        </p:txBody>
      </p:sp>
    </p:spTree>
    <p:extLst>
      <p:ext uri="{BB962C8B-B14F-4D97-AF65-F5344CB8AC3E}">
        <p14:creationId xmlns:p14="http://schemas.microsoft.com/office/powerpoint/2010/main" val="3959543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last part is layer normalization.</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34</a:t>
            </a:fld>
            <a:endParaRPr lang="zh-TW" altLang="en-US"/>
          </a:p>
        </p:txBody>
      </p:sp>
    </p:spTree>
    <p:extLst>
      <p:ext uri="{BB962C8B-B14F-4D97-AF65-F5344CB8AC3E}">
        <p14:creationId xmlns:p14="http://schemas.microsoft.com/office/powerpoint/2010/main" val="2867619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This is the formula of Layer Normalization.</a:t>
            </a:r>
          </a:p>
          <a:p>
            <a:r>
              <a:rPr lang="en-US" altLang="zh-TW" dirty="0"/>
              <a:t>Input minus means, and then divide by the root of variance.</a:t>
            </a:r>
          </a:p>
          <a:p>
            <a:r>
              <a:rPr lang="en-US" altLang="zh-TW" dirty="0"/>
              <a:t>Notice that the calculation didn’t </a:t>
            </a:r>
            <a:r>
              <a:rPr lang="en-US" altLang="zh-TW" dirty="0" err="1"/>
              <a:t>coss</a:t>
            </a:r>
            <a:r>
              <a:rPr lang="en-US" altLang="zh-TW" dirty="0"/>
              <a:t> the batch.</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35</a:t>
            </a:fld>
            <a:endParaRPr lang="zh-TW" altLang="en-US"/>
          </a:p>
        </p:txBody>
      </p:sp>
    </p:spTree>
    <p:extLst>
      <p:ext uri="{BB962C8B-B14F-4D97-AF65-F5344CB8AC3E}">
        <p14:creationId xmlns:p14="http://schemas.microsoft.com/office/powerpoint/2010/main" val="3566156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Here is another reason why we need Self-Attention.</a:t>
            </a:r>
          </a:p>
          <a:p>
            <a:r>
              <a:rPr lang="en-US" altLang="zh-TW" dirty="0"/>
              <a:t>You can look at by yourself.</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37</a:t>
            </a:fld>
            <a:endParaRPr lang="zh-TW" altLang="en-US"/>
          </a:p>
        </p:txBody>
      </p:sp>
    </p:spTree>
    <p:extLst>
      <p:ext uri="{BB962C8B-B14F-4D97-AF65-F5344CB8AC3E}">
        <p14:creationId xmlns:p14="http://schemas.microsoft.com/office/powerpoint/2010/main" val="1942472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Finally, we have homework.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In today’s homework, you will implement NER Using Transformer Encoder.</a:t>
            </a:r>
          </a:p>
          <a:p>
            <a:r>
              <a:rPr lang="en-US" altLang="zh-TW" dirty="0"/>
              <a:t>We use the CoNLL2003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input will be a sentence, and we will use Skip-gram or CBOW to calculate word embedding.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positional encoding is already finished. You can see the calculation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Then, you need to make Scaled dot-product attention, Multi-Head attention, and hole Encoder.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After that, you can run the training and evaluating to see the score.</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38</a:t>
            </a:fld>
            <a:endParaRPr lang="zh-TW" altLang="en-US"/>
          </a:p>
        </p:txBody>
      </p:sp>
    </p:spTree>
    <p:extLst>
      <p:ext uri="{BB962C8B-B14F-4D97-AF65-F5344CB8AC3E}">
        <p14:creationId xmlns:p14="http://schemas.microsoft.com/office/powerpoint/2010/main" val="1422519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There are English versions and Chinese versions.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You can choose anyone you like.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After you finish coding, we will check your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If there is nothing wrong, the TA will ask some questions from “Post test” document to make sure you understand today’s lecture.</a:t>
            </a:r>
          </a:p>
          <a:p>
            <a:r>
              <a:rPr lang="en-US" altLang="zh-TW" dirty="0"/>
              <a:t>I put lots of hints in the collab, so I think you can do it without my explanation.</a:t>
            </a:r>
          </a:p>
          <a:p>
            <a:r>
              <a:rPr lang="en-US" altLang="zh-TW" dirty="0"/>
              <a:t>But if you have some questions during coding, please  let me know</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39</a:t>
            </a:fld>
            <a:endParaRPr lang="zh-TW" altLang="en-US"/>
          </a:p>
        </p:txBody>
      </p:sp>
    </p:spTree>
    <p:extLst>
      <p:ext uri="{BB962C8B-B14F-4D97-AF65-F5344CB8AC3E}">
        <p14:creationId xmlns:p14="http://schemas.microsoft.com/office/powerpoint/2010/main" val="1308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Here is the model architecture of the Transformer.</a:t>
            </a:r>
          </a:p>
          <a:p>
            <a:r>
              <a:rPr lang="en-US" altLang="zh-TW" dirty="0"/>
              <a:t>The transformer consists of encoder and decoder.</a:t>
            </a:r>
          </a:p>
          <a:p>
            <a:r>
              <a:rPr lang="en-US" altLang="zh-TW" dirty="0"/>
              <a:t>The encoder encodes the sentence to the latent variable, and the decoder decodes it word by word.</a:t>
            </a:r>
          </a:p>
          <a:p>
            <a:r>
              <a:rPr lang="en-US" altLang="zh-TW" dirty="0"/>
              <a:t>We can see there are lots of blocks in encoder and decoder.</a:t>
            </a:r>
          </a:p>
          <a:p>
            <a:r>
              <a:rPr lang="en-US" altLang="zh-TW" dirty="0"/>
              <a:t>Let’s start with the most important part, attention.</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4</a:t>
            </a:fld>
            <a:endParaRPr lang="zh-TW" altLang="en-US"/>
          </a:p>
        </p:txBody>
      </p:sp>
    </p:spTree>
    <p:extLst>
      <p:ext uri="{BB962C8B-B14F-4D97-AF65-F5344CB8AC3E}">
        <p14:creationId xmlns:p14="http://schemas.microsoft.com/office/powerpoint/2010/main" val="2667157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transformer is released by the paper, Attention is all you need.</a:t>
            </a:r>
          </a:p>
          <a:p>
            <a:r>
              <a:rPr lang="en-US" altLang="zh-TW" dirty="0"/>
              <a:t>The authors are from Google and </a:t>
            </a:r>
            <a:r>
              <a:rPr lang="en-US" altLang="zh-TW" dirty="0" err="1"/>
              <a:t>toronto</a:t>
            </a:r>
            <a:r>
              <a:rPr lang="en-US" altLang="zh-TW" dirty="0"/>
              <a:t> university.</a:t>
            </a:r>
          </a:p>
          <a:p>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5</a:t>
            </a:fld>
            <a:endParaRPr lang="zh-TW" altLang="en-US"/>
          </a:p>
        </p:txBody>
      </p:sp>
    </p:spTree>
    <p:extLst>
      <p:ext uri="{BB962C8B-B14F-4D97-AF65-F5344CB8AC3E}">
        <p14:creationId xmlns:p14="http://schemas.microsoft.com/office/powerpoint/2010/main" val="289358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 think everyone has seen the paper before. </a:t>
            </a:r>
          </a:p>
          <a:p>
            <a:r>
              <a:rPr lang="en-US" altLang="zh-TW" dirty="0"/>
              <a:t>So, the question I want to ask is why do we need Self-Attention?</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6</a:t>
            </a:fld>
            <a:endParaRPr lang="zh-TW" altLang="en-US"/>
          </a:p>
        </p:txBody>
      </p:sp>
    </p:spTree>
    <p:extLst>
      <p:ext uri="{BB962C8B-B14F-4D97-AF65-F5344CB8AC3E}">
        <p14:creationId xmlns:p14="http://schemas.microsoft.com/office/powerpoint/2010/main" val="2738568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zh-TW" dirty="0"/>
              <a:t>transformer出來以前：使用RNN架構，需要依序計算每一個hidden state，難以做到平行化運算</a:t>
            </a:r>
            <a:endParaRPr lang="en-US" altLang="zh-TW" dirty="0"/>
          </a:p>
          <a:p>
            <a:pPr marL="0" lvl="0" indent="0" algn="l" rtl="0">
              <a:lnSpc>
                <a:spcPct val="100000"/>
              </a:lnSpc>
              <a:spcBef>
                <a:spcPts val="0"/>
              </a:spcBef>
              <a:spcAft>
                <a:spcPts val="0"/>
              </a:spcAft>
              <a:buSzPts val="1400"/>
              <a:buNone/>
            </a:pPr>
            <a:r>
              <a:rPr lang="en-US" dirty="0"/>
              <a:t>Before transformer, we use RNN to encode or decode the sentence.</a:t>
            </a:r>
          </a:p>
          <a:p>
            <a:pPr marL="0" lvl="0" indent="0" algn="l" rtl="0">
              <a:lnSpc>
                <a:spcPct val="100000"/>
              </a:lnSpc>
              <a:spcBef>
                <a:spcPts val="0"/>
              </a:spcBef>
              <a:spcAft>
                <a:spcPts val="0"/>
              </a:spcAft>
              <a:buSzPts val="1400"/>
              <a:buNone/>
            </a:pPr>
            <a:r>
              <a:rPr lang="en-US" dirty="0"/>
              <a:t>But RNN is hard to parallelize. For example, if we want to know the b2, we need to calculate the memory status 1 from a1.</a:t>
            </a:r>
          </a:p>
          <a:p>
            <a:pPr marL="0" lvl="0" indent="0" algn="l" rtl="0">
              <a:lnSpc>
                <a:spcPct val="100000"/>
              </a:lnSpc>
              <a:spcBef>
                <a:spcPts val="0"/>
              </a:spcBef>
              <a:spcAft>
                <a:spcPts val="0"/>
              </a:spcAft>
              <a:buSzPts val="1400"/>
              <a:buNone/>
            </a:pPr>
            <a:r>
              <a:rPr lang="en-US" dirty="0"/>
              <a:t>And then </a:t>
            </a:r>
            <a:r>
              <a:rPr lang="en-US" altLang="zh-TW" dirty="0"/>
              <a:t>calculate the memory status 2 from a2 and memory status 1.</a:t>
            </a:r>
          </a:p>
          <a:p>
            <a:pPr marL="0" lvl="0" indent="0" algn="l" rtl="0">
              <a:lnSpc>
                <a:spcPct val="100000"/>
              </a:lnSpc>
              <a:spcBef>
                <a:spcPts val="0"/>
              </a:spcBef>
              <a:spcAft>
                <a:spcPts val="0"/>
              </a:spcAft>
              <a:buSzPts val="1400"/>
              <a:buNone/>
            </a:pPr>
            <a:r>
              <a:rPr lang="en-US" dirty="0"/>
              <a:t>To solve this problem, some research uses CNN to encode the sentence, but they result in another problem.</a:t>
            </a:r>
            <a:endParaRPr dirty="0"/>
          </a:p>
          <a:p>
            <a:pPr marL="0" lvl="0" indent="0" algn="l" rtl="0">
              <a:lnSpc>
                <a:spcPct val="100000"/>
              </a:lnSpc>
              <a:spcBef>
                <a:spcPts val="0"/>
              </a:spcBef>
              <a:spcAft>
                <a:spcPts val="0"/>
              </a:spcAft>
              <a:buSzPts val="1400"/>
              <a:buNone/>
            </a:pPr>
            <a:endParaRPr dirty="0"/>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zh-TW" dirty="0"/>
              <a:t>改善：使用CNN，雖然可以做到平行化，但有局部性的問題（解決方法就是再疊幾層Filter在前一層Filter的 output 上</a:t>
            </a:r>
            <a:endParaRPr lang="en-US" altLang="zh-TW" dirty="0"/>
          </a:p>
          <a:p>
            <a:pPr marL="0" lvl="0" indent="0" algn="l" rtl="0">
              <a:lnSpc>
                <a:spcPct val="100000"/>
              </a:lnSpc>
              <a:spcBef>
                <a:spcPts val="0"/>
              </a:spcBef>
              <a:spcAft>
                <a:spcPts val="0"/>
              </a:spcAft>
              <a:buClr>
                <a:schemeClr val="dk1"/>
              </a:buClr>
              <a:buSzPts val="1100"/>
              <a:buFont typeface="Arial"/>
              <a:buNone/>
            </a:pPr>
            <a:r>
              <a:rPr lang="en-US" dirty="0"/>
              <a:t>CNN lookup range will restricted by the range of filter and layers number.</a:t>
            </a:r>
          </a:p>
          <a:p>
            <a:pPr marL="0" lvl="0" indent="0" algn="l" rtl="0">
              <a:lnSpc>
                <a:spcPct val="100000"/>
              </a:lnSpc>
              <a:spcBef>
                <a:spcPts val="0"/>
              </a:spcBef>
              <a:spcAft>
                <a:spcPts val="0"/>
              </a:spcAft>
              <a:buClr>
                <a:schemeClr val="dk1"/>
              </a:buClr>
              <a:buSzPts val="1100"/>
              <a:buFont typeface="Arial"/>
              <a:buNone/>
            </a:pPr>
            <a:r>
              <a:rPr lang="en-US" dirty="0"/>
              <a:t>For example, b2 can only look at a1 to a3, because </a:t>
            </a:r>
            <a:r>
              <a:rPr lang="en-US" altLang="zh-TW" dirty="0"/>
              <a:t>the range of filter</a:t>
            </a:r>
            <a:r>
              <a:rPr lang="zh-TW" altLang="en-US" dirty="0"/>
              <a:t> </a:t>
            </a:r>
            <a:r>
              <a:rPr lang="en-US" altLang="zh-TW" dirty="0"/>
              <a:t>is three.</a:t>
            </a:r>
          </a:p>
          <a:p>
            <a:pPr marL="0" lvl="0" indent="0" algn="l" rtl="0">
              <a:lnSpc>
                <a:spcPct val="100000"/>
              </a:lnSpc>
              <a:spcBef>
                <a:spcPts val="0"/>
              </a:spcBef>
              <a:spcAft>
                <a:spcPts val="0"/>
              </a:spcAft>
              <a:buClr>
                <a:schemeClr val="dk1"/>
              </a:buClr>
              <a:buSzPts val="1100"/>
              <a:buFont typeface="Arial"/>
              <a:buNone/>
            </a:pPr>
            <a:r>
              <a:rPr lang="en-US" altLang="zh-TW" dirty="0"/>
              <a:t>If you need b2 to consider more words, you need more layer behind b2.</a:t>
            </a:r>
          </a:p>
          <a:p>
            <a:pPr marL="0" lvl="0" indent="0" algn="l" rtl="0">
              <a:lnSpc>
                <a:spcPct val="100000"/>
              </a:lnSpc>
              <a:spcBef>
                <a:spcPts val="0"/>
              </a:spcBef>
              <a:spcAft>
                <a:spcPts val="0"/>
              </a:spcAft>
              <a:buClr>
                <a:schemeClr val="dk1"/>
              </a:buClr>
              <a:buSzPts val="1100"/>
              <a:buFont typeface="Arial"/>
              <a:buNone/>
            </a:pPr>
            <a:endParaRPr dirty="0"/>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To deal with this problem, the transformer uses the skill called Scaled Dot-Product Attention.</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10</a:t>
            </a:fld>
            <a:endParaRPr lang="zh-TW" altLang="en-US"/>
          </a:p>
        </p:txBody>
      </p:sp>
    </p:spTree>
    <p:extLst>
      <p:ext uri="{BB962C8B-B14F-4D97-AF65-F5344CB8AC3E}">
        <p14:creationId xmlns:p14="http://schemas.microsoft.com/office/powerpoint/2010/main" val="315600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Here is the formula for Scaled Dot-Product Attention.</a:t>
            </a:r>
          </a:p>
          <a:p>
            <a:r>
              <a:rPr lang="en-US" altLang="zh-TW" dirty="0"/>
              <a:t>But the formula didn’t talk about where Q, K, V</a:t>
            </a:r>
            <a:r>
              <a:rPr lang="zh-TW" altLang="en-US" dirty="0"/>
              <a:t> </a:t>
            </a:r>
            <a:r>
              <a:rPr lang="en-US" altLang="zh-TW" dirty="0"/>
              <a:t>come from.</a:t>
            </a:r>
            <a:endParaRPr lang="zh-TW" altLang="en-US" dirty="0"/>
          </a:p>
        </p:txBody>
      </p:sp>
      <p:sp>
        <p:nvSpPr>
          <p:cNvPr id="4" name="投影片編號版面配置區 3"/>
          <p:cNvSpPr>
            <a:spLocks noGrp="1"/>
          </p:cNvSpPr>
          <p:nvPr>
            <p:ph type="sldNum" sz="quarter" idx="5"/>
          </p:nvPr>
        </p:nvSpPr>
        <p:spPr/>
        <p:txBody>
          <a:bodyPr/>
          <a:lstStyle/>
          <a:p>
            <a:fld id="{31D379B7-73E4-4C9E-9C46-3F2C94A7B90B}" type="slidenum">
              <a:rPr lang="zh-TW" altLang="en-US" smtClean="0"/>
              <a:t>11</a:t>
            </a:fld>
            <a:endParaRPr lang="zh-TW" altLang="en-US"/>
          </a:p>
        </p:txBody>
      </p:sp>
    </p:spTree>
    <p:extLst>
      <p:ext uri="{BB962C8B-B14F-4D97-AF65-F5344CB8AC3E}">
        <p14:creationId xmlns:p14="http://schemas.microsoft.com/office/powerpoint/2010/main" val="201862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964962-C110-8444-B3AA-9BEFF24D762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AB7535C-DD3C-9321-D629-D9F8A98B9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8E36ED2-B4D6-B7EC-96C6-7A9F37650EFC}"/>
              </a:ext>
            </a:extLst>
          </p:cNvPr>
          <p:cNvSpPr>
            <a:spLocks noGrp="1"/>
          </p:cNvSpPr>
          <p:nvPr>
            <p:ph type="dt" sz="half" idx="10"/>
          </p:nvPr>
        </p:nvSpPr>
        <p:spPr/>
        <p:txBody>
          <a:bodyPr/>
          <a:lstStyle/>
          <a:p>
            <a:fld id="{C05FCC55-626D-4602-B6C0-72C1A5DA5406}" type="datetimeFigureOut">
              <a:rPr lang="zh-TW" altLang="en-US" smtClean="0"/>
              <a:t>2023/7/30</a:t>
            </a:fld>
            <a:endParaRPr lang="zh-TW" altLang="en-US"/>
          </a:p>
        </p:txBody>
      </p:sp>
      <p:sp>
        <p:nvSpPr>
          <p:cNvPr id="5" name="頁尾版面配置區 4">
            <a:extLst>
              <a:ext uri="{FF2B5EF4-FFF2-40B4-BE49-F238E27FC236}">
                <a16:creationId xmlns:a16="http://schemas.microsoft.com/office/drawing/2014/main" id="{238B3A3C-3BC9-CF9C-1CA2-331CD304096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F8B9B5E-A2FC-DE83-8DB3-A97E792B798D}"/>
              </a:ext>
            </a:extLst>
          </p:cNvPr>
          <p:cNvSpPr>
            <a:spLocks noGrp="1"/>
          </p:cNvSpPr>
          <p:nvPr>
            <p:ph type="sldNum" sz="quarter" idx="12"/>
          </p:nvPr>
        </p:nvSpPr>
        <p:spPr/>
        <p:txBody>
          <a:bodyPr/>
          <a:lstStyle/>
          <a:p>
            <a:fld id="{3A831BFA-4B19-4A6C-AA18-89297FC002CC}" type="slidenum">
              <a:rPr lang="zh-TW" altLang="en-US" smtClean="0"/>
              <a:t>‹#›</a:t>
            </a:fld>
            <a:endParaRPr lang="zh-TW" altLang="en-US"/>
          </a:p>
        </p:txBody>
      </p:sp>
    </p:spTree>
    <p:extLst>
      <p:ext uri="{BB962C8B-B14F-4D97-AF65-F5344CB8AC3E}">
        <p14:creationId xmlns:p14="http://schemas.microsoft.com/office/powerpoint/2010/main" val="174845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465F1D-11DC-D17C-CD3D-B78E0F322CD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CC21E92-A4D1-0927-4E0C-1109053DEB3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0EA1AA9-3EB6-080F-EAC5-FCAED312FFE6}"/>
              </a:ext>
            </a:extLst>
          </p:cNvPr>
          <p:cNvSpPr>
            <a:spLocks noGrp="1"/>
          </p:cNvSpPr>
          <p:nvPr>
            <p:ph type="dt" sz="half" idx="10"/>
          </p:nvPr>
        </p:nvSpPr>
        <p:spPr/>
        <p:txBody>
          <a:bodyPr/>
          <a:lstStyle/>
          <a:p>
            <a:fld id="{C05FCC55-626D-4602-B6C0-72C1A5DA5406}" type="datetimeFigureOut">
              <a:rPr lang="zh-TW" altLang="en-US" smtClean="0"/>
              <a:t>2023/7/30</a:t>
            </a:fld>
            <a:endParaRPr lang="zh-TW" altLang="en-US"/>
          </a:p>
        </p:txBody>
      </p:sp>
      <p:sp>
        <p:nvSpPr>
          <p:cNvPr id="5" name="頁尾版面配置區 4">
            <a:extLst>
              <a:ext uri="{FF2B5EF4-FFF2-40B4-BE49-F238E27FC236}">
                <a16:creationId xmlns:a16="http://schemas.microsoft.com/office/drawing/2014/main" id="{8454BA9E-CEBA-A4E3-FB18-030D1D8A44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50C4F99-AD76-55D8-AC65-3B6241A14110}"/>
              </a:ext>
            </a:extLst>
          </p:cNvPr>
          <p:cNvSpPr>
            <a:spLocks noGrp="1"/>
          </p:cNvSpPr>
          <p:nvPr>
            <p:ph type="sldNum" sz="quarter" idx="12"/>
          </p:nvPr>
        </p:nvSpPr>
        <p:spPr/>
        <p:txBody>
          <a:bodyPr/>
          <a:lstStyle/>
          <a:p>
            <a:fld id="{3A831BFA-4B19-4A6C-AA18-89297FC002CC}" type="slidenum">
              <a:rPr lang="zh-TW" altLang="en-US" smtClean="0"/>
              <a:t>‹#›</a:t>
            </a:fld>
            <a:endParaRPr lang="zh-TW" altLang="en-US"/>
          </a:p>
        </p:txBody>
      </p:sp>
    </p:spTree>
    <p:extLst>
      <p:ext uri="{BB962C8B-B14F-4D97-AF65-F5344CB8AC3E}">
        <p14:creationId xmlns:p14="http://schemas.microsoft.com/office/powerpoint/2010/main" val="92399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6366CC9-4DAB-C46B-9A8C-5F60210ABA6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3C9D686-DCC0-0BFF-BC0F-A50A0CCE9EA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08B02CA-F836-A30F-AE4C-F55F98C848F7}"/>
              </a:ext>
            </a:extLst>
          </p:cNvPr>
          <p:cNvSpPr>
            <a:spLocks noGrp="1"/>
          </p:cNvSpPr>
          <p:nvPr>
            <p:ph type="dt" sz="half" idx="10"/>
          </p:nvPr>
        </p:nvSpPr>
        <p:spPr/>
        <p:txBody>
          <a:bodyPr/>
          <a:lstStyle/>
          <a:p>
            <a:fld id="{C05FCC55-626D-4602-B6C0-72C1A5DA5406}" type="datetimeFigureOut">
              <a:rPr lang="zh-TW" altLang="en-US" smtClean="0"/>
              <a:t>2023/7/30</a:t>
            </a:fld>
            <a:endParaRPr lang="zh-TW" altLang="en-US"/>
          </a:p>
        </p:txBody>
      </p:sp>
      <p:sp>
        <p:nvSpPr>
          <p:cNvPr id="5" name="頁尾版面配置區 4">
            <a:extLst>
              <a:ext uri="{FF2B5EF4-FFF2-40B4-BE49-F238E27FC236}">
                <a16:creationId xmlns:a16="http://schemas.microsoft.com/office/drawing/2014/main" id="{06945DAE-3F51-06DC-0E6E-D53A67D7AB1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6CA3911-1809-01E8-8F57-B565D796F4B3}"/>
              </a:ext>
            </a:extLst>
          </p:cNvPr>
          <p:cNvSpPr>
            <a:spLocks noGrp="1"/>
          </p:cNvSpPr>
          <p:nvPr>
            <p:ph type="sldNum" sz="quarter" idx="12"/>
          </p:nvPr>
        </p:nvSpPr>
        <p:spPr/>
        <p:txBody>
          <a:bodyPr/>
          <a:lstStyle/>
          <a:p>
            <a:fld id="{3A831BFA-4B19-4A6C-AA18-89297FC002CC}" type="slidenum">
              <a:rPr lang="zh-TW" altLang="en-US" smtClean="0"/>
              <a:t>‹#›</a:t>
            </a:fld>
            <a:endParaRPr lang="zh-TW" altLang="en-US"/>
          </a:p>
        </p:txBody>
      </p:sp>
    </p:spTree>
    <p:extLst>
      <p:ext uri="{BB962C8B-B14F-4D97-AF65-F5344CB8AC3E}">
        <p14:creationId xmlns:p14="http://schemas.microsoft.com/office/powerpoint/2010/main" val="48558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D9190-601F-94FA-C887-7CC73245730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28872D4-14CC-547C-ACEE-4BB9A5D8731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532589C-F81D-0882-B200-D2DAC6018E24}"/>
              </a:ext>
            </a:extLst>
          </p:cNvPr>
          <p:cNvSpPr>
            <a:spLocks noGrp="1"/>
          </p:cNvSpPr>
          <p:nvPr>
            <p:ph type="dt" sz="half" idx="10"/>
          </p:nvPr>
        </p:nvSpPr>
        <p:spPr/>
        <p:txBody>
          <a:bodyPr/>
          <a:lstStyle/>
          <a:p>
            <a:fld id="{C05FCC55-626D-4602-B6C0-72C1A5DA5406}" type="datetimeFigureOut">
              <a:rPr lang="zh-TW" altLang="en-US" smtClean="0"/>
              <a:t>2023/7/30</a:t>
            </a:fld>
            <a:endParaRPr lang="zh-TW" altLang="en-US"/>
          </a:p>
        </p:txBody>
      </p:sp>
      <p:sp>
        <p:nvSpPr>
          <p:cNvPr id="5" name="頁尾版面配置區 4">
            <a:extLst>
              <a:ext uri="{FF2B5EF4-FFF2-40B4-BE49-F238E27FC236}">
                <a16:creationId xmlns:a16="http://schemas.microsoft.com/office/drawing/2014/main" id="{B1A89F94-8253-D962-CBAE-CE2CFD002BB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B116853-F3D8-E59C-BDF0-C7337813EE34}"/>
              </a:ext>
            </a:extLst>
          </p:cNvPr>
          <p:cNvSpPr>
            <a:spLocks noGrp="1"/>
          </p:cNvSpPr>
          <p:nvPr>
            <p:ph type="sldNum" sz="quarter" idx="12"/>
          </p:nvPr>
        </p:nvSpPr>
        <p:spPr/>
        <p:txBody>
          <a:bodyPr/>
          <a:lstStyle/>
          <a:p>
            <a:fld id="{3A831BFA-4B19-4A6C-AA18-89297FC002CC}" type="slidenum">
              <a:rPr lang="zh-TW" altLang="en-US" smtClean="0"/>
              <a:t>‹#›</a:t>
            </a:fld>
            <a:endParaRPr lang="zh-TW" altLang="en-US"/>
          </a:p>
        </p:txBody>
      </p:sp>
    </p:spTree>
    <p:extLst>
      <p:ext uri="{BB962C8B-B14F-4D97-AF65-F5344CB8AC3E}">
        <p14:creationId xmlns:p14="http://schemas.microsoft.com/office/powerpoint/2010/main" val="104999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7B474C-05B2-B6E4-72A7-65FD6C91AC1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A8A7B7D-F66F-FC7D-667A-E7AF7E28EA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B894811-7512-B1D1-127A-29809A3A642C}"/>
              </a:ext>
            </a:extLst>
          </p:cNvPr>
          <p:cNvSpPr>
            <a:spLocks noGrp="1"/>
          </p:cNvSpPr>
          <p:nvPr>
            <p:ph type="dt" sz="half" idx="10"/>
          </p:nvPr>
        </p:nvSpPr>
        <p:spPr/>
        <p:txBody>
          <a:bodyPr/>
          <a:lstStyle/>
          <a:p>
            <a:fld id="{C05FCC55-626D-4602-B6C0-72C1A5DA5406}" type="datetimeFigureOut">
              <a:rPr lang="zh-TW" altLang="en-US" smtClean="0"/>
              <a:t>2023/7/30</a:t>
            </a:fld>
            <a:endParaRPr lang="zh-TW" altLang="en-US"/>
          </a:p>
        </p:txBody>
      </p:sp>
      <p:sp>
        <p:nvSpPr>
          <p:cNvPr id="5" name="頁尾版面配置區 4">
            <a:extLst>
              <a:ext uri="{FF2B5EF4-FFF2-40B4-BE49-F238E27FC236}">
                <a16:creationId xmlns:a16="http://schemas.microsoft.com/office/drawing/2014/main" id="{00580E37-8C82-3EB1-EC93-D4A2473BF01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AD8DF9E-2595-4A7E-9CB9-70B4B4855934}"/>
              </a:ext>
            </a:extLst>
          </p:cNvPr>
          <p:cNvSpPr>
            <a:spLocks noGrp="1"/>
          </p:cNvSpPr>
          <p:nvPr>
            <p:ph type="sldNum" sz="quarter" idx="12"/>
          </p:nvPr>
        </p:nvSpPr>
        <p:spPr/>
        <p:txBody>
          <a:bodyPr/>
          <a:lstStyle/>
          <a:p>
            <a:fld id="{3A831BFA-4B19-4A6C-AA18-89297FC002CC}" type="slidenum">
              <a:rPr lang="zh-TW" altLang="en-US" smtClean="0"/>
              <a:t>‹#›</a:t>
            </a:fld>
            <a:endParaRPr lang="zh-TW" altLang="en-US"/>
          </a:p>
        </p:txBody>
      </p:sp>
    </p:spTree>
    <p:extLst>
      <p:ext uri="{BB962C8B-B14F-4D97-AF65-F5344CB8AC3E}">
        <p14:creationId xmlns:p14="http://schemas.microsoft.com/office/powerpoint/2010/main" val="3850384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FB79B9-791E-40FC-1E4E-0C738D08A60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1FCB2C6-3A52-1FFE-9A3A-F7D0E125391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240C08D-947F-CCBD-0D12-F6E42234AC8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BA75567-D286-F3D7-49F8-4A39C62B3C04}"/>
              </a:ext>
            </a:extLst>
          </p:cNvPr>
          <p:cNvSpPr>
            <a:spLocks noGrp="1"/>
          </p:cNvSpPr>
          <p:nvPr>
            <p:ph type="dt" sz="half" idx="10"/>
          </p:nvPr>
        </p:nvSpPr>
        <p:spPr/>
        <p:txBody>
          <a:bodyPr/>
          <a:lstStyle/>
          <a:p>
            <a:fld id="{C05FCC55-626D-4602-B6C0-72C1A5DA5406}" type="datetimeFigureOut">
              <a:rPr lang="zh-TW" altLang="en-US" smtClean="0"/>
              <a:t>2023/7/30</a:t>
            </a:fld>
            <a:endParaRPr lang="zh-TW" altLang="en-US"/>
          </a:p>
        </p:txBody>
      </p:sp>
      <p:sp>
        <p:nvSpPr>
          <p:cNvPr id="6" name="頁尾版面配置區 5">
            <a:extLst>
              <a:ext uri="{FF2B5EF4-FFF2-40B4-BE49-F238E27FC236}">
                <a16:creationId xmlns:a16="http://schemas.microsoft.com/office/drawing/2014/main" id="{8B3DF1C1-020F-B199-6EBA-210B3304314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6DCE83A-547D-09FE-09E4-519240B42C4D}"/>
              </a:ext>
            </a:extLst>
          </p:cNvPr>
          <p:cNvSpPr>
            <a:spLocks noGrp="1"/>
          </p:cNvSpPr>
          <p:nvPr>
            <p:ph type="sldNum" sz="quarter" idx="12"/>
          </p:nvPr>
        </p:nvSpPr>
        <p:spPr/>
        <p:txBody>
          <a:bodyPr/>
          <a:lstStyle/>
          <a:p>
            <a:fld id="{3A831BFA-4B19-4A6C-AA18-89297FC002CC}" type="slidenum">
              <a:rPr lang="zh-TW" altLang="en-US" smtClean="0"/>
              <a:t>‹#›</a:t>
            </a:fld>
            <a:endParaRPr lang="zh-TW" altLang="en-US"/>
          </a:p>
        </p:txBody>
      </p:sp>
    </p:spTree>
    <p:extLst>
      <p:ext uri="{BB962C8B-B14F-4D97-AF65-F5344CB8AC3E}">
        <p14:creationId xmlns:p14="http://schemas.microsoft.com/office/powerpoint/2010/main" val="569703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C3F448-2B11-09EF-6F66-1422837A3FD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02A2AE3-B9F7-661B-A985-3E23F91E3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7239CFA-EEFB-2FE8-A235-8DF4BF4885F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A152ABA-7C06-1CC2-20D9-B06E2DDE3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FC78C7F-5DDE-8A50-240B-ECE9A48B6BF3}"/>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E9E27F3-AF44-3B31-DCE9-CDFFE4D59D17}"/>
              </a:ext>
            </a:extLst>
          </p:cNvPr>
          <p:cNvSpPr>
            <a:spLocks noGrp="1"/>
          </p:cNvSpPr>
          <p:nvPr>
            <p:ph type="dt" sz="half" idx="10"/>
          </p:nvPr>
        </p:nvSpPr>
        <p:spPr/>
        <p:txBody>
          <a:bodyPr/>
          <a:lstStyle/>
          <a:p>
            <a:fld id="{C05FCC55-626D-4602-B6C0-72C1A5DA5406}" type="datetimeFigureOut">
              <a:rPr lang="zh-TW" altLang="en-US" smtClean="0"/>
              <a:t>2023/7/30</a:t>
            </a:fld>
            <a:endParaRPr lang="zh-TW" altLang="en-US"/>
          </a:p>
        </p:txBody>
      </p:sp>
      <p:sp>
        <p:nvSpPr>
          <p:cNvPr id="8" name="頁尾版面配置區 7">
            <a:extLst>
              <a:ext uri="{FF2B5EF4-FFF2-40B4-BE49-F238E27FC236}">
                <a16:creationId xmlns:a16="http://schemas.microsoft.com/office/drawing/2014/main" id="{6FB1801D-EF11-CD21-4C0B-1C491821A26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63CCB4E-2433-A3B5-C818-A7AB2ABE6710}"/>
              </a:ext>
            </a:extLst>
          </p:cNvPr>
          <p:cNvSpPr>
            <a:spLocks noGrp="1"/>
          </p:cNvSpPr>
          <p:nvPr>
            <p:ph type="sldNum" sz="quarter" idx="12"/>
          </p:nvPr>
        </p:nvSpPr>
        <p:spPr/>
        <p:txBody>
          <a:bodyPr/>
          <a:lstStyle/>
          <a:p>
            <a:fld id="{3A831BFA-4B19-4A6C-AA18-89297FC002CC}" type="slidenum">
              <a:rPr lang="zh-TW" altLang="en-US" smtClean="0"/>
              <a:t>‹#›</a:t>
            </a:fld>
            <a:endParaRPr lang="zh-TW" altLang="en-US"/>
          </a:p>
        </p:txBody>
      </p:sp>
    </p:spTree>
    <p:extLst>
      <p:ext uri="{BB962C8B-B14F-4D97-AF65-F5344CB8AC3E}">
        <p14:creationId xmlns:p14="http://schemas.microsoft.com/office/powerpoint/2010/main" val="320009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2B47EE-9E1E-7F74-D20C-6C0278456AA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2FE0E01-4108-B504-040A-E5263DFDCA40}"/>
              </a:ext>
            </a:extLst>
          </p:cNvPr>
          <p:cNvSpPr>
            <a:spLocks noGrp="1"/>
          </p:cNvSpPr>
          <p:nvPr>
            <p:ph type="dt" sz="half" idx="10"/>
          </p:nvPr>
        </p:nvSpPr>
        <p:spPr/>
        <p:txBody>
          <a:bodyPr/>
          <a:lstStyle/>
          <a:p>
            <a:fld id="{C05FCC55-626D-4602-B6C0-72C1A5DA5406}" type="datetimeFigureOut">
              <a:rPr lang="zh-TW" altLang="en-US" smtClean="0"/>
              <a:t>2023/7/30</a:t>
            </a:fld>
            <a:endParaRPr lang="zh-TW" altLang="en-US"/>
          </a:p>
        </p:txBody>
      </p:sp>
      <p:sp>
        <p:nvSpPr>
          <p:cNvPr id="4" name="頁尾版面配置區 3">
            <a:extLst>
              <a:ext uri="{FF2B5EF4-FFF2-40B4-BE49-F238E27FC236}">
                <a16:creationId xmlns:a16="http://schemas.microsoft.com/office/drawing/2014/main" id="{AA35ECDC-FB13-55B2-11FD-8EF15C6079C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3D3981A-7AA0-FA93-47DE-98F24CEFD2F3}"/>
              </a:ext>
            </a:extLst>
          </p:cNvPr>
          <p:cNvSpPr>
            <a:spLocks noGrp="1"/>
          </p:cNvSpPr>
          <p:nvPr>
            <p:ph type="sldNum" sz="quarter" idx="12"/>
          </p:nvPr>
        </p:nvSpPr>
        <p:spPr/>
        <p:txBody>
          <a:bodyPr/>
          <a:lstStyle/>
          <a:p>
            <a:fld id="{3A831BFA-4B19-4A6C-AA18-89297FC002CC}" type="slidenum">
              <a:rPr lang="zh-TW" altLang="en-US" smtClean="0"/>
              <a:t>‹#›</a:t>
            </a:fld>
            <a:endParaRPr lang="zh-TW" altLang="en-US"/>
          </a:p>
        </p:txBody>
      </p:sp>
    </p:spTree>
    <p:extLst>
      <p:ext uri="{BB962C8B-B14F-4D97-AF65-F5344CB8AC3E}">
        <p14:creationId xmlns:p14="http://schemas.microsoft.com/office/powerpoint/2010/main" val="53099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FAA463B-6400-3214-3CBA-1C21EF855CD7}"/>
              </a:ext>
            </a:extLst>
          </p:cNvPr>
          <p:cNvSpPr>
            <a:spLocks noGrp="1"/>
          </p:cNvSpPr>
          <p:nvPr>
            <p:ph type="dt" sz="half" idx="10"/>
          </p:nvPr>
        </p:nvSpPr>
        <p:spPr/>
        <p:txBody>
          <a:bodyPr/>
          <a:lstStyle/>
          <a:p>
            <a:fld id="{C05FCC55-626D-4602-B6C0-72C1A5DA5406}" type="datetimeFigureOut">
              <a:rPr lang="zh-TW" altLang="en-US" smtClean="0"/>
              <a:t>2023/7/30</a:t>
            </a:fld>
            <a:endParaRPr lang="zh-TW" altLang="en-US"/>
          </a:p>
        </p:txBody>
      </p:sp>
      <p:sp>
        <p:nvSpPr>
          <p:cNvPr id="3" name="頁尾版面配置區 2">
            <a:extLst>
              <a:ext uri="{FF2B5EF4-FFF2-40B4-BE49-F238E27FC236}">
                <a16:creationId xmlns:a16="http://schemas.microsoft.com/office/drawing/2014/main" id="{5BFE128A-3DD8-5D4C-A022-37C6984CA8F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4BEE151-7694-7C87-1B6A-3576A5918E20}"/>
              </a:ext>
            </a:extLst>
          </p:cNvPr>
          <p:cNvSpPr>
            <a:spLocks noGrp="1"/>
          </p:cNvSpPr>
          <p:nvPr>
            <p:ph type="sldNum" sz="quarter" idx="12"/>
          </p:nvPr>
        </p:nvSpPr>
        <p:spPr/>
        <p:txBody>
          <a:bodyPr/>
          <a:lstStyle/>
          <a:p>
            <a:fld id="{3A831BFA-4B19-4A6C-AA18-89297FC002CC}" type="slidenum">
              <a:rPr lang="zh-TW" altLang="en-US" smtClean="0"/>
              <a:t>‹#›</a:t>
            </a:fld>
            <a:endParaRPr lang="zh-TW" altLang="en-US"/>
          </a:p>
        </p:txBody>
      </p:sp>
    </p:spTree>
    <p:extLst>
      <p:ext uri="{BB962C8B-B14F-4D97-AF65-F5344CB8AC3E}">
        <p14:creationId xmlns:p14="http://schemas.microsoft.com/office/powerpoint/2010/main" val="42053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B3BAA-CA00-2D07-EA45-C3FCEB19DA2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7F698AF-F4D8-33C3-2105-999A464AC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66D9B74-B19C-F2D7-AF24-9266280EB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A74B14C-97BF-CAEA-3DB4-B8CB27E49361}"/>
              </a:ext>
            </a:extLst>
          </p:cNvPr>
          <p:cNvSpPr>
            <a:spLocks noGrp="1"/>
          </p:cNvSpPr>
          <p:nvPr>
            <p:ph type="dt" sz="half" idx="10"/>
          </p:nvPr>
        </p:nvSpPr>
        <p:spPr/>
        <p:txBody>
          <a:bodyPr/>
          <a:lstStyle/>
          <a:p>
            <a:fld id="{C05FCC55-626D-4602-B6C0-72C1A5DA5406}" type="datetimeFigureOut">
              <a:rPr lang="zh-TW" altLang="en-US" smtClean="0"/>
              <a:t>2023/7/30</a:t>
            </a:fld>
            <a:endParaRPr lang="zh-TW" altLang="en-US"/>
          </a:p>
        </p:txBody>
      </p:sp>
      <p:sp>
        <p:nvSpPr>
          <p:cNvPr id="6" name="頁尾版面配置區 5">
            <a:extLst>
              <a:ext uri="{FF2B5EF4-FFF2-40B4-BE49-F238E27FC236}">
                <a16:creationId xmlns:a16="http://schemas.microsoft.com/office/drawing/2014/main" id="{213B6044-6337-3E9F-5CF5-334F9CA6F91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A801905-F48D-DD97-8F84-54EF3C994F8F}"/>
              </a:ext>
            </a:extLst>
          </p:cNvPr>
          <p:cNvSpPr>
            <a:spLocks noGrp="1"/>
          </p:cNvSpPr>
          <p:nvPr>
            <p:ph type="sldNum" sz="quarter" idx="12"/>
          </p:nvPr>
        </p:nvSpPr>
        <p:spPr/>
        <p:txBody>
          <a:bodyPr/>
          <a:lstStyle/>
          <a:p>
            <a:fld id="{3A831BFA-4B19-4A6C-AA18-89297FC002CC}" type="slidenum">
              <a:rPr lang="zh-TW" altLang="en-US" smtClean="0"/>
              <a:t>‹#›</a:t>
            </a:fld>
            <a:endParaRPr lang="zh-TW" altLang="en-US"/>
          </a:p>
        </p:txBody>
      </p:sp>
    </p:spTree>
    <p:extLst>
      <p:ext uri="{BB962C8B-B14F-4D97-AF65-F5344CB8AC3E}">
        <p14:creationId xmlns:p14="http://schemas.microsoft.com/office/powerpoint/2010/main" val="226312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47B51E-B81D-CB76-8BE4-FDCA2097100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A23CB7C-4D30-1859-F0CF-453E07FDD0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356316D-5A92-34FF-8495-BD6A853CC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B72B6A7-FCD4-194C-51FF-DCA1BD7003B4}"/>
              </a:ext>
            </a:extLst>
          </p:cNvPr>
          <p:cNvSpPr>
            <a:spLocks noGrp="1"/>
          </p:cNvSpPr>
          <p:nvPr>
            <p:ph type="dt" sz="half" idx="10"/>
          </p:nvPr>
        </p:nvSpPr>
        <p:spPr/>
        <p:txBody>
          <a:bodyPr/>
          <a:lstStyle/>
          <a:p>
            <a:fld id="{C05FCC55-626D-4602-B6C0-72C1A5DA5406}" type="datetimeFigureOut">
              <a:rPr lang="zh-TW" altLang="en-US" smtClean="0"/>
              <a:t>2023/7/30</a:t>
            </a:fld>
            <a:endParaRPr lang="zh-TW" altLang="en-US"/>
          </a:p>
        </p:txBody>
      </p:sp>
      <p:sp>
        <p:nvSpPr>
          <p:cNvPr id="6" name="頁尾版面配置區 5">
            <a:extLst>
              <a:ext uri="{FF2B5EF4-FFF2-40B4-BE49-F238E27FC236}">
                <a16:creationId xmlns:a16="http://schemas.microsoft.com/office/drawing/2014/main" id="{F2DC881D-2E91-75E8-4AA3-072866ABF60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B9D7ABD-0810-F496-1095-C1402820E3AA}"/>
              </a:ext>
            </a:extLst>
          </p:cNvPr>
          <p:cNvSpPr>
            <a:spLocks noGrp="1"/>
          </p:cNvSpPr>
          <p:nvPr>
            <p:ph type="sldNum" sz="quarter" idx="12"/>
          </p:nvPr>
        </p:nvSpPr>
        <p:spPr/>
        <p:txBody>
          <a:bodyPr/>
          <a:lstStyle/>
          <a:p>
            <a:fld id="{3A831BFA-4B19-4A6C-AA18-89297FC002CC}" type="slidenum">
              <a:rPr lang="zh-TW" altLang="en-US" smtClean="0"/>
              <a:t>‹#›</a:t>
            </a:fld>
            <a:endParaRPr lang="zh-TW" altLang="en-US"/>
          </a:p>
        </p:txBody>
      </p:sp>
    </p:spTree>
    <p:extLst>
      <p:ext uri="{BB962C8B-B14F-4D97-AF65-F5344CB8AC3E}">
        <p14:creationId xmlns:p14="http://schemas.microsoft.com/office/powerpoint/2010/main" val="301547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D034295-D83C-26C9-223F-C4EB7811F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D21866D-861B-7FA6-636C-FA73C04E6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02C6060-0C4B-BC9B-8EFB-788B5B20BF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FCC55-626D-4602-B6C0-72C1A5DA5406}" type="datetimeFigureOut">
              <a:rPr lang="zh-TW" altLang="en-US" smtClean="0"/>
              <a:t>2023/7/30</a:t>
            </a:fld>
            <a:endParaRPr lang="zh-TW" altLang="en-US"/>
          </a:p>
        </p:txBody>
      </p:sp>
      <p:sp>
        <p:nvSpPr>
          <p:cNvPr id="5" name="頁尾版面配置區 4">
            <a:extLst>
              <a:ext uri="{FF2B5EF4-FFF2-40B4-BE49-F238E27FC236}">
                <a16:creationId xmlns:a16="http://schemas.microsoft.com/office/drawing/2014/main" id="{08987B13-AED6-6D92-179D-A52FD68B23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A640AA3-BE2F-3CEB-2FA7-10C1DBC99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31BFA-4B19-4A6C-AA18-89297FC002CC}" type="slidenum">
              <a:rPr lang="zh-TW" altLang="en-US" smtClean="0"/>
              <a:t>‹#›</a:t>
            </a:fld>
            <a:endParaRPr lang="zh-TW" altLang="en-US"/>
          </a:p>
        </p:txBody>
      </p:sp>
    </p:spTree>
    <p:extLst>
      <p:ext uri="{BB962C8B-B14F-4D97-AF65-F5344CB8AC3E}">
        <p14:creationId xmlns:p14="http://schemas.microsoft.com/office/powerpoint/2010/main" val="2297424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5.png"/><Relationship Id="rId21" Type="http://schemas.openxmlformats.org/officeDocument/2006/relationships/image" Target="../media/image47.png"/><Relationship Id="rId7" Type="http://schemas.openxmlformats.org/officeDocument/2006/relationships/image" Target="../media/image9.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15.xml"/><Relationship Id="rId16" Type="http://schemas.openxmlformats.org/officeDocument/2006/relationships/image" Target="../media/image41.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6.png"/><Relationship Id="rId5" Type="http://schemas.openxmlformats.org/officeDocument/2006/relationships/image" Target="../media/image7.png"/><Relationship Id="rId15" Type="http://schemas.openxmlformats.org/officeDocument/2006/relationships/image" Target="../media/image40.png"/><Relationship Id="rId10" Type="http://schemas.openxmlformats.org/officeDocument/2006/relationships/image" Target="../media/image12.png"/><Relationship Id="rId19" Type="http://schemas.openxmlformats.org/officeDocument/2006/relationships/image" Target="../media/image44.jp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hyperlink" Target="https://lilianweng.github.io/lil-log/2018/06/24/attention-attention.html#summary"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rive.google.com/drive/folders/1CGTbW8I6O2mlnZIHU0MhER-1_9-7tLE6?usp=sharin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hyperlink" Target="https://www.youtube.com/watch?v=ugWDIIOHtPA" TargetMode="External"/><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7.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hyperlink" Target="https://www.youtube.com/watch?v=ugWDIIOHtPA" TargetMode="External"/><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5DDC0D-B083-464C-AE8C-B0AE12FF110B}"/>
              </a:ext>
            </a:extLst>
          </p:cNvPr>
          <p:cNvSpPr>
            <a:spLocks noGrp="1"/>
          </p:cNvSpPr>
          <p:nvPr>
            <p:ph type="ctrTitle"/>
          </p:nvPr>
        </p:nvSpPr>
        <p:spPr>
          <a:xfrm>
            <a:off x="1398496" y="1201135"/>
            <a:ext cx="9144000" cy="2387600"/>
          </a:xfrm>
        </p:spPr>
        <p:txBody>
          <a:bodyPr>
            <a:normAutofit/>
          </a:bodyPr>
          <a:lstStyle/>
          <a:p>
            <a:r>
              <a:rPr lang="en-US" altLang="zh-TW" sz="6600" dirty="0"/>
              <a:t>Transformer</a:t>
            </a:r>
            <a:endParaRPr lang="zh-TW" altLang="en-US" sz="6600" dirty="0"/>
          </a:p>
        </p:txBody>
      </p:sp>
      <p:sp>
        <p:nvSpPr>
          <p:cNvPr id="3" name="副標題 2">
            <a:extLst>
              <a:ext uri="{FF2B5EF4-FFF2-40B4-BE49-F238E27FC236}">
                <a16:creationId xmlns:a16="http://schemas.microsoft.com/office/drawing/2014/main" id="{EDCF2ABF-C331-45F2-BE11-279D8AE4D64E}"/>
              </a:ext>
            </a:extLst>
          </p:cNvPr>
          <p:cNvSpPr>
            <a:spLocks noGrp="1"/>
          </p:cNvSpPr>
          <p:nvPr>
            <p:ph type="subTitle" idx="1"/>
          </p:nvPr>
        </p:nvSpPr>
        <p:spPr>
          <a:xfrm>
            <a:off x="1398496" y="3588735"/>
            <a:ext cx="9144000" cy="1655762"/>
          </a:xfrm>
        </p:spPr>
        <p:txBody>
          <a:bodyPr>
            <a:normAutofit/>
          </a:bodyPr>
          <a:lstStyle/>
          <a:p>
            <a:r>
              <a:rPr lang="en-US" altLang="zh-TW" sz="2800" dirty="0"/>
              <a:t>(Jason Liao</a:t>
            </a:r>
            <a:r>
              <a:rPr lang="zh-TW" altLang="en-US" sz="2800" dirty="0"/>
              <a:t> </a:t>
            </a:r>
            <a:r>
              <a:rPr lang="zh-TW" altLang="en-US" sz="2800" dirty="0">
                <a:latin typeface="標楷體" panose="03000509000000000000" pitchFamily="65" charset="-120"/>
                <a:ea typeface="標楷體" panose="03000509000000000000" pitchFamily="65" charset="-120"/>
              </a:rPr>
              <a:t>廖振閔</a:t>
            </a:r>
            <a:r>
              <a:rPr lang="en-US" altLang="zh-TW" sz="2800" dirty="0"/>
              <a:t>)</a:t>
            </a:r>
            <a:endParaRPr lang="zh-TW" altLang="en-US" sz="2800" dirty="0"/>
          </a:p>
        </p:txBody>
      </p:sp>
      <p:pic>
        <p:nvPicPr>
          <p:cNvPr id="1026" name="Picture 2" descr="Transformer | Alien Wiki | Fandom">
            <a:extLst>
              <a:ext uri="{FF2B5EF4-FFF2-40B4-BE49-F238E27FC236}">
                <a16:creationId xmlns:a16="http://schemas.microsoft.com/office/drawing/2014/main" id="{6DBA881F-B58C-44F4-9FA8-DAEA51C4BB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35"/>
          <a:stretch/>
        </p:blipFill>
        <p:spPr bwMode="auto">
          <a:xfrm>
            <a:off x="8086166" y="1969976"/>
            <a:ext cx="1953712" cy="2598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01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36E8E76-7E89-19CD-8B06-A23E6594E5B3}"/>
              </a:ext>
            </a:extLst>
          </p:cNvPr>
          <p:cNvSpPr>
            <a:spLocks noGrp="1"/>
          </p:cNvSpPr>
          <p:nvPr>
            <p:ph type="title"/>
          </p:nvPr>
        </p:nvSpPr>
        <p:spPr/>
        <p:txBody>
          <a:bodyPr/>
          <a:lstStyle/>
          <a:p>
            <a:r>
              <a:rPr lang="en-US" altLang="zh-TW" dirty="0"/>
              <a:t>Attention</a:t>
            </a:r>
          </a:p>
        </p:txBody>
      </p:sp>
      <p:sp>
        <p:nvSpPr>
          <p:cNvPr id="5" name="文字版面配置區 4">
            <a:extLst>
              <a:ext uri="{FF2B5EF4-FFF2-40B4-BE49-F238E27FC236}">
                <a16:creationId xmlns:a16="http://schemas.microsoft.com/office/drawing/2014/main" id="{4EE869FD-DA8D-1A93-446E-1177F10F7F30}"/>
              </a:ext>
            </a:extLst>
          </p:cNvPr>
          <p:cNvSpPr>
            <a:spLocks noGrp="1"/>
          </p:cNvSpPr>
          <p:nvPr>
            <p:ph type="body" idx="1"/>
          </p:nvPr>
        </p:nvSpPr>
        <p:spPr/>
        <p:txBody>
          <a:bodyPr/>
          <a:lstStyle/>
          <a:p>
            <a:r>
              <a:rPr lang="en-US" altLang="zh-TW" dirty="0"/>
              <a:t>(Self Attention, Scaled Dot-Product Attention)</a:t>
            </a:r>
            <a:endParaRPr lang="zh-TW" altLang="en-US" dirty="0"/>
          </a:p>
        </p:txBody>
      </p:sp>
    </p:spTree>
    <p:extLst>
      <p:ext uri="{BB962C8B-B14F-4D97-AF65-F5344CB8AC3E}">
        <p14:creationId xmlns:p14="http://schemas.microsoft.com/office/powerpoint/2010/main" val="270524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556953-F6E9-B83F-AAB7-B71CE8B4F642}"/>
              </a:ext>
            </a:extLst>
          </p:cNvPr>
          <p:cNvSpPr>
            <a:spLocks noGrp="1"/>
          </p:cNvSpPr>
          <p:nvPr>
            <p:ph type="title"/>
          </p:nvPr>
        </p:nvSpPr>
        <p:spPr/>
        <p:txBody>
          <a:bodyPr/>
          <a:lstStyle/>
          <a:p>
            <a:r>
              <a:rPr lang="en-US" altLang="zh-TW" dirty="0"/>
              <a:t>Scaled Dot-Product Attention</a:t>
            </a:r>
            <a:endParaRPr lang="zh-TW" altLang="en-US" dirty="0"/>
          </a:p>
        </p:txBody>
      </p:sp>
      <p:pic>
        <p:nvPicPr>
          <p:cNvPr id="7" name="內容版面配置區 6">
            <a:extLst>
              <a:ext uri="{FF2B5EF4-FFF2-40B4-BE49-F238E27FC236}">
                <a16:creationId xmlns:a16="http://schemas.microsoft.com/office/drawing/2014/main" id="{A2F82E83-5713-7543-398B-98A857C9467D}"/>
              </a:ext>
            </a:extLst>
          </p:cNvPr>
          <p:cNvPicPr>
            <a:picLocks noGrp="1" noChangeAspect="1"/>
          </p:cNvPicPr>
          <p:nvPr>
            <p:ph sz="half" idx="1"/>
          </p:nvPr>
        </p:nvPicPr>
        <p:blipFill>
          <a:blip r:embed="rId3"/>
          <a:stretch>
            <a:fillRect/>
          </a:stretch>
        </p:blipFill>
        <p:spPr>
          <a:xfrm>
            <a:off x="2390905" y="2363199"/>
            <a:ext cx="2076190" cy="3276190"/>
          </a:xfrm>
        </p:spPr>
      </p:pic>
      <p:pic>
        <p:nvPicPr>
          <p:cNvPr id="12" name="內容版面配置區 8">
            <a:extLst>
              <a:ext uri="{FF2B5EF4-FFF2-40B4-BE49-F238E27FC236}">
                <a16:creationId xmlns:a16="http://schemas.microsoft.com/office/drawing/2014/main" id="{5021352F-FF9A-0F44-E32F-31D93B3A4FCB}"/>
              </a:ext>
            </a:extLst>
          </p:cNvPr>
          <p:cNvPicPr>
            <a:picLocks noGrp="1" noChangeAspect="1"/>
          </p:cNvPicPr>
          <p:nvPr>
            <p:ph sz="half" idx="2"/>
          </p:nvPr>
        </p:nvPicPr>
        <p:blipFill>
          <a:blip r:embed="rId4"/>
          <a:stretch>
            <a:fillRect/>
          </a:stretch>
        </p:blipFill>
        <p:spPr>
          <a:xfrm>
            <a:off x="6862681" y="3338512"/>
            <a:ext cx="3087960" cy="1325563"/>
          </a:xfrm>
        </p:spPr>
      </p:pic>
    </p:spTree>
    <p:extLst>
      <p:ext uri="{BB962C8B-B14F-4D97-AF65-F5344CB8AC3E}">
        <p14:creationId xmlns:p14="http://schemas.microsoft.com/office/powerpoint/2010/main" val="309611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EC5994E-F945-4CAD-8127-7897DDC5DB3C}"/>
              </a:ext>
            </a:extLst>
          </p:cNvPr>
          <p:cNvPicPr>
            <a:picLocks noChangeAspect="1"/>
          </p:cNvPicPr>
          <p:nvPr/>
        </p:nvPicPr>
        <p:blipFill>
          <a:blip r:embed="rId2"/>
          <a:stretch>
            <a:fillRect/>
          </a:stretch>
        </p:blipFill>
        <p:spPr>
          <a:xfrm>
            <a:off x="1600691" y="0"/>
            <a:ext cx="8990617" cy="6858000"/>
          </a:xfrm>
          <a:prstGeom prst="rect">
            <a:avLst/>
          </a:prstGeom>
        </p:spPr>
      </p:pic>
    </p:spTree>
    <p:extLst>
      <p:ext uri="{BB962C8B-B14F-4D97-AF65-F5344CB8AC3E}">
        <p14:creationId xmlns:p14="http://schemas.microsoft.com/office/powerpoint/2010/main" val="420715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688E899-B891-4A44-8F0E-E7BD32E07069}"/>
              </a:ext>
            </a:extLst>
          </p:cNvPr>
          <p:cNvPicPr>
            <a:picLocks noChangeAspect="1"/>
          </p:cNvPicPr>
          <p:nvPr/>
        </p:nvPicPr>
        <p:blipFill>
          <a:blip r:embed="rId2"/>
          <a:stretch>
            <a:fillRect/>
          </a:stretch>
        </p:blipFill>
        <p:spPr>
          <a:xfrm>
            <a:off x="1496014" y="0"/>
            <a:ext cx="9199972" cy="6858000"/>
          </a:xfrm>
          <a:prstGeom prst="rect">
            <a:avLst/>
          </a:prstGeom>
        </p:spPr>
      </p:pic>
    </p:spTree>
    <p:extLst>
      <p:ext uri="{BB962C8B-B14F-4D97-AF65-F5344CB8AC3E}">
        <p14:creationId xmlns:p14="http://schemas.microsoft.com/office/powerpoint/2010/main" val="220457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F944555-AB9F-42C9-92C9-7C999EC0085C}"/>
              </a:ext>
            </a:extLst>
          </p:cNvPr>
          <p:cNvPicPr>
            <a:picLocks noChangeAspect="1"/>
          </p:cNvPicPr>
          <p:nvPr/>
        </p:nvPicPr>
        <p:blipFill>
          <a:blip r:embed="rId2"/>
          <a:stretch>
            <a:fillRect/>
          </a:stretch>
        </p:blipFill>
        <p:spPr>
          <a:xfrm>
            <a:off x="1630526" y="0"/>
            <a:ext cx="8930947" cy="6858000"/>
          </a:xfrm>
          <a:prstGeom prst="rect">
            <a:avLst/>
          </a:prstGeom>
        </p:spPr>
      </p:pic>
    </p:spTree>
    <p:extLst>
      <p:ext uri="{BB962C8B-B14F-4D97-AF65-F5344CB8AC3E}">
        <p14:creationId xmlns:p14="http://schemas.microsoft.com/office/powerpoint/2010/main" val="149017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C2A0BA32-468E-43D0-96B4-AC8D0CC22385}"/>
              </a:ext>
            </a:extLst>
          </p:cNvPr>
          <p:cNvPicPr>
            <a:picLocks noChangeAspect="1"/>
          </p:cNvPicPr>
          <p:nvPr/>
        </p:nvPicPr>
        <p:blipFill>
          <a:blip r:embed="rId2"/>
          <a:stretch>
            <a:fillRect/>
          </a:stretch>
        </p:blipFill>
        <p:spPr>
          <a:xfrm>
            <a:off x="1594338" y="0"/>
            <a:ext cx="9003324" cy="6858000"/>
          </a:xfrm>
          <a:prstGeom prst="rect">
            <a:avLst/>
          </a:prstGeom>
        </p:spPr>
      </p:pic>
    </p:spTree>
    <p:extLst>
      <p:ext uri="{BB962C8B-B14F-4D97-AF65-F5344CB8AC3E}">
        <p14:creationId xmlns:p14="http://schemas.microsoft.com/office/powerpoint/2010/main" val="109409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E051E57B-E768-4CE6-81D1-10B41282FC1A}"/>
              </a:ext>
            </a:extLst>
          </p:cNvPr>
          <p:cNvPicPr>
            <a:picLocks noChangeAspect="1"/>
          </p:cNvPicPr>
          <p:nvPr/>
        </p:nvPicPr>
        <p:blipFill>
          <a:blip r:embed="rId2"/>
          <a:stretch>
            <a:fillRect/>
          </a:stretch>
        </p:blipFill>
        <p:spPr>
          <a:xfrm>
            <a:off x="1554538" y="0"/>
            <a:ext cx="9082924" cy="6858000"/>
          </a:xfrm>
          <a:prstGeom prst="rect">
            <a:avLst/>
          </a:prstGeom>
        </p:spPr>
      </p:pic>
    </p:spTree>
    <p:extLst>
      <p:ext uri="{BB962C8B-B14F-4D97-AF65-F5344CB8AC3E}">
        <p14:creationId xmlns:p14="http://schemas.microsoft.com/office/powerpoint/2010/main" val="217119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BF5DCD77-F2F9-48C6-9070-56CAC82576A8}"/>
              </a:ext>
            </a:extLst>
          </p:cNvPr>
          <p:cNvPicPr>
            <a:picLocks noChangeAspect="1"/>
          </p:cNvPicPr>
          <p:nvPr/>
        </p:nvPicPr>
        <p:blipFill>
          <a:blip r:embed="rId3"/>
          <a:stretch>
            <a:fillRect/>
          </a:stretch>
        </p:blipFill>
        <p:spPr>
          <a:xfrm>
            <a:off x="1547416" y="0"/>
            <a:ext cx="9097168" cy="6858000"/>
          </a:xfrm>
          <a:prstGeom prst="rect">
            <a:avLst/>
          </a:prstGeom>
        </p:spPr>
      </p:pic>
      <p:pic>
        <p:nvPicPr>
          <p:cNvPr id="4" name="圖片 3">
            <a:extLst>
              <a:ext uri="{FF2B5EF4-FFF2-40B4-BE49-F238E27FC236}">
                <a16:creationId xmlns:a16="http://schemas.microsoft.com/office/drawing/2014/main" id="{0F5B2A03-45D9-473B-BD2C-A2C3EC7AE087}"/>
              </a:ext>
            </a:extLst>
          </p:cNvPr>
          <p:cNvPicPr>
            <a:picLocks noChangeAspect="1"/>
          </p:cNvPicPr>
          <p:nvPr/>
        </p:nvPicPr>
        <p:blipFill>
          <a:blip r:embed="rId4"/>
          <a:stretch>
            <a:fillRect/>
          </a:stretch>
        </p:blipFill>
        <p:spPr>
          <a:xfrm>
            <a:off x="3002712" y="5539658"/>
            <a:ext cx="1542857" cy="476190"/>
          </a:xfrm>
          <a:prstGeom prst="rect">
            <a:avLst/>
          </a:prstGeom>
        </p:spPr>
      </p:pic>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523F9E7D-BC01-4255-8B22-71E6C9965C89}"/>
                  </a:ext>
                </a:extLst>
              </p:cNvPr>
              <p:cNvSpPr txBox="1"/>
              <p:nvPr/>
            </p:nvSpPr>
            <p:spPr>
              <a:xfrm>
                <a:off x="9386048" y="1917557"/>
                <a:ext cx="2339788" cy="651269"/>
              </a:xfrm>
              <a:prstGeom prst="rect">
                <a:avLst/>
              </a:prstGeom>
              <a:noFill/>
            </p:spPr>
            <p:txBody>
              <a:bodyPr wrap="square">
                <a:spAutoFit/>
              </a:bodyPr>
              <a:lstStyle/>
              <a:p>
                <a:r>
                  <a:rPr lang="zh-TW" altLang="en-US" dirty="0"/>
                  <a:t>Generally </a:t>
                </a:r>
                <a14:m>
                  <m:oMath xmlns:m="http://schemas.openxmlformats.org/officeDocument/2006/math">
                    <m:sSup>
                      <m:sSupPr>
                        <m:ctrlPr>
                          <a:rPr lang="en-US" altLang="zh-TW" i="1" dirty="0" smtClean="0">
                            <a:latin typeface="Cambria Math" panose="02040503050406030204" pitchFamily="18" charset="0"/>
                          </a:rPr>
                        </m:ctrlPr>
                      </m:sSupPr>
                      <m:e>
                        <m:r>
                          <a:rPr lang="en-US" altLang="zh-TW" b="0" i="1" dirty="0" smtClean="0">
                            <a:latin typeface="Cambria Math" panose="02040503050406030204" pitchFamily="18" charset="0"/>
                          </a:rPr>
                          <m:t>𝑊</m:t>
                        </m:r>
                      </m:e>
                      <m:sup>
                        <m:r>
                          <a:rPr lang="en-US" altLang="zh-TW" b="0" i="1" dirty="0" smtClean="0">
                            <a:latin typeface="Cambria Math" panose="02040503050406030204" pitchFamily="18" charset="0"/>
                          </a:rPr>
                          <m:t>𝑘</m:t>
                        </m:r>
                      </m:sup>
                    </m:sSup>
                  </m:oMath>
                </a14:m>
                <a:r>
                  <a:rPr lang="zh-TW" altLang="en-US" dirty="0"/>
                  <a:t> and </a:t>
                </a:r>
                <a14:m>
                  <m:oMath xmlns:m="http://schemas.openxmlformats.org/officeDocument/2006/math">
                    <m:sSup>
                      <m:sSupPr>
                        <m:ctrlPr>
                          <a:rPr lang="en-US" altLang="zh-TW" i="1" dirty="0">
                            <a:latin typeface="Cambria Math" panose="02040503050406030204" pitchFamily="18" charset="0"/>
                          </a:rPr>
                        </m:ctrlPr>
                      </m:sSupPr>
                      <m:e>
                        <m:r>
                          <a:rPr lang="en-US" altLang="zh-TW" i="1" dirty="0">
                            <a:latin typeface="Cambria Math" panose="02040503050406030204" pitchFamily="18" charset="0"/>
                          </a:rPr>
                          <m:t>𝑊</m:t>
                        </m:r>
                      </m:e>
                      <m:sup>
                        <m:r>
                          <a:rPr lang="en-US" altLang="zh-TW" b="0" i="1" dirty="0" smtClean="0">
                            <a:latin typeface="Cambria Math" panose="02040503050406030204" pitchFamily="18" charset="0"/>
                          </a:rPr>
                          <m:t>𝑣</m:t>
                        </m:r>
                      </m:sup>
                    </m:sSup>
                  </m:oMath>
                </a14:m>
                <a:r>
                  <a:rPr lang="zh-TW" altLang="en-US" dirty="0"/>
                  <a:t> will be the same</a:t>
                </a:r>
              </a:p>
            </p:txBody>
          </p:sp>
        </mc:Choice>
        <mc:Fallback xmlns="">
          <p:sp>
            <p:nvSpPr>
              <p:cNvPr id="6" name="文字方塊 5">
                <a:extLst>
                  <a:ext uri="{FF2B5EF4-FFF2-40B4-BE49-F238E27FC236}">
                    <a16:creationId xmlns:a16="http://schemas.microsoft.com/office/drawing/2014/main" id="{523F9E7D-BC01-4255-8B22-71E6C9965C89}"/>
                  </a:ext>
                </a:extLst>
              </p:cNvPr>
              <p:cNvSpPr txBox="1">
                <a:spLocks noRot="1" noChangeAspect="1" noMove="1" noResize="1" noEditPoints="1" noAdjustHandles="1" noChangeArrowheads="1" noChangeShapeType="1" noTextEdit="1"/>
              </p:cNvSpPr>
              <p:nvPr/>
            </p:nvSpPr>
            <p:spPr>
              <a:xfrm>
                <a:off x="9386048" y="1917557"/>
                <a:ext cx="2339788" cy="651269"/>
              </a:xfrm>
              <a:prstGeom prst="rect">
                <a:avLst/>
              </a:prstGeom>
              <a:blipFill>
                <a:blip r:embed="rId5"/>
                <a:stretch>
                  <a:fillRect l="-2344" t="-4717" b="-1509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8631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9C0EC17-ED75-4A02-B6BC-54C8F853ACA0}"/>
              </a:ext>
            </a:extLst>
          </p:cNvPr>
          <p:cNvPicPr>
            <a:picLocks noChangeAspect="1"/>
          </p:cNvPicPr>
          <p:nvPr/>
        </p:nvPicPr>
        <p:blipFill>
          <a:blip r:embed="rId3"/>
          <a:stretch>
            <a:fillRect/>
          </a:stretch>
        </p:blipFill>
        <p:spPr>
          <a:xfrm>
            <a:off x="1538468" y="0"/>
            <a:ext cx="9115064" cy="6858000"/>
          </a:xfrm>
          <a:prstGeom prst="rect">
            <a:avLst/>
          </a:prstGeom>
        </p:spPr>
      </p:pic>
      <p:pic>
        <p:nvPicPr>
          <p:cNvPr id="4" name="圖片 3">
            <a:extLst>
              <a:ext uri="{FF2B5EF4-FFF2-40B4-BE49-F238E27FC236}">
                <a16:creationId xmlns:a16="http://schemas.microsoft.com/office/drawing/2014/main" id="{737859B7-F711-46FA-A06E-F190C0C9AAF1}"/>
              </a:ext>
            </a:extLst>
          </p:cNvPr>
          <p:cNvPicPr>
            <a:picLocks noChangeAspect="1"/>
          </p:cNvPicPr>
          <p:nvPr/>
        </p:nvPicPr>
        <p:blipFill>
          <a:blip r:embed="rId4"/>
          <a:stretch>
            <a:fillRect/>
          </a:stretch>
        </p:blipFill>
        <p:spPr>
          <a:xfrm>
            <a:off x="8911050" y="169538"/>
            <a:ext cx="2705598" cy="1121239"/>
          </a:xfrm>
          <a:prstGeom prst="rect">
            <a:avLst/>
          </a:prstGeom>
        </p:spPr>
      </p:pic>
      <p:sp>
        <p:nvSpPr>
          <p:cNvPr id="2" name="矩形 1">
            <a:extLst>
              <a:ext uri="{FF2B5EF4-FFF2-40B4-BE49-F238E27FC236}">
                <a16:creationId xmlns:a16="http://schemas.microsoft.com/office/drawing/2014/main" id="{278D7877-FC1E-47D0-A99A-EC7A26445CC2}"/>
              </a:ext>
            </a:extLst>
          </p:cNvPr>
          <p:cNvSpPr/>
          <p:nvPr/>
        </p:nvSpPr>
        <p:spPr>
          <a:xfrm flipV="1">
            <a:off x="2178121" y="2157573"/>
            <a:ext cx="636997" cy="82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BF4C3A72-5ADC-4209-983E-CD9852BD40DD}"/>
              </a:ext>
            </a:extLst>
          </p:cNvPr>
          <p:cNvSpPr/>
          <p:nvPr/>
        </p:nvSpPr>
        <p:spPr>
          <a:xfrm flipV="1">
            <a:off x="4446998" y="2157573"/>
            <a:ext cx="636997" cy="82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6EFEFD19-E831-4A2B-9E5D-81417B2A8AB4}"/>
              </a:ext>
            </a:extLst>
          </p:cNvPr>
          <p:cNvSpPr/>
          <p:nvPr/>
        </p:nvSpPr>
        <p:spPr>
          <a:xfrm flipV="1">
            <a:off x="6913268" y="2157573"/>
            <a:ext cx="636997" cy="82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C31D717E-2EF8-4AE3-8E69-4C610B1FB739}"/>
              </a:ext>
            </a:extLst>
          </p:cNvPr>
          <p:cNvSpPr/>
          <p:nvPr/>
        </p:nvSpPr>
        <p:spPr>
          <a:xfrm flipV="1">
            <a:off x="9061039" y="2167848"/>
            <a:ext cx="636997" cy="82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7587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DC5C39F-27D4-429C-8E3B-3820BC99F25F}"/>
              </a:ext>
            </a:extLst>
          </p:cNvPr>
          <p:cNvPicPr>
            <a:picLocks noChangeAspect="1"/>
          </p:cNvPicPr>
          <p:nvPr/>
        </p:nvPicPr>
        <p:blipFill>
          <a:blip r:embed="rId3"/>
          <a:stretch>
            <a:fillRect/>
          </a:stretch>
        </p:blipFill>
        <p:spPr>
          <a:xfrm>
            <a:off x="1696005" y="214009"/>
            <a:ext cx="8799990" cy="6643991"/>
          </a:xfrm>
          <a:prstGeom prst="rect">
            <a:avLst/>
          </a:prstGeom>
        </p:spPr>
      </p:pic>
      <p:pic>
        <p:nvPicPr>
          <p:cNvPr id="4" name="圖片 3">
            <a:extLst>
              <a:ext uri="{FF2B5EF4-FFF2-40B4-BE49-F238E27FC236}">
                <a16:creationId xmlns:a16="http://schemas.microsoft.com/office/drawing/2014/main" id="{B38D6D6E-C1DD-49A7-8F03-DFFAA0AB0ACF}"/>
              </a:ext>
            </a:extLst>
          </p:cNvPr>
          <p:cNvPicPr>
            <a:picLocks noChangeAspect="1"/>
          </p:cNvPicPr>
          <p:nvPr/>
        </p:nvPicPr>
        <p:blipFill>
          <a:blip r:embed="rId4"/>
          <a:stretch>
            <a:fillRect/>
          </a:stretch>
        </p:blipFill>
        <p:spPr>
          <a:xfrm>
            <a:off x="9486402" y="214009"/>
            <a:ext cx="2705598" cy="1121239"/>
          </a:xfrm>
          <a:prstGeom prst="rect">
            <a:avLst/>
          </a:prstGeom>
        </p:spPr>
      </p:pic>
      <p:sp>
        <p:nvSpPr>
          <p:cNvPr id="2" name="矩形 1">
            <a:extLst>
              <a:ext uri="{FF2B5EF4-FFF2-40B4-BE49-F238E27FC236}">
                <a16:creationId xmlns:a16="http://schemas.microsoft.com/office/drawing/2014/main" id="{7F0D0D64-0CAC-4011-8B02-9C16550E1230}"/>
              </a:ext>
            </a:extLst>
          </p:cNvPr>
          <p:cNvSpPr/>
          <p:nvPr/>
        </p:nvSpPr>
        <p:spPr>
          <a:xfrm>
            <a:off x="4910662" y="4744948"/>
            <a:ext cx="528648" cy="18082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B31E5157-6B65-4703-B67D-66A4827EF391}"/>
              </a:ext>
            </a:extLst>
          </p:cNvPr>
          <p:cNvSpPr/>
          <p:nvPr/>
        </p:nvSpPr>
        <p:spPr>
          <a:xfrm>
            <a:off x="5512322" y="4744946"/>
            <a:ext cx="463957" cy="18082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B00FC298-F99A-40A7-B7C9-95951EC787F3}"/>
              </a:ext>
            </a:extLst>
          </p:cNvPr>
          <p:cNvSpPr/>
          <p:nvPr/>
        </p:nvSpPr>
        <p:spPr>
          <a:xfrm>
            <a:off x="6049291" y="4744946"/>
            <a:ext cx="528648" cy="18082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D2A604F6-833B-4C5A-AA4A-C8D1CD1A8718}"/>
              </a:ext>
            </a:extLst>
          </p:cNvPr>
          <p:cNvSpPr/>
          <p:nvPr/>
        </p:nvSpPr>
        <p:spPr>
          <a:xfrm>
            <a:off x="6650953" y="4744948"/>
            <a:ext cx="517370" cy="18082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8198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2"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3"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B9A68522-17FA-44CA-8DD7-AF9A004B8D0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altLang="zh-TW" sz="4000" b="0" i="0" kern="1200" dirty="0">
                <a:solidFill>
                  <a:srgbClr val="FFFFFF"/>
                </a:solidFill>
                <a:effectLst/>
                <a:latin typeface="+mj-lt"/>
                <a:ea typeface="+mj-ea"/>
                <a:cs typeface="+mj-cs"/>
              </a:rPr>
              <a:t>Transformer</a:t>
            </a:r>
            <a:endParaRPr lang="en-US" altLang="zh-TW" sz="4000" kern="1200" dirty="0">
              <a:solidFill>
                <a:srgbClr val="FFFFFF"/>
              </a:solidFill>
              <a:latin typeface="+mj-lt"/>
              <a:ea typeface="+mj-ea"/>
              <a:cs typeface="+mj-cs"/>
            </a:endParaRPr>
          </a:p>
        </p:txBody>
      </p:sp>
      <p:pic>
        <p:nvPicPr>
          <p:cNvPr id="1026" name="Picture 2">
            <a:extLst>
              <a:ext uri="{FF2B5EF4-FFF2-40B4-BE49-F238E27FC236}">
                <a16:creationId xmlns:a16="http://schemas.microsoft.com/office/drawing/2014/main" id="{A815DFC5-A04A-46E4-89F3-4936DE439F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32424" y="0"/>
            <a:ext cx="502348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427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A4F11AD6-9D13-4870-B427-7F37B9C89F7E}"/>
              </a:ext>
            </a:extLst>
          </p:cNvPr>
          <p:cNvPicPr>
            <a:picLocks noChangeAspect="1"/>
          </p:cNvPicPr>
          <p:nvPr/>
        </p:nvPicPr>
        <p:blipFill>
          <a:blip r:embed="rId3"/>
          <a:stretch>
            <a:fillRect/>
          </a:stretch>
        </p:blipFill>
        <p:spPr>
          <a:xfrm>
            <a:off x="1652124" y="90048"/>
            <a:ext cx="9135852" cy="6767952"/>
          </a:xfrm>
          <a:prstGeom prst="rect">
            <a:avLst/>
          </a:prstGeom>
        </p:spPr>
      </p:pic>
    </p:spTree>
    <p:extLst>
      <p:ext uri="{BB962C8B-B14F-4D97-AF65-F5344CB8AC3E}">
        <p14:creationId xmlns:p14="http://schemas.microsoft.com/office/powerpoint/2010/main" val="317155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A33CCB13-F8F0-42D0-A32C-6FA9FAC31400}"/>
              </a:ext>
            </a:extLst>
          </p:cNvPr>
          <p:cNvPicPr>
            <a:picLocks noChangeAspect="1"/>
          </p:cNvPicPr>
          <p:nvPr/>
        </p:nvPicPr>
        <p:blipFill>
          <a:blip r:embed="rId3"/>
          <a:stretch>
            <a:fillRect/>
          </a:stretch>
        </p:blipFill>
        <p:spPr>
          <a:xfrm>
            <a:off x="1674165" y="0"/>
            <a:ext cx="8843670" cy="6858000"/>
          </a:xfrm>
          <a:prstGeom prst="rect">
            <a:avLst/>
          </a:prstGeom>
        </p:spPr>
      </p:pic>
    </p:spTree>
    <p:extLst>
      <p:ext uri="{BB962C8B-B14F-4D97-AF65-F5344CB8AC3E}">
        <p14:creationId xmlns:p14="http://schemas.microsoft.com/office/powerpoint/2010/main" val="4280463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zh-TW"/>
              <a:t>Self-Attention </a:t>
            </a:r>
            <a:endParaRPr/>
          </a:p>
        </p:txBody>
      </p:sp>
      <p:sp>
        <p:nvSpPr>
          <p:cNvPr id="247" name="Google Shape;247;p5"/>
          <p:cNvSpPr/>
          <p:nvPr/>
        </p:nvSpPr>
        <p:spPr>
          <a:xfrm>
            <a:off x="1709890" y="3136856"/>
            <a:ext cx="4013735" cy="1488255"/>
          </a:xfrm>
          <a:prstGeom prst="roundRect">
            <a:avLst>
              <a:gd name="adj" fmla="val 16667"/>
            </a:avLst>
          </a:prstGeom>
          <a:gradFill>
            <a:gsLst>
              <a:gs pos="0">
                <a:srgbClr val="B0CAE9"/>
              </a:gs>
              <a:gs pos="50000">
                <a:srgbClr val="A1C1E4"/>
              </a:gs>
              <a:gs pos="100000">
                <a:srgbClr val="90B8E4"/>
              </a:gs>
            </a:gsLst>
            <a:lin ang="5400000" scaled="0"/>
          </a:gra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48" name="Google Shape;248;p5"/>
          <p:cNvSpPr/>
          <p:nvPr/>
        </p:nvSpPr>
        <p:spPr>
          <a:xfrm>
            <a:off x="2062143" y="3537134"/>
            <a:ext cx="461666" cy="605813"/>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49" name="Google Shape;249;p5"/>
          <p:cNvSpPr/>
          <p:nvPr/>
        </p:nvSpPr>
        <p:spPr>
          <a:xfrm>
            <a:off x="3021068" y="3537132"/>
            <a:ext cx="465153" cy="605814"/>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250" name="Google Shape;250;p5"/>
          <p:cNvCxnSpPr/>
          <p:nvPr/>
        </p:nvCxnSpPr>
        <p:spPr>
          <a:xfrm>
            <a:off x="2542109" y="3901094"/>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251" name="Google Shape;251;p5"/>
          <p:cNvCxnSpPr/>
          <p:nvPr/>
        </p:nvCxnSpPr>
        <p:spPr>
          <a:xfrm rot="10800000">
            <a:off x="2291451" y="4171459"/>
            <a:ext cx="0" cy="783997"/>
          </a:xfrm>
          <a:prstGeom prst="straightConnector1">
            <a:avLst/>
          </a:prstGeom>
          <a:noFill/>
          <a:ln w="25400" cap="flat" cmpd="sng">
            <a:solidFill>
              <a:schemeClr val="dk1"/>
            </a:solidFill>
            <a:prstDash val="solid"/>
            <a:miter lim="800000"/>
            <a:headEnd type="none" w="sm" len="sm"/>
            <a:tailEnd type="triangle" w="med" len="med"/>
          </a:ln>
        </p:spPr>
      </p:cxnSp>
      <p:sp>
        <p:nvSpPr>
          <p:cNvPr id="252" name="Google Shape;252;p5"/>
          <p:cNvSpPr/>
          <p:nvPr/>
        </p:nvSpPr>
        <p:spPr>
          <a:xfrm>
            <a:off x="3983479" y="3537132"/>
            <a:ext cx="465153" cy="605814"/>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253" name="Google Shape;253;p5"/>
          <p:cNvCxnSpPr/>
          <p:nvPr/>
        </p:nvCxnSpPr>
        <p:spPr>
          <a:xfrm>
            <a:off x="3504520" y="3901094"/>
            <a:ext cx="478958" cy="0"/>
          </a:xfrm>
          <a:prstGeom prst="straightConnector1">
            <a:avLst/>
          </a:prstGeom>
          <a:noFill/>
          <a:ln w="25400" cap="flat" cmpd="sng">
            <a:solidFill>
              <a:schemeClr val="dk1"/>
            </a:solidFill>
            <a:prstDash val="solid"/>
            <a:miter lim="800000"/>
            <a:headEnd type="none" w="sm" len="sm"/>
            <a:tailEnd type="triangle" w="med" len="med"/>
          </a:ln>
        </p:spPr>
      </p:cxnSp>
      <p:sp>
        <p:nvSpPr>
          <p:cNvPr id="254" name="Google Shape;254;p5"/>
          <p:cNvSpPr/>
          <p:nvPr/>
        </p:nvSpPr>
        <p:spPr>
          <a:xfrm>
            <a:off x="4968383" y="3537132"/>
            <a:ext cx="465153" cy="605814"/>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255" name="Google Shape;255;p5"/>
          <p:cNvCxnSpPr/>
          <p:nvPr/>
        </p:nvCxnSpPr>
        <p:spPr>
          <a:xfrm>
            <a:off x="4489424" y="3901094"/>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256" name="Google Shape;256;p5"/>
          <p:cNvCxnSpPr/>
          <p:nvPr/>
        </p:nvCxnSpPr>
        <p:spPr>
          <a:xfrm rot="10800000">
            <a:off x="2523051" y="3783987"/>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257" name="Google Shape;257;p5"/>
          <p:cNvCxnSpPr/>
          <p:nvPr/>
        </p:nvCxnSpPr>
        <p:spPr>
          <a:xfrm rot="10800000">
            <a:off x="3485462" y="3783987"/>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258" name="Google Shape;258;p5"/>
          <p:cNvCxnSpPr/>
          <p:nvPr/>
        </p:nvCxnSpPr>
        <p:spPr>
          <a:xfrm rot="10800000">
            <a:off x="4470366" y="3783987"/>
            <a:ext cx="478958" cy="0"/>
          </a:xfrm>
          <a:prstGeom prst="straightConnector1">
            <a:avLst/>
          </a:prstGeom>
          <a:noFill/>
          <a:ln w="25400" cap="flat" cmpd="sng">
            <a:solidFill>
              <a:schemeClr val="dk1"/>
            </a:solidFill>
            <a:prstDash val="solid"/>
            <a:miter lim="800000"/>
            <a:headEnd type="none" w="sm" len="sm"/>
            <a:tailEnd type="triangle" w="med" len="med"/>
          </a:ln>
        </p:spPr>
      </p:cxnSp>
      <p:sp>
        <p:nvSpPr>
          <p:cNvPr id="259" name="Google Shape;259;p5"/>
          <p:cNvSpPr/>
          <p:nvPr/>
        </p:nvSpPr>
        <p:spPr>
          <a:xfrm>
            <a:off x="2071576" y="4955457"/>
            <a:ext cx="461666" cy="605813"/>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60" name="Google Shape;260;p5"/>
          <p:cNvSpPr/>
          <p:nvPr/>
        </p:nvSpPr>
        <p:spPr>
          <a:xfrm>
            <a:off x="3030501" y="495545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61" name="Google Shape;261;p5"/>
          <p:cNvSpPr/>
          <p:nvPr/>
        </p:nvSpPr>
        <p:spPr>
          <a:xfrm>
            <a:off x="3992912" y="495545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62" name="Google Shape;262;p5"/>
          <p:cNvSpPr/>
          <p:nvPr/>
        </p:nvSpPr>
        <p:spPr>
          <a:xfrm>
            <a:off x="4977816" y="495545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63" name="Google Shape;263;p5"/>
          <p:cNvSpPr txBox="1"/>
          <p:nvPr/>
        </p:nvSpPr>
        <p:spPr>
          <a:xfrm>
            <a:off x="4852811" y="5042951"/>
            <a:ext cx="715161" cy="46166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64" name="Google Shape;264;p5"/>
          <p:cNvSpPr txBox="1"/>
          <p:nvPr/>
        </p:nvSpPr>
        <p:spPr>
          <a:xfrm>
            <a:off x="3876612" y="5050363"/>
            <a:ext cx="715161" cy="46166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65" name="Google Shape;265;p5"/>
          <p:cNvSpPr txBox="1"/>
          <p:nvPr/>
        </p:nvSpPr>
        <p:spPr>
          <a:xfrm>
            <a:off x="2914201" y="5069698"/>
            <a:ext cx="715161" cy="46166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66" name="Google Shape;266;p5"/>
          <p:cNvSpPr txBox="1"/>
          <p:nvPr/>
        </p:nvSpPr>
        <p:spPr>
          <a:xfrm>
            <a:off x="1974068" y="5024716"/>
            <a:ext cx="715161" cy="461665"/>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67" name="Google Shape;267;p5"/>
          <p:cNvSpPr/>
          <p:nvPr/>
        </p:nvSpPr>
        <p:spPr>
          <a:xfrm>
            <a:off x="2070629" y="2193267"/>
            <a:ext cx="461666" cy="605813"/>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68" name="Google Shape;268;p5"/>
          <p:cNvSpPr/>
          <p:nvPr/>
        </p:nvSpPr>
        <p:spPr>
          <a:xfrm>
            <a:off x="3029554" y="219326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69" name="Google Shape;269;p5"/>
          <p:cNvSpPr/>
          <p:nvPr/>
        </p:nvSpPr>
        <p:spPr>
          <a:xfrm>
            <a:off x="3991965" y="219326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70" name="Google Shape;270;p5"/>
          <p:cNvSpPr/>
          <p:nvPr/>
        </p:nvSpPr>
        <p:spPr>
          <a:xfrm>
            <a:off x="4976869" y="219326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71" name="Google Shape;271;p5"/>
          <p:cNvSpPr txBox="1"/>
          <p:nvPr/>
        </p:nvSpPr>
        <p:spPr>
          <a:xfrm>
            <a:off x="4851864" y="2280761"/>
            <a:ext cx="715161" cy="461665"/>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72" name="Google Shape;272;p5"/>
          <p:cNvSpPr txBox="1"/>
          <p:nvPr/>
        </p:nvSpPr>
        <p:spPr>
          <a:xfrm>
            <a:off x="3875665" y="2288173"/>
            <a:ext cx="715161" cy="461665"/>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73" name="Google Shape;273;p5"/>
          <p:cNvSpPr txBox="1"/>
          <p:nvPr/>
        </p:nvSpPr>
        <p:spPr>
          <a:xfrm>
            <a:off x="2913254" y="2307508"/>
            <a:ext cx="715161" cy="461665"/>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74" name="Google Shape;274;p5"/>
          <p:cNvSpPr txBox="1"/>
          <p:nvPr/>
        </p:nvSpPr>
        <p:spPr>
          <a:xfrm>
            <a:off x="1973121" y="2262526"/>
            <a:ext cx="715161" cy="461665"/>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cxnSp>
        <p:nvCxnSpPr>
          <p:cNvPr id="275" name="Google Shape;275;p5"/>
          <p:cNvCxnSpPr/>
          <p:nvPr/>
        </p:nvCxnSpPr>
        <p:spPr>
          <a:xfrm rot="10800000">
            <a:off x="3252373" y="4171459"/>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276" name="Google Shape;276;p5"/>
          <p:cNvCxnSpPr/>
          <p:nvPr/>
        </p:nvCxnSpPr>
        <p:spPr>
          <a:xfrm rot="10800000">
            <a:off x="4222921" y="4152572"/>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277" name="Google Shape;277;p5"/>
          <p:cNvCxnSpPr/>
          <p:nvPr/>
        </p:nvCxnSpPr>
        <p:spPr>
          <a:xfrm rot="10800000">
            <a:off x="5212719" y="4152572"/>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278" name="Google Shape;278;p5"/>
          <p:cNvCxnSpPr/>
          <p:nvPr/>
        </p:nvCxnSpPr>
        <p:spPr>
          <a:xfrm rot="10800000">
            <a:off x="2290684" y="2772023"/>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279" name="Google Shape;279;p5"/>
          <p:cNvCxnSpPr/>
          <p:nvPr/>
        </p:nvCxnSpPr>
        <p:spPr>
          <a:xfrm rot="10800000">
            <a:off x="3251606" y="2772023"/>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280" name="Google Shape;280;p5"/>
          <p:cNvCxnSpPr/>
          <p:nvPr/>
        </p:nvCxnSpPr>
        <p:spPr>
          <a:xfrm rot="10800000">
            <a:off x="4222154" y="2753136"/>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281" name="Google Shape;281;p5"/>
          <p:cNvCxnSpPr/>
          <p:nvPr/>
        </p:nvCxnSpPr>
        <p:spPr>
          <a:xfrm rot="10800000">
            <a:off x="5211952" y="2753136"/>
            <a:ext cx="0" cy="783997"/>
          </a:xfrm>
          <a:prstGeom prst="straightConnector1">
            <a:avLst/>
          </a:prstGeom>
          <a:noFill/>
          <a:ln w="25400" cap="flat" cmpd="sng">
            <a:solidFill>
              <a:schemeClr val="dk1"/>
            </a:solidFill>
            <a:prstDash val="solid"/>
            <a:miter lim="800000"/>
            <a:headEnd type="none" w="sm" len="sm"/>
            <a:tailEnd type="triangle" w="med" len="med"/>
          </a:ln>
        </p:spPr>
      </p:cxnSp>
      <p:sp>
        <p:nvSpPr>
          <p:cNvPr id="282" name="Google Shape;282;p5"/>
          <p:cNvSpPr/>
          <p:nvPr/>
        </p:nvSpPr>
        <p:spPr>
          <a:xfrm>
            <a:off x="6431819" y="3156967"/>
            <a:ext cx="4013735" cy="1488255"/>
          </a:xfrm>
          <a:prstGeom prst="roundRect">
            <a:avLst>
              <a:gd name="adj" fmla="val 16667"/>
            </a:avLst>
          </a:prstGeom>
          <a:gradFill>
            <a:gsLst>
              <a:gs pos="0">
                <a:srgbClr val="B0CAE9"/>
              </a:gs>
              <a:gs pos="50000">
                <a:srgbClr val="A1C1E4"/>
              </a:gs>
              <a:gs pos="100000">
                <a:srgbClr val="90B8E4"/>
              </a:gs>
            </a:gsLst>
            <a:lin ang="5400000" scaled="0"/>
          </a:gra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3" name="Google Shape;283;p5"/>
          <p:cNvSpPr/>
          <p:nvPr/>
        </p:nvSpPr>
        <p:spPr>
          <a:xfrm>
            <a:off x="6784072" y="3557245"/>
            <a:ext cx="461666" cy="605813"/>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4" name="Google Shape;284;p5"/>
          <p:cNvSpPr/>
          <p:nvPr/>
        </p:nvSpPr>
        <p:spPr>
          <a:xfrm>
            <a:off x="7742997" y="3557243"/>
            <a:ext cx="465153" cy="605814"/>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285" name="Google Shape;285;p5"/>
          <p:cNvCxnSpPr/>
          <p:nvPr/>
        </p:nvCxnSpPr>
        <p:spPr>
          <a:xfrm>
            <a:off x="7264038" y="3921205"/>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286" name="Google Shape;286;p5"/>
          <p:cNvCxnSpPr/>
          <p:nvPr/>
        </p:nvCxnSpPr>
        <p:spPr>
          <a:xfrm rot="10800000">
            <a:off x="7013380" y="4191570"/>
            <a:ext cx="0" cy="783997"/>
          </a:xfrm>
          <a:prstGeom prst="straightConnector1">
            <a:avLst/>
          </a:prstGeom>
          <a:noFill/>
          <a:ln w="25400" cap="flat" cmpd="sng">
            <a:solidFill>
              <a:schemeClr val="dk1"/>
            </a:solidFill>
            <a:prstDash val="solid"/>
            <a:miter lim="800000"/>
            <a:headEnd type="none" w="sm" len="sm"/>
            <a:tailEnd type="triangle" w="med" len="med"/>
          </a:ln>
        </p:spPr>
      </p:cxnSp>
      <p:sp>
        <p:nvSpPr>
          <p:cNvPr id="287" name="Google Shape;287;p5"/>
          <p:cNvSpPr/>
          <p:nvPr/>
        </p:nvSpPr>
        <p:spPr>
          <a:xfrm>
            <a:off x="8705408" y="3557243"/>
            <a:ext cx="465153" cy="605814"/>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288" name="Google Shape;288;p5"/>
          <p:cNvCxnSpPr/>
          <p:nvPr/>
        </p:nvCxnSpPr>
        <p:spPr>
          <a:xfrm>
            <a:off x="8226449" y="3921205"/>
            <a:ext cx="478958" cy="0"/>
          </a:xfrm>
          <a:prstGeom prst="straightConnector1">
            <a:avLst/>
          </a:prstGeom>
          <a:noFill/>
          <a:ln w="25400" cap="flat" cmpd="sng">
            <a:solidFill>
              <a:schemeClr val="dk1"/>
            </a:solidFill>
            <a:prstDash val="solid"/>
            <a:miter lim="800000"/>
            <a:headEnd type="none" w="sm" len="sm"/>
            <a:tailEnd type="triangle" w="med" len="med"/>
          </a:ln>
        </p:spPr>
      </p:cxnSp>
      <p:sp>
        <p:nvSpPr>
          <p:cNvPr id="289" name="Google Shape;289;p5"/>
          <p:cNvSpPr/>
          <p:nvPr/>
        </p:nvSpPr>
        <p:spPr>
          <a:xfrm>
            <a:off x="9690312" y="3557243"/>
            <a:ext cx="465153" cy="605814"/>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290" name="Google Shape;290;p5"/>
          <p:cNvCxnSpPr/>
          <p:nvPr/>
        </p:nvCxnSpPr>
        <p:spPr>
          <a:xfrm>
            <a:off x="9211353" y="3921205"/>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291" name="Google Shape;291;p5"/>
          <p:cNvCxnSpPr/>
          <p:nvPr/>
        </p:nvCxnSpPr>
        <p:spPr>
          <a:xfrm rot="10800000">
            <a:off x="7244980" y="3804098"/>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292" name="Google Shape;292;p5"/>
          <p:cNvCxnSpPr/>
          <p:nvPr/>
        </p:nvCxnSpPr>
        <p:spPr>
          <a:xfrm rot="10800000">
            <a:off x="8207391" y="3804098"/>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293" name="Google Shape;293;p5"/>
          <p:cNvCxnSpPr/>
          <p:nvPr/>
        </p:nvCxnSpPr>
        <p:spPr>
          <a:xfrm rot="10800000">
            <a:off x="9192295" y="3804098"/>
            <a:ext cx="478958" cy="0"/>
          </a:xfrm>
          <a:prstGeom prst="straightConnector1">
            <a:avLst/>
          </a:prstGeom>
          <a:noFill/>
          <a:ln w="25400" cap="flat" cmpd="sng">
            <a:solidFill>
              <a:schemeClr val="dk1"/>
            </a:solidFill>
            <a:prstDash val="solid"/>
            <a:miter lim="800000"/>
            <a:headEnd type="none" w="sm" len="sm"/>
            <a:tailEnd type="triangle" w="med" len="med"/>
          </a:ln>
        </p:spPr>
      </p:cxnSp>
      <p:sp>
        <p:nvSpPr>
          <p:cNvPr id="294" name="Google Shape;294;p5"/>
          <p:cNvSpPr/>
          <p:nvPr/>
        </p:nvSpPr>
        <p:spPr>
          <a:xfrm>
            <a:off x="6793505" y="4975568"/>
            <a:ext cx="461666" cy="605813"/>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5" name="Google Shape;295;p5"/>
          <p:cNvSpPr/>
          <p:nvPr/>
        </p:nvSpPr>
        <p:spPr>
          <a:xfrm>
            <a:off x="7752430" y="4975566"/>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6" name="Google Shape;296;p5"/>
          <p:cNvSpPr/>
          <p:nvPr/>
        </p:nvSpPr>
        <p:spPr>
          <a:xfrm>
            <a:off x="8714841" y="4975566"/>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7" name="Google Shape;297;p5"/>
          <p:cNvSpPr/>
          <p:nvPr/>
        </p:nvSpPr>
        <p:spPr>
          <a:xfrm>
            <a:off x="9699745" y="4975566"/>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8" name="Google Shape;298;p5"/>
          <p:cNvSpPr txBox="1"/>
          <p:nvPr/>
        </p:nvSpPr>
        <p:spPr>
          <a:xfrm>
            <a:off x="9574740" y="5063062"/>
            <a:ext cx="715161" cy="461665"/>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99" name="Google Shape;299;p5"/>
          <p:cNvSpPr txBox="1"/>
          <p:nvPr/>
        </p:nvSpPr>
        <p:spPr>
          <a:xfrm>
            <a:off x="8598541" y="5070474"/>
            <a:ext cx="715161" cy="461665"/>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300" name="Google Shape;300;p5"/>
          <p:cNvSpPr txBox="1"/>
          <p:nvPr/>
        </p:nvSpPr>
        <p:spPr>
          <a:xfrm>
            <a:off x="7636130" y="5089809"/>
            <a:ext cx="715161" cy="461665"/>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301" name="Google Shape;301;p5"/>
          <p:cNvSpPr txBox="1"/>
          <p:nvPr/>
        </p:nvSpPr>
        <p:spPr>
          <a:xfrm>
            <a:off x="6695997" y="5044827"/>
            <a:ext cx="715161" cy="461665"/>
          </a:xfrm>
          <a:prstGeom prst="rect">
            <a:avLst/>
          </a:prstGeom>
          <a:blipFill rotWithShape="1">
            <a:blip r:embed="rId1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302" name="Google Shape;302;p5"/>
          <p:cNvSpPr/>
          <p:nvPr/>
        </p:nvSpPr>
        <p:spPr>
          <a:xfrm>
            <a:off x="6792558" y="2213378"/>
            <a:ext cx="461666" cy="605813"/>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3" name="Google Shape;303;p5"/>
          <p:cNvSpPr/>
          <p:nvPr/>
        </p:nvSpPr>
        <p:spPr>
          <a:xfrm>
            <a:off x="7751483" y="2213376"/>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4" name="Google Shape;304;p5"/>
          <p:cNvSpPr/>
          <p:nvPr/>
        </p:nvSpPr>
        <p:spPr>
          <a:xfrm>
            <a:off x="8713894" y="2213376"/>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5" name="Google Shape;305;p5"/>
          <p:cNvSpPr/>
          <p:nvPr/>
        </p:nvSpPr>
        <p:spPr>
          <a:xfrm>
            <a:off x="9698798" y="2213376"/>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6" name="Google Shape;306;p5"/>
          <p:cNvSpPr txBox="1"/>
          <p:nvPr/>
        </p:nvSpPr>
        <p:spPr>
          <a:xfrm>
            <a:off x="9573793" y="2300872"/>
            <a:ext cx="715161" cy="461665"/>
          </a:xfrm>
          <a:prstGeom prst="rect">
            <a:avLst/>
          </a:prstGeom>
          <a:blipFill rotWithShape="1">
            <a:blip r:embed="rId1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307" name="Google Shape;307;p5"/>
          <p:cNvSpPr txBox="1"/>
          <p:nvPr/>
        </p:nvSpPr>
        <p:spPr>
          <a:xfrm>
            <a:off x="8597594" y="2308284"/>
            <a:ext cx="715161" cy="461665"/>
          </a:xfrm>
          <a:prstGeom prst="rect">
            <a:avLst/>
          </a:prstGeom>
          <a:blipFill rotWithShape="1">
            <a:blip r:embed="rId1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308" name="Google Shape;308;p5"/>
          <p:cNvSpPr txBox="1"/>
          <p:nvPr/>
        </p:nvSpPr>
        <p:spPr>
          <a:xfrm>
            <a:off x="7635183" y="2327619"/>
            <a:ext cx="715161" cy="461665"/>
          </a:xfrm>
          <a:prstGeom prst="rect">
            <a:avLst/>
          </a:prstGeom>
          <a:blipFill rotWithShape="1">
            <a:blip r:embed="rId1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309" name="Google Shape;309;p5"/>
          <p:cNvSpPr txBox="1"/>
          <p:nvPr/>
        </p:nvSpPr>
        <p:spPr>
          <a:xfrm>
            <a:off x="6695050" y="2282637"/>
            <a:ext cx="715161" cy="461665"/>
          </a:xfrm>
          <a:prstGeom prst="rect">
            <a:avLst/>
          </a:prstGeom>
          <a:blipFill rotWithShape="1">
            <a:blip r:embed="rId1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cxnSp>
        <p:nvCxnSpPr>
          <p:cNvPr id="310" name="Google Shape;310;p5"/>
          <p:cNvCxnSpPr/>
          <p:nvPr/>
        </p:nvCxnSpPr>
        <p:spPr>
          <a:xfrm rot="10800000">
            <a:off x="7974302" y="4191570"/>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311" name="Google Shape;311;p5"/>
          <p:cNvCxnSpPr/>
          <p:nvPr/>
        </p:nvCxnSpPr>
        <p:spPr>
          <a:xfrm rot="10800000">
            <a:off x="8944850" y="4172683"/>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312" name="Google Shape;312;p5"/>
          <p:cNvCxnSpPr/>
          <p:nvPr/>
        </p:nvCxnSpPr>
        <p:spPr>
          <a:xfrm rot="10800000">
            <a:off x="9934648" y="4172683"/>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313" name="Google Shape;313;p5"/>
          <p:cNvCxnSpPr/>
          <p:nvPr/>
        </p:nvCxnSpPr>
        <p:spPr>
          <a:xfrm rot="10800000">
            <a:off x="7012613" y="2792134"/>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314" name="Google Shape;314;p5"/>
          <p:cNvCxnSpPr/>
          <p:nvPr/>
        </p:nvCxnSpPr>
        <p:spPr>
          <a:xfrm rot="10800000">
            <a:off x="7973535" y="2792134"/>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315" name="Google Shape;315;p5"/>
          <p:cNvCxnSpPr/>
          <p:nvPr/>
        </p:nvCxnSpPr>
        <p:spPr>
          <a:xfrm rot="10800000">
            <a:off x="8944083" y="2773247"/>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316" name="Google Shape;316;p5"/>
          <p:cNvCxnSpPr/>
          <p:nvPr/>
        </p:nvCxnSpPr>
        <p:spPr>
          <a:xfrm rot="10800000">
            <a:off x="9933881" y="2773247"/>
            <a:ext cx="0" cy="783997"/>
          </a:xfrm>
          <a:prstGeom prst="straightConnector1">
            <a:avLst/>
          </a:prstGeom>
          <a:noFill/>
          <a:ln w="25400" cap="flat" cmpd="sng">
            <a:solidFill>
              <a:schemeClr val="dk1"/>
            </a:solidFill>
            <a:prstDash val="solid"/>
            <a:miter lim="800000"/>
            <a:headEnd type="none" w="sm" len="sm"/>
            <a:tailEnd type="triangle" w="med" len="med"/>
          </a:ln>
        </p:spPr>
      </p:cxnSp>
      <p:sp>
        <p:nvSpPr>
          <p:cNvPr id="317" name="Google Shape;317;p5"/>
          <p:cNvSpPr/>
          <p:nvPr/>
        </p:nvSpPr>
        <p:spPr>
          <a:xfrm>
            <a:off x="6423333" y="3141381"/>
            <a:ext cx="4022221" cy="1503841"/>
          </a:xfrm>
          <a:prstGeom prst="roundRect">
            <a:avLst>
              <a:gd name="adj" fmla="val 16667"/>
            </a:avLst>
          </a:prstGeom>
          <a:blipFill rotWithShape="1">
            <a:blip r:embed="rId19">
              <a:alphaModFix/>
            </a:blip>
            <a:tile tx="0" ty="0" sx="100000" sy="100000" flip="none" algn="tl"/>
          </a:blip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sz="2800" b="0" i="0" u="none" strike="noStrike" cap="none">
                <a:solidFill>
                  <a:schemeClr val="dk1"/>
                </a:solidFill>
                <a:latin typeface="Times New Roman"/>
                <a:ea typeface="Times New Roman"/>
                <a:cs typeface="Times New Roman"/>
                <a:sym typeface="Times New Roman"/>
              </a:rPr>
              <a:t>Self-Attention Layer</a:t>
            </a:r>
            <a:endParaRPr sz="2800" b="0" i="0" u="none" strike="noStrike" cap="none">
              <a:solidFill>
                <a:schemeClr val="dk1"/>
              </a:solidFill>
              <a:latin typeface="Times New Roman"/>
              <a:ea typeface="Times New Roman"/>
              <a:cs typeface="Times New Roman"/>
              <a:sym typeface="Times New Roman"/>
            </a:endParaRPr>
          </a:p>
        </p:txBody>
      </p:sp>
      <p:sp>
        <p:nvSpPr>
          <p:cNvPr id="318" name="Google Shape;318;p5"/>
          <p:cNvSpPr txBox="1"/>
          <p:nvPr/>
        </p:nvSpPr>
        <p:spPr>
          <a:xfrm>
            <a:off x="6423333" y="995123"/>
            <a:ext cx="4968071" cy="830997"/>
          </a:xfrm>
          <a:prstGeom prst="rect">
            <a:avLst/>
          </a:prstGeom>
          <a:blipFill rotWithShape="1">
            <a:blip r:embed="rId20">
              <a:alphaModFix/>
            </a:blip>
            <a:stretch>
              <a:fillRect l="-1961" t="-5836" b="-1532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319" name="Google Shape;319;p5"/>
          <p:cNvSpPr txBox="1"/>
          <p:nvPr/>
        </p:nvSpPr>
        <p:spPr>
          <a:xfrm>
            <a:off x="6452681" y="123688"/>
            <a:ext cx="4204604" cy="842923"/>
          </a:xfrm>
          <a:prstGeom prst="rect">
            <a:avLst/>
          </a:prstGeom>
          <a:blipFill rotWithShape="1">
            <a:blip r:embed="rId21">
              <a:alphaModFix/>
            </a:blip>
            <a:stretch>
              <a:fillRect l="-2319" t="-4314" b="-1510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320" name="Google Shape;320;p5"/>
          <p:cNvSpPr/>
          <p:nvPr/>
        </p:nvSpPr>
        <p:spPr>
          <a:xfrm>
            <a:off x="5840460" y="3603430"/>
            <a:ext cx="497257" cy="635550"/>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321" name="Google Shape;321;p5"/>
          <p:cNvSpPr txBox="1"/>
          <p:nvPr/>
        </p:nvSpPr>
        <p:spPr>
          <a:xfrm>
            <a:off x="1709889" y="5701561"/>
            <a:ext cx="8971680"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TW" sz="2800" b="0" i="0" u="none" strike="noStrike" cap="none">
                <a:solidFill>
                  <a:schemeClr val="dk1"/>
                </a:solidFill>
                <a:latin typeface="Times New Roman"/>
                <a:ea typeface="Times New Roman"/>
                <a:cs typeface="Times New Roman"/>
                <a:sym typeface="Times New Roman"/>
              </a:rPr>
              <a:t>You can try to replace any thing that has been done by RNN with self-attention. </a:t>
            </a:r>
            <a:endParaRPr sz="2800" b="0" i="0" u="none" strike="noStrike" cap="none">
              <a:solidFill>
                <a:schemeClr val="dk1"/>
              </a:solidFill>
              <a:latin typeface="Times New Roman"/>
              <a:ea typeface="Times New Roman"/>
              <a:cs typeface="Times New Roman"/>
              <a:sym typeface="Times New Roman"/>
            </a:endParaRPr>
          </a:p>
        </p:txBody>
      </p:sp>
      <p:sp>
        <p:nvSpPr>
          <p:cNvPr id="322" name="Google Shape;322;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zh-TW"/>
              <a:t>22</a:t>
            </a:fld>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zh-TW">
                <a:latin typeface="Times New Roman"/>
                <a:ea typeface="Times New Roman"/>
                <a:cs typeface="Times New Roman"/>
                <a:sym typeface="Times New Roman"/>
              </a:rPr>
              <a:t>Alignment score function</a:t>
            </a:r>
            <a:endParaRPr>
              <a:latin typeface="Times New Roman"/>
              <a:ea typeface="Times New Roman"/>
              <a:cs typeface="Times New Roman"/>
              <a:sym typeface="Times New Roman"/>
            </a:endParaRPr>
          </a:p>
        </p:txBody>
      </p:sp>
      <p:pic>
        <p:nvPicPr>
          <p:cNvPr id="507" name="Google Shape;507;p8"/>
          <p:cNvPicPr preferRelativeResize="0">
            <a:picLocks noGrp="1"/>
          </p:cNvPicPr>
          <p:nvPr>
            <p:ph type="body" idx="1"/>
          </p:nvPr>
        </p:nvPicPr>
        <p:blipFill rotWithShape="1">
          <a:blip r:embed="rId3">
            <a:alphaModFix/>
          </a:blip>
          <a:srcRect/>
          <a:stretch/>
        </p:blipFill>
        <p:spPr>
          <a:xfrm>
            <a:off x="1418516" y="1737360"/>
            <a:ext cx="9415928" cy="4649907"/>
          </a:xfrm>
          <a:prstGeom prst="rect">
            <a:avLst/>
          </a:prstGeom>
          <a:noFill/>
          <a:ln>
            <a:noFill/>
          </a:ln>
        </p:spPr>
      </p:pic>
      <p:sp>
        <p:nvSpPr>
          <p:cNvPr id="508" name="Google Shape;508;p8"/>
          <p:cNvSpPr/>
          <p:nvPr/>
        </p:nvSpPr>
        <p:spPr>
          <a:xfrm>
            <a:off x="0" y="6488668"/>
            <a:ext cx="8985986" cy="3693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zh-TW" sz="1800" b="0" i="0" u="none" strike="noStrike" cap="none">
                <a:solidFill>
                  <a:schemeClr val="dk1"/>
                </a:solidFill>
                <a:latin typeface="Times New Roman"/>
                <a:ea typeface="Times New Roman"/>
                <a:cs typeface="Times New Roman"/>
                <a:sym typeface="Times New Roman"/>
              </a:rPr>
              <a:t>Source: </a:t>
            </a:r>
            <a:r>
              <a:rPr lang="zh-TW" sz="1800" b="0" i="0" u="sng" strike="noStrike" cap="none">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https://lilianweng.github.io/lil-log/2018/06/24/attention-attention.html#summary</a:t>
            </a:r>
            <a:endParaRPr sz="1800" b="0" i="0" u="none" strike="noStrike" cap="none">
              <a:solidFill>
                <a:schemeClr val="dk1"/>
              </a:solidFill>
              <a:latin typeface="Times New Roman"/>
              <a:ea typeface="Times New Roman"/>
              <a:cs typeface="Times New Roman"/>
              <a:sym typeface="Times New Roman"/>
            </a:endParaRPr>
          </a:p>
        </p:txBody>
      </p:sp>
      <p:sp>
        <p:nvSpPr>
          <p:cNvPr id="509" name="Google Shape;50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zh-TW"/>
              <a:t>23</a:t>
            </a:fld>
            <a:endParaRPr/>
          </a:p>
        </p:txBody>
      </p:sp>
      <p:sp>
        <p:nvSpPr>
          <p:cNvPr id="510" name="Google Shape;510;p8"/>
          <p:cNvSpPr/>
          <p:nvPr/>
        </p:nvSpPr>
        <p:spPr>
          <a:xfrm>
            <a:off x="2719066" y="1737360"/>
            <a:ext cx="1640001" cy="422873"/>
          </a:xfrm>
          <a:prstGeom prst="rect">
            <a:avLst/>
          </a:prstGeom>
          <a:blipFill rotWithShape="1">
            <a:blip r:embed="rId5">
              <a:alphaModFix/>
            </a:blip>
            <a:stretch>
              <a:fillRect b="-724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190431EB-DE58-4418-AC67-27C87BB4A162}"/>
              </a:ext>
            </a:extLst>
          </p:cNvPr>
          <p:cNvPicPr>
            <a:picLocks noChangeAspect="1"/>
          </p:cNvPicPr>
          <p:nvPr/>
        </p:nvPicPr>
        <p:blipFill>
          <a:blip r:embed="rId2"/>
          <a:stretch>
            <a:fillRect/>
          </a:stretch>
        </p:blipFill>
        <p:spPr>
          <a:xfrm>
            <a:off x="1612795" y="82685"/>
            <a:ext cx="8966409" cy="6692630"/>
          </a:xfrm>
          <a:prstGeom prst="rect">
            <a:avLst/>
          </a:prstGeom>
        </p:spPr>
      </p:pic>
    </p:spTree>
    <p:extLst>
      <p:ext uri="{BB962C8B-B14F-4D97-AF65-F5344CB8AC3E}">
        <p14:creationId xmlns:p14="http://schemas.microsoft.com/office/powerpoint/2010/main" val="4282385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6F33FCE2-94B7-4C03-AEA7-91E89C63478B}"/>
              </a:ext>
            </a:extLst>
          </p:cNvPr>
          <p:cNvPicPr>
            <a:picLocks noGrp="1" noChangeAspect="1"/>
          </p:cNvPicPr>
          <p:nvPr>
            <p:ph idx="4294967295"/>
          </p:nvPr>
        </p:nvPicPr>
        <p:blipFill>
          <a:blip r:embed="rId2"/>
          <a:stretch>
            <a:fillRect/>
          </a:stretch>
        </p:blipFill>
        <p:spPr>
          <a:xfrm>
            <a:off x="535021" y="813949"/>
            <a:ext cx="11023207" cy="5489574"/>
          </a:xfrm>
        </p:spPr>
      </p:pic>
    </p:spTree>
    <p:extLst>
      <p:ext uri="{BB962C8B-B14F-4D97-AF65-F5344CB8AC3E}">
        <p14:creationId xmlns:p14="http://schemas.microsoft.com/office/powerpoint/2010/main" val="3400913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EFDEE75-6E81-4A0B-8453-82929ECDF683}"/>
              </a:ext>
            </a:extLst>
          </p:cNvPr>
          <p:cNvPicPr>
            <a:picLocks noChangeAspect="1"/>
          </p:cNvPicPr>
          <p:nvPr/>
        </p:nvPicPr>
        <p:blipFill>
          <a:blip r:embed="rId3"/>
          <a:stretch>
            <a:fillRect/>
          </a:stretch>
        </p:blipFill>
        <p:spPr>
          <a:xfrm>
            <a:off x="0" y="316950"/>
            <a:ext cx="12192000" cy="6224099"/>
          </a:xfrm>
          <a:prstGeom prst="rect">
            <a:avLst/>
          </a:prstGeom>
        </p:spPr>
      </p:pic>
    </p:spTree>
    <p:extLst>
      <p:ext uri="{BB962C8B-B14F-4D97-AF65-F5344CB8AC3E}">
        <p14:creationId xmlns:p14="http://schemas.microsoft.com/office/powerpoint/2010/main" val="4030184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2"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3"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B9A68522-17FA-44CA-8DD7-AF9A004B8D0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altLang="zh-TW" sz="4000" b="0" i="0" kern="1200" dirty="0">
                <a:solidFill>
                  <a:srgbClr val="FFFFFF"/>
                </a:solidFill>
                <a:effectLst/>
                <a:latin typeface="+mj-lt"/>
                <a:ea typeface="+mj-ea"/>
                <a:cs typeface="+mj-cs"/>
              </a:rPr>
              <a:t>Transformers</a:t>
            </a:r>
            <a:endParaRPr lang="en-US" altLang="zh-TW" sz="4000" kern="1200" dirty="0">
              <a:solidFill>
                <a:srgbClr val="FFFFFF"/>
              </a:solidFill>
              <a:latin typeface="+mj-lt"/>
              <a:ea typeface="+mj-ea"/>
              <a:cs typeface="+mj-cs"/>
            </a:endParaRPr>
          </a:p>
        </p:txBody>
      </p:sp>
      <p:pic>
        <p:nvPicPr>
          <p:cNvPr id="1026" name="Picture 2">
            <a:extLst>
              <a:ext uri="{FF2B5EF4-FFF2-40B4-BE49-F238E27FC236}">
                <a16:creationId xmlns:a16="http://schemas.microsoft.com/office/drawing/2014/main" id="{A815DFC5-A04A-46E4-89F3-4936DE439F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577869" y="-168370"/>
            <a:ext cx="5283199" cy="721255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圓角 2">
            <a:extLst>
              <a:ext uri="{FF2B5EF4-FFF2-40B4-BE49-F238E27FC236}">
                <a16:creationId xmlns:a16="http://schemas.microsoft.com/office/drawing/2014/main" id="{F3FDA8A0-7853-18F5-1E61-0B70C0049572}"/>
              </a:ext>
            </a:extLst>
          </p:cNvPr>
          <p:cNvSpPr/>
          <p:nvPr/>
        </p:nvSpPr>
        <p:spPr>
          <a:xfrm>
            <a:off x="8365787" y="3920247"/>
            <a:ext cx="1250686" cy="19455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50208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6A3A9158-6C1E-4286-B949-B9A2505A90A0}"/>
              </a:ext>
            </a:extLst>
          </p:cNvPr>
          <p:cNvPicPr>
            <a:picLocks noChangeAspect="1"/>
          </p:cNvPicPr>
          <p:nvPr/>
        </p:nvPicPr>
        <p:blipFill>
          <a:blip r:embed="rId3"/>
          <a:stretch>
            <a:fillRect/>
          </a:stretch>
        </p:blipFill>
        <p:spPr>
          <a:xfrm>
            <a:off x="1434095" y="843285"/>
            <a:ext cx="9323809" cy="5171429"/>
          </a:xfrm>
          <a:prstGeom prst="rect">
            <a:avLst/>
          </a:prstGeom>
        </p:spPr>
      </p:pic>
      <p:pic>
        <p:nvPicPr>
          <p:cNvPr id="4" name="圖片 3">
            <a:extLst>
              <a:ext uri="{FF2B5EF4-FFF2-40B4-BE49-F238E27FC236}">
                <a16:creationId xmlns:a16="http://schemas.microsoft.com/office/drawing/2014/main" id="{1E510FDE-6732-40AD-9312-FBFAF266F99F}"/>
              </a:ext>
            </a:extLst>
          </p:cNvPr>
          <p:cNvPicPr>
            <a:picLocks noChangeAspect="1"/>
          </p:cNvPicPr>
          <p:nvPr/>
        </p:nvPicPr>
        <p:blipFill>
          <a:blip r:embed="rId4"/>
          <a:stretch>
            <a:fillRect/>
          </a:stretch>
        </p:blipFill>
        <p:spPr>
          <a:xfrm>
            <a:off x="628703" y="4192143"/>
            <a:ext cx="2571429" cy="2028571"/>
          </a:xfrm>
          <a:prstGeom prst="rect">
            <a:avLst/>
          </a:prstGeom>
        </p:spPr>
      </p:pic>
    </p:spTree>
    <p:extLst>
      <p:ext uri="{BB962C8B-B14F-4D97-AF65-F5344CB8AC3E}">
        <p14:creationId xmlns:p14="http://schemas.microsoft.com/office/powerpoint/2010/main" val="3816300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C494ED5-D988-42B1-B5BA-2D39F4FC62B6}"/>
              </a:ext>
            </a:extLst>
          </p:cNvPr>
          <p:cNvSpPr>
            <a:spLocks noGrp="1"/>
          </p:cNvSpPr>
          <p:nvPr>
            <p:ph type="title"/>
          </p:nvPr>
        </p:nvSpPr>
        <p:spPr/>
        <p:txBody>
          <a:bodyPr/>
          <a:lstStyle/>
          <a:p>
            <a:r>
              <a:rPr lang="en-US" altLang="zh-TW" dirty="0"/>
              <a:t>Positional encoding</a:t>
            </a:r>
            <a:endParaRPr lang="zh-TW" altLang="en-US" dirty="0"/>
          </a:p>
        </p:txBody>
      </p:sp>
      <p:sp>
        <p:nvSpPr>
          <p:cNvPr id="5" name="文字版面配置區 4">
            <a:extLst>
              <a:ext uri="{FF2B5EF4-FFF2-40B4-BE49-F238E27FC236}">
                <a16:creationId xmlns:a16="http://schemas.microsoft.com/office/drawing/2014/main" id="{7CD66468-9CD7-4425-9D16-B340322D1C20}"/>
              </a:ext>
            </a:extLst>
          </p:cNvPr>
          <p:cNvSpPr>
            <a:spLocks noGrp="1"/>
          </p:cNvSpPr>
          <p:nvPr>
            <p:ph type="body" idx="1"/>
          </p:nvPr>
        </p:nvSpPr>
        <p:spPr/>
        <p:txBody>
          <a:bodyPr/>
          <a:lstStyle/>
          <a:p>
            <a:r>
              <a:rPr lang="en-US" altLang="zh-TW" dirty="0"/>
              <a:t>(Using sine and cosine functions to generate positional embedding)</a:t>
            </a:r>
            <a:endParaRPr lang="zh-TW" altLang="en-US" dirty="0"/>
          </a:p>
        </p:txBody>
      </p:sp>
    </p:spTree>
    <p:extLst>
      <p:ext uri="{BB962C8B-B14F-4D97-AF65-F5344CB8AC3E}">
        <p14:creationId xmlns:p14="http://schemas.microsoft.com/office/powerpoint/2010/main" val="3131626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9CD246-5D06-9209-B88D-EFBD32036EFD}"/>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Outline</a:t>
            </a:r>
            <a:endParaRPr lang="zh-TW" altLang="en-US" dirty="0"/>
          </a:p>
        </p:txBody>
      </p:sp>
      <p:sp>
        <p:nvSpPr>
          <p:cNvPr id="3" name="內容版面配置區 2">
            <a:extLst>
              <a:ext uri="{FF2B5EF4-FFF2-40B4-BE49-F238E27FC236}">
                <a16:creationId xmlns:a16="http://schemas.microsoft.com/office/drawing/2014/main" id="{A55E7084-ADE8-B56C-2A3D-6AEF5D09AFBF}"/>
              </a:ext>
            </a:extLst>
          </p:cNvPr>
          <p:cNvSpPr>
            <a:spLocks noGrp="1"/>
          </p:cNvSpPr>
          <p:nvPr>
            <p:ph idx="1"/>
          </p:nvPr>
        </p:nvSpPr>
        <p:spPr/>
        <p:txBody>
          <a:bodyPr/>
          <a:lstStyle/>
          <a:p>
            <a:r>
              <a:rPr lang="en-US" altLang="zh-TW" dirty="0"/>
              <a:t>Background</a:t>
            </a:r>
          </a:p>
          <a:p>
            <a:r>
              <a:rPr lang="en-US" altLang="zh-TW" dirty="0"/>
              <a:t>Attention</a:t>
            </a:r>
          </a:p>
          <a:p>
            <a:r>
              <a:rPr lang="en-US" altLang="zh-TW" dirty="0"/>
              <a:t>Positional Encoding</a:t>
            </a:r>
          </a:p>
          <a:p>
            <a:r>
              <a:rPr lang="en-US" altLang="zh-TW" dirty="0"/>
              <a:t>Multi-Head Attention</a:t>
            </a:r>
          </a:p>
          <a:p>
            <a:r>
              <a:rPr lang="en-US" altLang="zh-TW" dirty="0"/>
              <a:t>Masked Attention</a:t>
            </a:r>
          </a:p>
          <a:p>
            <a:r>
              <a:rPr lang="en-US" altLang="zh-TW" dirty="0"/>
              <a:t>Layer Normalization</a:t>
            </a:r>
          </a:p>
          <a:p>
            <a:r>
              <a:rPr lang="en-US" altLang="zh-TW" dirty="0"/>
              <a:t>QA</a:t>
            </a:r>
          </a:p>
          <a:p>
            <a:r>
              <a:rPr lang="en-US" altLang="zh-TW" dirty="0"/>
              <a:t>Homework</a:t>
            </a:r>
          </a:p>
          <a:p>
            <a:endParaRPr lang="en-US" altLang="zh-TW" dirty="0"/>
          </a:p>
          <a:p>
            <a:endParaRPr lang="zh-TW" altLang="en-US" dirty="0"/>
          </a:p>
        </p:txBody>
      </p:sp>
    </p:spTree>
    <p:extLst>
      <p:ext uri="{BB962C8B-B14F-4D97-AF65-F5344CB8AC3E}">
        <p14:creationId xmlns:p14="http://schemas.microsoft.com/office/powerpoint/2010/main" val="601017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2"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3"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B9A68522-17FA-44CA-8DD7-AF9A004B8D0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altLang="zh-TW" sz="4000" b="0" i="0" kern="1200" dirty="0">
                <a:solidFill>
                  <a:srgbClr val="FFFFFF"/>
                </a:solidFill>
                <a:effectLst/>
                <a:latin typeface="+mj-lt"/>
                <a:ea typeface="+mj-ea"/>
                <a:cs typeface="+mj-cs"/>
              </a:rPr>
              <a:t>Transformers</a:t>
            </a:r>
            <a:endParaRPr lang="en-US" altLang="zh-TW" sz="4000" kern="1200" dirty="0">
              <a:solidFill>
                <a:srgbClr val="FFFFFF"/>
              </a:solidFill>
              <a:latin typeface="+mj-lt"/>
              <a:ea typeface="+mj-ea"/>
              <a:cs typeface="+mj-cs"/>
            </a:endParaRPr>
          </a:p>
        </p:txBody>
      </p:sp>
      <p:pic>
        <p:nvPicPr>
          <p:cNvPr id="1026" name="Picture 2">
            <a:extLst>
              <a:ext uri="{FF2B5EF4-FFF2-40B4-BE49-F238E27FC236}">
                <a16:creationId xmlns:a16="http://schemas.microsoft.com/office/drawing/2014/main" id="{A815DFC5-A04A-46E4-89F3-4936DE439F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577869" y="-168370"/>
            <a:ext cx="5283199" cy="721255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圓角 2">
            <a:extLst>
              <a:ext uri="{FF2B5EF4-FFF2-40B4-BE49-F238E27FC236}">
                <a16:creationId xmlns:a16="http://schemas.microsoft.com/office/drawing/2014/main" id="{F3FDA8A0-7853-18F5-1E61-0B70C0049572}"/>
              </a:ext>
            </a:extLst>
          </p:cNvPr>
          <p:cNvSpPr/>
          <p:nvPr/>
        </p:nvSpPr>
        <p:spPr>
          <a:xfrm>
            <a:off x="5778231" y="5011215"/>
            <a:ext cx="1342416" cy="53502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 name="矩形: 圓角 9">
            <a:extLst>
              <a:ext uri="{FF2B5EF4-FFF2-40B4-BE49-F238E27FC236}">
                <a16:creationId xmlns:a16="http://schemas.microsoft.com/office/drawing/2014/main" id="{E64A0B87-F02E-4246-89AD-2E5090F8B766}"/>
              </a:ext>
            </a:extLst>
          </p:cNvPr>
          <p:cNvSpPr/>
          <p:nvPr/>
        </p:nvSpPr>
        <p:spPr>
          <a:xfrm>
            <a:off x="9193784" y="5011215"/>
            <a:ext cx="1342416" cy="53502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60771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31EB58-5F98-46A5-9F8D-6493BC1306AB}"/>
              </a:ext>
            </a:extLst>
          </p:cNvPr>
          <p:cNvSpPr>
            <a:spLocks noGrp="1"/>
          </p:cNvSpPr>
          <p:nvPr>
            <p:ph type="title"/>
          </p:nvPr>
        </p:nvSpPr>
        <p:spPr/>
        <p:txBody>
          <a:bodyPr/>
          <a:lstStyle/>
          <a:p>
            <a:r>
              <a:rPr lang="en-US" altLang="zh-TW" dirty="0"/>
              <a:t>Positional encoding</a:t>
            </a:r>
            <a:endParaRPr lang="zh-TW" altLang="en-US" dirty="0"/>
          </a:p>
        </p:txBody>
      </p:sp>
      <p:sp>
        <p:nvSpPr>
          <p:cNvPr id="3" name="內容版面配置區 2">
            <a:extLst>
              <a:ext uri="{FF2B5EF4-FFF2-40B4-BE49-F238E27FC236}">
                <a16:creationId xmlns:a16="http://schemas.microsoft.com/office/drawing/2014/main" id="{553C719F-6212-41AF-A895-6ABE23AF86D6}"/>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CD375AEC-C7AD-4BBB-AA9E-EB46DD098897}"/>
              </a:ext>
            </a:extLst>
          </p:cNvPr>
          <p:cNvPicPr>
            <a:picLocks noChangeAspect="1"/>
          </p:cNvPicPr>
          <p:nvPr/>
        </p:nvPicPr>
        <p:blipFill>
          <a:blip r:embed="rId3"/>
          <a:stretch>
            <a:fillRect/>
          </a:stretch>
        </p:blipFill>
        <p:spPr>
          <a:xfrm>
            <a:off x="1107142" y="3088685"/>
            <a:ext cx="4773706" cy="912016"/>
          </a:xfrm>
          <a:prstGeom prst="rect">
            <a:avLst/>
          </a:prstGeom>
        </p:spPr>
      </p:pic>
      <p:pic>
        <p:nvPicPr>
          <p:cNvPr id="7" name="圖片 6">
            <a:extLst>
              <a:ext uri="{FF2B5EF4-FFF2-40B4-BE49-F238E27FC236}">
                <a16:creationId xmlns:a16="http://schemas.microsoft.com/office/drawing/2014/main" id="{4FC31B04-9921-48B2-8E0B-A073861E8309}"/>
              </a:ext>
            </a:extLst>
          </p:cNvPr>
          <p:cNvPicPr>
            <a:picLocks noChangeAspect="1"/>
          </p:cNvPicPr>
          <p:nvPr/>
        </p:nvPicPr>
        <p:blipFill>
          <a:blip r:embed="rId4"/>
          <a:stretch>
            <a:fillRect/>
          </a:stretch>
        </p:blipFill>
        <p:spPr>
          <a:xfrm>
            <a:off x="6096002" y="2213534"/>
            <a:ext cx="5015751" cy="3827998"/>
          </a:xfrm>
          <a:prstGeom prst="rect">
            <a:avLst/>
          </a:prstGeom>
        </p:spPr>
      </p:pic>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ABD3BC7D-8B10-45B4-A70A-256B6271E9BA}"/>
                  </a:ext>
                </a:extLst>
              </p:cNvPr>
              <p:cNvSpPr txBox="1"/>
              <p:nvPr/>
            </p:nvSpPr>
            <p:spPr>
              <a:xfrm>
                <a:off x="1395447" y="4112512"/>
                <a:ext cx="4661469" cy="923330"/>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en-US" altLang="zh-TW" i="1" smtClean="0">
                        <a:latin typeface="Cambria Math" panose="02040503050406030204" pitchFamily="18" charset="0"/>
                      </a:rPr>
                      <m:t>𝑝𝑜𝑠</m:t>
                    </m:r>
                  </m:oMath>
                </a14:m>
                <a:r>
                  <a:rPr lang="en-US" altLang="zh-TW" dirty="0"/>
                  <a:t> : the index of </a:t>
                </a:r>
                <a14:m>
                  <m:oMath xmlns:m="http://schemas.openxmlformats.org/officeDocument/2006/math">
                    <m:r>
                      <a:rPr lang="en-US" altLang="zh-TW" b="0" i="1" smtClean="0">
                        <a:latin typeface="Cambria Math" panose="02040503050406030204" pitchFamily="18" charset="0"/>
                      </a:rPr>
                      <m:t>𝑃𝑜𝑠𝑖𝑡𝑖𝑜𝑛</m:t>
                    </m:r>
                  </m:oMath>
                </a14:m>
                <a:endParaRPr lang="en-US" altLang="zh-TW" dirty="0"/>
              </a:p>
              <a:p>
                <a:pPr marL="285750" indent="-285750">
                  <a:buFont typeface="Arial" panose="020B0604020202020204" pitchFamily="34" charset="0"/>
                  <a:buChar char="•"/>
                </a:pPr>
                <a:r>
                  <a:rPr lang="en-US" altLang="zh-TW" dirty="0"/>
                  <a:t> </a:t>
                </a:r>
                <a14:m>
                  <m:oMath xmlns:m="http://schemas.openxmlformats.org/officeDocument/2006/math">
                    <m:r>
                      <a:rPr lang="en-US" altLang="zh-TW" b="0" i="0" smtClean="0">
                        <a:latin typeface="Cambria Math" panose="02040503050406030204" pitchFamily="18" charset="0"/>
                      </a:rPr>
                      <m:t> </m:t>
                    </m:r>
                    <m:r>
                      <a:rPr lang="en-US" altLang="zh-TW" i="1">
                        <a:latin typeface="Cambria Math" panose="02040503050406030204" pitchFamily="18" charset="0"/>
                      </a:rPr>
                      <m:t>𝑖</m:t>
                    </m:r>
                  </m:oMath>
                </a14:m>
                <a:r>
                  <a:rPr lang="en-US" altLang="zh-TW" dirty="0"/>
                  <a:t>   : the index of </a:t>
                </a:r>
                <a14:m>
                  <m:oMath xmlns:m="http://schemas.openxmlformats.org/officeDocument/2006/math">
                    <m:r>
                      <a:rPr lang="en-US" altLang="zh-TW" b="0" i="1" smtClean="0">
                        <a:latin typeface="Cambria Math" panose="02040503050406030204" pitchFamily="18" charset="0"/>
                      </a:rPr>
                      <m:t>𝐷𝑒𝑝𝑡h</m:t>
                    </m:r>
                  </m:oMath>
                </a14:m>
                <a:endParaRPr lang="en-US" altLang="zh-TW" b="0" dirty="0"/>
              </a:p>
              <a:p>
                <a:pPr marL="285750" indent="-285750">
                  <a:buFont typeface="Arial" panose="020B0604020202020204" pitchFamily="34" charset="0"/>
                  <a:buChar char="•"/>
                </a:pP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𝑑</m:t>
                        </m:r>
                      </m:e>
                      <m:sub>
                        <m:r>
                          <a:rPr lang="en-US" altLang="zh-TW" b="0" i="1" smtClean="0">
                            <a:latin typeface="Cambria Math" panose="02040503050406030204" pitchFamily="18" charset="0"/>
                          </a:rPr>
                          <m:t>𝑚𝑜𝑑𝑒𝑙</m:t>
                        </m:r>
                      </m:sub>
                    </m:sSub>
                  </m:oMath>
                </a14:m>
                <a:r>
                  <a:rPr lang="zh-TW" altLang="en-US" dirty="0"/>
                  <a:t> </a:t>
                </a:r>
                <a:r>
                  <a:rPr lang="en-US" altLang="zh-TW" dirty="0"/>
                  <a:t>:</a:t>
                </a:r>
                <a:r>
                  <a:rPr lang="zh-TW" altLang="en-US" dirty="0"/>
                  <a:t> </a:t>
                </a:r>
                <a:r>
                  <a:rPr lang="en-US" altLang="zh-TW" dirty="0"/>
                  <a:t>the dimension of embedding vector</a:t>
                </a:r>
                <a:endParaRPr lang="zh-TW" altLang="en-US" dirty="0"/>
              </a:p>
            </p:txBody>
          </p:sp>
        </mc:Choice>
        <mc:Fallback xmlns="">
          <p:sp>
            <p:nvSpPr>
              <p:cNvPr id="10" name="文字方塊 9">
                <a:extLst>
                  <a:ext uri="{FF2B5EF4-FFF2-40B4-BE49-F238E27FC236}">
                    <a16:creationId xmlns:a16="http://schemas.microsoft.com/office/drawing/2014/main" id="{ABD3BC7D-8B10-45B4-A70A-256B6271E9BA}"/>
                  </a:ext>
                </a:extLst>
              </p:cNvPr>
              <p:cNvSpPr txBox="1">
                <a:spLocks noRot="1" noChangeAspect="1" noMove="1" noResize="1" noEditPoints="1" noAdjustHandles="1" noChangeArrowheads="1" noChangeShapeType="1" noTextEdit="1"/>
              </p:cNvSpPr>
              <p:nvPr/>
            </p:nvSpPr>
            <p:spPr>
              <a:xfrm>
                <a:off x="1395447" y="4112512"/>
                <a:ext cx="4661469" cy="923330"/>
              </a:xfrm>
              <a:prstGeom prst="rect">
                <a:avLst/>
              </a:prstGeom>
              <a:blipFill>
                <a:blip r:embed="rId5"/>
                <a:stretch>
                  <a:fillRect l="-915" t="-3974" r="-392" b="-993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16869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8BFB4569-43A0-400A-A387-9C11621E1B4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altLang="zh-TW" sz="4000" b="0" i="0" kern="1200" dirty="0">
                <a:solidFill>
                  <a:srgbClr val="FFFFFF"/>
                </a:solidFill>
                <a:effectLst/>
                <a:latin typeface="+mj-lt"/>
                <a:ea typeface="+mj-ea"/>
                <a:cs typeface="+mj-cs"/>
              </a:rPr>
              <a:t>Transformers</a:t>
            </a:r>
            <a:endParaRPr lang="en-US" altLang="zh-TW" sz="4000" kern="1200" dirty="0">
              <a:solidFill>
                <a:srgbClr val="FFFFFF"/>
              </a:solidFill>
              <a:latin typeface="+mj-lt"/>
              <a:ea typeface="+mj-ea"/>
              <a:cs typeface="+mj-cs"/>
            </a:endParaRPr>
          </a:p>
        </p:txBody>
      </p:sp>
      <p:pic>
        <p:nvPicPr>
          <p:cNvPr id="2050" name="Picture 2">
            <a:extLst>
              <a:ext uri="{FF2B5EF4-FFF2-40B4-BE49-F238E27FC236}">
                <a16:creationId xmlns:a16="http://schemas.microsoft.com/office/drawing/2014/main" id="{3E611A3A-5CC9-4F15-AF56-B9C38809D3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732425" y="0"/>
            <a:ext cx="4974088" cy="672174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圓角 8">
            <a:extLst>
              <a:ext uri="{FF2B5EF4-FFF2-40B4-BE49-F238E27FC236}">
                <a16:creationId xmlns:a16="http://schemas.microsoft.com/office/drawing/2014/main" id="{AD65FBD5-315C-4ADA-8E15-2300EB2F1A04}"/>
              </a:ext>
            </a:extLst>
          </p:cNvPr>
          <p:cNvSpPr/>
          <p:nvPr/>
        </p:nvSpPr>
        <p:spPr>
          <a:xfrm>
            <a:off x="6805929" y="3794741"/>
            <a:ext cx="1047154" cy="16765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 name="矩形: 圓角 9">
            <a:extLst>
              <a:ext uri="{FF2B5EF4-FFF2-40B4-BE49-F238E27FC236}">
                <a16:creationId xmlns:a16="http://schemas.microsoft.com/office/drawing/2014/main" id="{90FD16FE-EC2B-46F7-8F83-119DFA48CE31}"/>
              </a:ext>
            </a:extLst>
          </p:cNvPr>
          <p:cNvSpPr/>
          <p:nvPr/>
        </p:nvSpPr>
        <p:spPr>
          <a:xfrm>
            <a:off x="8320964" y="2599447"/>
            <a:ext cx="1047154" cy="16765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60560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93B22012-EB82-CCEF-8FDF-FF6D97748399}"/>
              </a:ext>
            </a:extLst>
          </p:cNvPr>
          <p:cNvSpPr>
            <a:spLocks noGrp="1"/>
          </p:cNvSpPr>
          <p:nvPr>
            <p:ph type="title"/>
          </p:nvPr>
        </p:nvSpPr>
        <p:spPr/>
        <p:txBody>
          <a:bodyPr/>
          <a:lstStyle/>
          <a:p>
            <a:r>
              <a:rPr lang="en-US" altLang="zh-TW" dirty="0"/>
              <a:t>Multi-Head</a:t>
            </a:r>
            <a:endParaRPr lang="zh-TW" altLang="en-US" dirty="0"/>
          </a:p>
        </p:txBody>
      </p:sp>
      <p:pic>
        <p:nvPicPr>
          <p:cNvPr id="10" name="內容版面配置區 9">
            <a:extLst>
              <a:ext uri="{FF2B5EF4-FFF2-40B4-BE49-F238E27FC236}">
                <a16:creationId xmlns:a16="http://schemas.microsoft.com/office/drawing/2014/main" id="{4D7DBCE3-1E75-C33E-7EB7-435CA45C0923}"/>
              </a:ext>
            </a:extLst>
          </p:cNvPr>
          <p:cNvPicPr>
            <a:picLocks noGrp="1" noChangeAspect="1"/>
          </p:cNvPicPr>
          <p:nvPr>
            <p:ph sz="half" idx="1"/>
          </p:nvPr>
        </p:nvPicPr>
        <p:blipFill>
          <a:blip r:embed="rId3"/>
          <a:stretch>
            <a:fillRect/>
          </a:stretch>
        </p:blipFill>
        <p:spPr>
          <a:xfrm>
            <a:off x="1771857" y="1834627"/>
            <a:ext cx="3314286" cy="4333333"/>
          </a:xfrm>
        </p:spPr>
      </p:pic>
      <p:pic>
        <p:nvPicPr>
          <p:cNvPr id="12" name="內容版面配置區 11">
            <a:extLst>
              <a:ext uri="{FF2B5EF4-FFF2-40B4-BE49-F238E27FC236}">
                <a16:creationId xmlns:a16="http://schemas.microsoft.com/office/drawing/2014/main" id="{A2261FC1-A06B-1AFF-5BE2-52ECE1B3A55C}"/>
              </a:ext>
            </a:extLst>
          </p:cNvPr>
          <p:cNvPicPr>
            <a:picLocks noGrp="1" noChangeAspect="1"/>
          </p:cNvPicPr>
          <p:nvPr>
            <p:ph sz="half" idx="2"/>
          </p:nvPr>
        </p:nvPicPr>
        <p:blipFill>
          <a:blip r:embed="rId4"/>
          <a:stretch>
            <a:fillRect/>
          </a:stretch>
        </p:blipFill>
        <p:spPr>
          <a:xfrm>
            <a:off x="6172200" y="3607224"/>
            <a:ext cx="5181600" cy="788139"/>
          </a:xfrm>
        </p:spPr>
      </p:pic>
    </p:spTree>
    <p:extLst>
      <p:ext uri="{BB962C8B-B14F-4D97-AF65-F5344CB8AC3E}">
        <p14:creationId xmlns:p14="http://schemas.microsoft.com/office/powerpoint/2010/main" val="1077192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2"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3"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B9A68522-17FA-44CA-8DD7-AF9A004B8D0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altLang="zh-TW" sz="4000" b="0" i="0" kern="1200" dirty="0">
                <a:solidFill>
                  <a:srgbClr val="FFFFFF"/>
                </a:solidFill>
                <a:effectLst/>
                <a:latin typeface="+mj-lt"/>
                <a:ea typeface="+mj-ea"/>
                <a:cs typeface="+mj-cs"/>
              </a:rPr>
              <a:t>Transformers</a:t>
            </a:r>
            <a:endParaRPr lang="en-US" altLang="zh-TW" sz="4000" kern="1200" dirty="0">
              <a:solidFill>
                <a:srgbClr val="FFFFFF"/>
              </a:solidFill>
              <a:latin typeface="+mj-lt"/>
              <a:ea typeface="+mj-ea"/>
              <a:cs typeface="+mj-cs"/>
            </a:endParaRPr>
          </a:p>
        </p:txBody>
      </p:sp>
      <p:pic>
        <p:nvPicPr>
          <p:cNvPr id="1026" name="Picture 2">
            <a:extLst>
              <a:ext uri="{FF2B5EF4-FFF2-40B4-BE49-F238E27FC236}">
                <a16:creationId xmlns:a16="http://schemas.microsoft.com/office/drawing/2014/main" id="{A815DFC5-A04A-46E4-89F3-4936DE439F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577869" y="-168370"/>
            <a:ext cx="5283199" cy="721255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圓角 2">
            <a:extLst>
              <a:ext uri="{FF2B5EF4-FFF2-40B4-BE49-F238E27FC236}">
                <a16:creationId xmlns:a16="http://schemas.microsoft.com/office/drawing/2014/main" id="{F3FDA8A0-7853-18F5-1E61-0B70C0049572}"/>
              </a:ext>
            </a:extLst>
          </p:cNvPr>
          <p:cNvSpPr/>
          <p:nvPr/>
        </p:nvSpPr>
        <p:spPr>
          <a:xfrm>
            <a:off x="6663447" y="3774332"/>
            <a:ext cx="1250686" cy="35019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6977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DBFB1A-FDE2-4FB6-9426-F6B112B3F2C9}"/>
              </a:ext>
            </a:extLst>
          </p:cNvPr>
          <p:cNvSpPr>
            <a:spLocks noGrp="1"/>
          </p:cNvSpPr>
          <p:nvPr>
            <p:ph type="title"/>
          </p:nvPr>
        </p:nvSpPr>
        <p:spPr/>
        <p:txBody>
          <a:bodyPr/>
          <a:lstStyle/>
          <a:p>
            <a:r>
              <a:rPr lang="en-US" altLang="zh-TW" dirty="0"/>
              <a:t>Layer Normalization</a:t>
            </a:r>
            <a:endParaRPr lang="zh-TW" altLang="en-US" dirty="0"/>
          </a:p>
        </p:txBody>
      </p:sp>
      <p:sp>
        <p:nvSpPr>
          <p:cNvPr id="3" name="內容版面配置區 2">
            <a:extLst>
              <a:ext uri="{FF2B5EF4-FFF2-40B4-BE49-F238E27FC236}">
                <a16:creationId xmlns:a16="http://schemas.microsoft.com/office/drawing/2014/main" id="{7F445289-AA38-4AB7-9A11-A8FF7BC4BD85}"/>
              </a:ext>
            </a:extLst>
          </p:cNvPr>
          <p:cNvSpPr>
            <a:spLocks noGrp="1"/>
          </p:cNvSpPr>
          <p:nvPr>
            <p:ph idx="1"/>
          </p:nvPr>
        </p:nvSpPr>
        <p:spPr/>
        <p:txBody>
          <a:bodyPr/>
          <a:lstStyle/>
          <a:p>
            <a:endParaRPr lang="zh-TW" altLang="en-US" dirty="0"/>
          </a:p>
        </p:txBody>
      </p:sp>
      <p:pic>
        <p:nvPicPr>
          <p:cNvPr id="1026" name="Picture 2" descr="How does Layer Normalization work? | Kaggle">
            <a:extLst>
              <a:ext uri="{FF2B5EF4-FFF2-40B4-BE49-F238E27FC236}">
                <a16:creationId xmlns:a16="http://schemas.microsoft.com/office/drawing/2014/main" id="{2595CC50-3F90-4D8E-B3B3-98E8B50CD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350" y="2267744"/>
            <a:ext cx="6029325" cy="3467100"/>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88C02406-FF47-4E5B-A7C9-87033AD6958C}"/>
              </a:ext>
            </a:extLst>
          </p:cNvPr>
          <p:cNvPicPr>
            <a:picLocks noChangeAspect="1"/>
          </p:cNvPicPr>
          <p:nvPr/>
        </p:nvPicPr>
        <p:blipFill>
          <a:blip r:embed="rId4"/>
          <a:stretch>
            <a:fillRect/>
          </a:stretch>
        </p:blipFill>
        <p:spPr>
          <a:xfrm>
            <a:off x="1206717" y="3278046"/>
            <a:ext cx="3100825" cy="998120"/>
          </a:xfrm>
          <a:prstGeom prst="rect">
            <a:avLst/>
          </a:prstGeom>
        </p:spPr>
      </p:pic>
      <p:sp>
        <p:nvSpPr>
          <p:cNvPr id="7" name="文字方塊 6">
            <a:extLst>
              <a:ext uri="{FF2B5EF4-FFF2-40B4-BE49-F238E27FC236}">
                <a16:creationId xmlns:a16="http://schemas.microsoft.com/office/drawing/2014/main" id="{B1DD8BF2-F8B0-480A-BC05-C2DE2D3665F6}"/>
              </a:ext>
            </a:extLst>
          </p:cNvPr>
          <p:cNvSpPr txBox="1"/>
          <p:nvPr/>
        </p:nvSpPr>
        <p:spPr>
          <a:xfrm>
            <a:off x="1280949" y="2881499"/>
            <a:ext cx="1366656" cy="461665"/>
          </a:xfrm>
          <a:prstGeom prst="rect">
            <a:avLst/>
          </a:prstGeom>
          <a:noFill/>
        </p:spPr>
        <p:txBody>
          <a:bodyPr wrap="none" rtlCol="0">
            <a:spAutoFit/>
          </a:bodyPr>
          <a:lstStyle/>
          <a:p>
            <a:r>
              <a:rPr lang="en-US" altLang="zh-TW" sz="2400" dirty="0"/>
              <a:t>Formula: </a:t>
            </a:r>
            <a:endParaRPr lang="zh-TW" altLang="en-US" sz="2400" dirty="0"/>
          </a:p>
        </p:txBody>
      </p:sp>
    </p:spTree>
    <p:extLst>
      <p:ext uri="{BB962C8B-B14F-4D97-AF65-F5344CB8AC3E}">
        <p14:creationId xmlns:p14="http://schemas.microsoft.com/office/powerpoint/2010/main" val="2220874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47513BD-52EF-443F-8EF3-70BF0F612DC4}"/>
              </a:ext>
            </a:extLst>
          </p:cNvPr>
          <p:cNvPicPr>
            <a:picLocks noChangeAspect="1"/>
          </p:cNvPicPr>
          <p:nvPr/>
        </p:nvPicPr>
        <p:blipFill>
          <a:blip r:embed="rId2"/>
          <a:stretch>
            <a:fillRect/>
          </a:stretch>
        </p:blipFill>
        <p:spPr>
          <a:xfrm>
            <a:off x="1483386" y="0"/>
            <a:ext cx="9225228" cy="6858000"/>
          </a:xfrm>
          <a:prstGeom prst="rect">
            <a:avLst/>
          </a:prstGeom>
        </p:spPr>
      </p:pic>
    </p:spTree>
    <p:extLst>
      <p:ext uri="{BB962C8B-B14F-4D97-AF65-F5344CB8AC3E}">
        <p14:creationId xmlns:p14="http://schemas.microsoft.com/office/powerpoint/2010/main" val="749885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A9560D-D02B-CB74-59EF-A080D199B8E1}"/>
              </a:ext>
            </a:extLst>
          </p:cNvPr>
          <p:cNvSpPr>
            <a:spLocks noGrp="1"/>
          </p:cNvSpPr>
          <p:nvPr>
            <p:ph type="title"/>
          </p:nvPr>
        </p:nvSpPr>
        <p:spPr/>
        <p:txBody>
          <a:bodyPr/>
          <a:lstStyle/>
          <a:p>
            <a:r>
              <a:rPr lang="en-US" altLang="zh-TW" dirty="0"/>
              <a:t>Why Self-Attention</a:t>
            </a:r>
            <a:endParaRPr lang="zh-TW" altLang="en-US" dirty="0"/>
          </a:p>
        </p:txBody>
      </p:sp>
      <p:sp>
        <p:nvSpPr>
          <p:cNvPr id="3" name="內容版面配置區 2">
            <a:extLst>
              <a:ext uri="{FF2B5EF4-FFF2-40B4-BE49-F238E27FC236}">
                <a16:creationId xmlns:a16="http://schemas.microsoft.com/office/drawing/2014/main" id="{487CABBB-1F34-4513-CBB6-D3D332C0C406}"/>
              </a:ext>
            </a:extLst>
          </p:cNvPr>
          <p:cNvSpPr>
            <a:spLocks noGrp="1"/>
          </p:cNvSpPr>
          <p:nvPr>
            <p:ph idx="1"/>
          </p:nvPr>
        </p:nvSpPr>
        <p:spPr>
          <a:xfrm>
            <a:off x="838200" y="1825625"/>
            <a:ext cx="10515600" cy="2045984"/>
          </a:xfrm>
        </p:spPr>
        <p:txBody>
          <a:bodyPr/>
          <a:lstStyle/>
          <a:p>
            <a:r>
              <a:rPr lang="en-US" altLang="zh-TW" dirty="0"/>
              <a:t>One key factor affecting the ability to learn such dependencies is the length of the paths forward and backward signals have to traverse in the network. The shorter these paths between any combination of positions in the input and output sequences, the easier it is to learn long-range dependencies [11].</a:t>
            </a:r>
            <a:endParaRPr lang="zh-TW" altLang="en-US" dirty="0"/>
          </a:p>
        </p:txBody>
      </p:sp>
    </p:spTree>
    <p:extLst>
      <p:ext uri="{BB962C8B-B14F-4D97-AF65-F5344CB8AC3E}">
        <p14:creationId xmlns:p14="http://schemas.microsoft.com/office/powerpoint/2010/main" val="3321414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8BFB4569-43A0-400A-A387-9C11621E1B41}"/>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ctr"/>
            <a:r>
              <a:rPr lang="en-US" altLang="zh-TW" sz="4000" b="0" i="0" kern="1200" dirty="0">
                <a:solidFill>
                  <a:srgbClr val="FFFFFF"/>
                </a:solidFill>
                <a:effectLst/>
                <a:latin typeface="+mj-lt"/>
                <a:ea typeface="+mj-ea"/>
                <a:cs typeface="+mj-cs"/>
              </a:rPr>
              <a:t>Transformer</a:t>
            </a:r>
            <a:br>
              <a:rPr lang="en-US" altLang="zh-TW" sz="4000" b="0" i="0" kern="1200" dirty="0">
                <a:solidFill>
                  <a:srgbClr val="FFFFFF"/>
                </a:solidFill>
                <a:effectLst/>
                <a:latin typeface="+mj-lt"/>
                <a:ea typeface="+mj-ea"/>
                <a:cs typeface="+mj-cs"/>
              </a:rPr>
            </a:br>
            <a:r>
              <a:rPr lang="en-US" altLang="zh-TW" sz="4000" b="0" i="0" kern="1200" dirty="0">
                <a:solidFill>
                  <a:srgbClr val="FFFFFF"/>
                </a:solidFill>
                <a:effectLst/>
                <a:latin typeface="+mj-lt"/>
                <a:ea typeface="+mj-ea"/>
                <a:cs typeface="+mj-cs"/>
              </a:rPr>
              <a:t>(Encoder)</a:t>
            </a:r>
            <a:endParaRPr lang="en-US" altLang="zh-TW" sz="4000" kern="1200" dirty="0">
              <a:solidFill>
                <a:srgbClr val="FFFFFF"/>
              </a:solidFill>
              <a:latin typeface="+mj-lt"/>
              <a:ea typeface="+mj-ea"/>
              <a:cs typeface="+mj-cs"/>
            </a:endParaRPr>
          </a:p>
        </p:txBody>
      </p:sp>
      <p:pic>
        <p:nvPicPr>
          <p:cNvPr id="7" name="內容版面配置區 6">
            <a:extLst>
              <a:ext uri="{FF2B5EF4-FFF2-40B4-BE49-F238E27FC236}">
                <a16:creationId xmlns:a16="http://schemas.microsoft.com/office/drawing/2014/main" id="{88A74729-FB51-4830-BCC1-3D1A997B816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3417" b="4532"/>
          <a:stretch/>
        </p:blipFill>
        <p:spPr>
          <a:xfrm>
            <a:off x="5587351" y="388070"/>
            <a:ext cx="2953000" cy="6099678"/>
          </a:xfrm>
        </p:spPr>
      </p:pic>
      <p:sp>
        <p:nvSpPr>
          <p:cNvPr id="3" name="文字方塊 2">
            <a:extLst>
              <a:ext uri="{FF2B5EF4-FFF2-40B4-BE49-F238E27FC236}">
                <a16:creationId xmlns:a16="http://schemas.microsoft.com/office/drawing/2014/main" id="{12F3A73F-BEB7-40F7-93C7-8C94590DECEB}"/>
              </a:ext>
            </a:extLst>
          </p:cNvPr>
          <p:cNvSpPr txBox="1"/>
          <p:nvPr/>
        </p:nvSpPr>
        <p:spPr>
          <a:xfrm>
            <a:off x="8274476" y="5378823"/>
            <a:ext cx="1918282" cy="369332"/>
          </a:xfrm>
          <a:prstGeom prst="rect">
            <a:avLst/>
          </a:prstGeom>
          <a:noFill/>
        </p:spPr>
        <p:txBody>
          <a:bodyPr wrap="none" rtlCol="0">
            <a:spAutoFit/>
          </a:bodyPr>
          <a:lstStyle/>
          <a:p>
            <a:r>
              <a:rPr lang="en-US" altLang="zh-TW" dirty="0"/>
              <a:t>Skip-gram / CBOW</a:t>
            </a:r>
            <a:endParaRPr lang="zh-TW" altLang="en-US" dirty="0"/>
          </a:p>
        </p:txBody>
      </p:sp>
      <p:sp>
        <p:nvSpPr>
          <p:cNvPr id="10" name="文字方塊 9">
            <a:extLst>
              <a:ext uri="{FF2B5EF4-FFF2-40B4-BE49-F238E27FC236}">
                <a16:creationId xmlns:a16="http://schemas.microsoft.com/office/drawing/2014/main" id="{FBC1A9DD-5029-4393-BACC-88FD7427FDCF}"/>
              </a:ext>
            </a:extLst>
          </p:cNvPr>
          <p:cNvSpPr txBox="1"/>
          <p:nvPr/>
        </p:nvSpPr>
        <p:spPr>
          <a:xfrm>
            <a:off x="8274476" y="4857090"/>
            <a:ext cx="1401346" cy="369332"/>
          </a:xfrm>
          <a:prstGeom prst="rect">
            <a:avLst/>
          </a:prstGeom>
          <a:noFill/>
        </p:spPr>
        <p:txBody>
          <a:bodyPr wrap="none" rtlCol="0">
            <a:spAutoFit/>
          </a:bodyPr>
          <a:lstStyle/>
          <a:p>
            <a:r>
              <a:rPr lang="en-US" altLang="zh-TW" dirty="0"/>
              <a:t>Sine / Cosine</a:t>
            </a:r>
            <a:endParaRPr lang="zh-TW" altLang="en-US" dirty="0"/>
          </a:p>
        </p:txBody>
      </p:sp>
      <p:sp>
        <p:nvSpPr>
          <p:cNvPr id="12" name="文字方塊 11">
            <a:extLst>
              <a:ext uri="{FF2B5EF4-FFF2-40B4-BE49-F238E27FC236}">
                <a16:creationId xmlns:a16="http://schemas.microsoft.com/office/drawing/2014/main" id="{5DDF936E-40BF-4CB3-8E73-02FFB0E43A52}"/>
              </a:ext>
            </a:extLst>
          </p:cNvPr>
          <p:cNvSpPr txBox="1"/>
          <p:nvPr/>
        </p:nvSpPr>
        <p:spPr>
          <a:xfrm>
            <a:off x="8274476" y="3747245"/>
            <a:ext cx="2025971" cy="646331"/>
          </a:xfrm>
          <a:prstGeom prst="rect">
            <a:avLst/>
          </a:prstGeom>
          <a:noFill/>
        </p:spPr>
        <p:txBody>
          <a:bodyPr wrap="square">
            <a:spAutoFit/>
          </a:bodyPr>
          <a:lstStyle/>
          <a:p>
            <a:r>
              <a:rPr lang="en-US" altLang="zh-TW" dirty="0"/>
              <a:t>Scaled dot-product attention </a:t>
            </a:r>
            <a:endParaRPr lang="zh-TW" altLang="en-US" dirty="0"/>
          </a:p>
        </p:txBody>
      </p:sp>
      <p:sp>
        <p:nvSpPr>
          <p:cNvPr id="14" name="文字方塊 13">
            <a:extLst>
              <a:ext uri="{FF2B5EF4-FFF2-40B4-BE49-F238E27FC236}">
                <a16:creationId xmlns:a16="http://schemas.microsoft.com/office/drawing/2014/main" id="{E29F690C-8F83-4123-A0C4-A1638C98F523}"/>
              </a:ext>
            </a:extLst>
          </p:cNvPr>
          <p:cNvSpPr txBox="1"/>
          <p:nvPr/>
        </p:nvSpPr>
        <p:spPr>
          <a:xfrm>
            <a:off x="8262566" y="3428785"/>
            <a:ext cx="2303929" cy="369332"/>
          </a:xfrm>
          <a:prstGeom prst="rect">
            <a:avLst/>
          </a:prstGeom>
          <a:noFill/>
        </p:spPr>
        <p:txBody>
          <a:bodyPr wrap="square">
            <a:spAutoFit/>
          </a:bodyPr>
          <a:lstStyle/>
          <a:p>
            <a:r>
              <a:rPr lang="en-US" altLang="zh-TW" b="0" i="0" dirty="0">
                <a:solidFill>
                  <a:srgbClr val="212121"/>
                </a:solidFill>
                <a:effectLst/>
                <a:latin typeface="Roboto" panose="02000000000000000000" pitchFamily="2" charset="0"/>
              </a:rPr>
              <a:t>Layer normalization</a:t>
            </a:r>
            <a:endParaRPr lang="zh-TW" altLang="en-US" dirty="0"/>
          </a:p>
        </p:txBody>
      </p:sp>
      <p:sp>
        <p:nvSpPr>
          <p:cNvPr id="16" name="文字方塊 15">
            <a:extLst>
              <a:ext uri="{FF2B5EF4-FFF2-40B4-BE49-F238E27FC236}">
                <a16:creationId xmlns:a16="http://schemas.microsoft.com/office/drawing/2014/main" id="{17DED56D-E7B8-4F9D-9F54-537A95C63351}"/>
              </a:ext>
            </a:extLst>
          </p:cNvPr>
          <p:cNvSpPr txBox="1"/>
          <p:nvPr/>
        </p:nvSpPr>
        <p:spPr>
          <a:xfrm>
            <a:off x="8262566" y="1623644"/>
            <a:ext cx="2953000" cy="369332"/>
          </a:xfrm>
          <a:prstGeom prst="rect">
            <a:avLst/>
          </a:prstGeom>
          <a:noFill/>
        </p:spPr>
        <p:txBody>
          <a:bodyPr wrap="square">
            <a:spAutoFit/>
          </a:bodyPr>
          <a:lstStyle/>
          <a:p>
            <a:r>
              <a:rPr lang="en-US" altLang="zh-TW" dirty="0"/>
              <a:t>Feed Forward</a:t>
            </a:r>
            <a:endParaRPr lang="zh-TW" altLang="en-US" dirty="0"/>
          </a:p>
        </p:txBody>
      </p:sp>
    </p:spTree>
    <p:extLst>
      <p:ext uri="{BB962C8B-B14F-4D97-AF65-F5344CB8AC3E}">
        <p14:creationId xmlns:p14="http://schemas.microsoft.com/office/powerpoint/2010/main" val="2567491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E31833-FD62-456C-98BA-4F7CC6223B18}"/>
              </a:ext>
            </a:extLst>
          </p:cNvPr>
          <p:cNvSpPr>
            <a:spLocks noGrp="1"/>
          </p:cNvSpPr>
          <p:nvPr>
            <p:ph type="title"/>
          </p:nvPr>
        </p:nvSpPr>
        <p:spPr/>
        <p:txBody>
          <a:bodyPr/>
          <a:lstStyle/>
          <a:p>
            <a:r>
              <a:rPr lang="en-US" altLang="zh-TW" dirty="0"/>
              <a:t>Homework</a:t>
            </a:r>
            <a:endParaRPr lang="zh-TW" altLang="en-US" dirty="0"/>
          </a:p>
        </p:txBody>
      </p:sp>
      <p:sp>
        <p:nvSpPr>
          <p:cNvPr id="3" name="內容版面配置區 2">
            <a:extLst>
              <a:ext uri="{FF2B5EF4-FFF2-40B4-BE49-F238E27FC236}">
                <a16:creationId xmlns:a16="http://schemas.microsoft.com/office/drawing/2014/main" id="{A62DBA7D-2DD5-444E-80B3-76D084D094B9}"/>
              </a:ext>
            </a:extLst>
          </p:cNvPr>
          <p:cNvSpPr>
            <a:spLocks noGrp="1"/>
          </p:cNvSpPr>
          <p:nvPr>
            <p:ph idx="1"/>
          </p:nvPr>
        </p:nvSpPr>
        <p:spPr/>
        <p:txBody>
          <a:bodyPr/>
          <a:lstStyle/>
          <a:p>
            <a:r>
              <a:rPr lang="en-US" altLang="zh-TW" dirty="0"/>
              <a:t>English version	</a:t>
            </a:r>
          </a:p>
          <a:p>
            <a:r>
              <a:rPr lang="en-US" altLang="zh-TW" dirty="0"/>
              <a:t>Chinese version</a:t>
            </a:r>
          </a:p>
          <a:p>
            <a:r>
              <a:rPr lang="en-US" altLang="zh-TW" dirty="0"/>
              <a:t>Post test</a:t>
            </a:r>
          </a:p>
          <a:p>
            <a:r>
              <a:rPr lang="en-US" altLang="zh-TW" dirty="0"/>
              <a:t>URL: </a:t>
            </a:r>
            <a:r>
              <a:rPr lang="en-US" altLang="zh-TW" dirty="0">
                <a:hlinkClick r:id="rId3"/>
              </a:rPr>
              <a:t>https://drive.google.com/drive/folders/1CGTbW8I6O2mlnZIHU0MhER-1_9-7tLE6?usp=sharing</a:t>
            </a:r>
            <a:endParaRPr lang="zh-TW" altLang="en-US" dirty="0"/>
          </a:p>
        </p:txBody>
      </p:sp>
      <p:pic>
        <p:nvPicPr>
          <p:cNvPr id="5" name="圖片 4">
            <a:extLst>
              <a:ext uri="{FF2B5EF4-FFF2-40B4-BE49-F238E27FC236}">
                <a16:creationId xmlns:a16="http://schemas.microsoft.com/office/drawing/2014/main" id="{F69F6285-3327-471C-9CCE-EEAF4C14B6CA}"/>
              </a:ext>
            </a:extLst>
          </p:cNvPr>
          <p:cNvPicPr>
            <a:picLocks noChangeAspect="1"/>
          </p:cNvPicPr>
          <p:nvPr/>
        </p:nvPicPr>
        <p:blipFill>
          <a:blip r:embed="rId4"/>
          <a:stretch>
            <a:fillRect/>
          </a:stretch>
        </p:blipFill>
        <p:spPr>
          <a:xfrm>
            <a:off x="3511470" y="2219362"/>
            <a:ext cx="2723809" cy="590476"/>
          </a:xfrm>
          <a:prstGeom prst="rect">
            <a:avLst/>
          </a:prstGeom>
        </p:spPr>
      </p:pic>
      <p:pic>
        <p:nvPicPr>
          <p:cNvPr id="7" name="圖片 6">
            <a:extLst>
              <a:ext uri="{FF2B5EF4-FFF2-40B4-BE49-F238E27FC236}">
                <a16:creationId xmlns:a16="http://schemas.microsoft.com/office/drawing/2014/main" id="{390EF3EC-FDDC-4347-AD36-2313EE422AB4}"/>
              </a:ext>
            </a:extLst>
          </p:cNvPr>
          <p:cNvPicPr>
            <a:picLocks noChangeAspect="1"/>
          </p:cNvPicPr>
          <p:nvPr/>
        </p:nvPicPr>
        <p:blipFill>
          <a:blip r:embed="rId5"/>
          <a:stretch>
            <a:fillRect/>
          </a:stretch>
        </p:blipFill>
        <p:spPr>
          <a:xfrm>
            <a:off x="3511470" y="1847933"/>
            <a:ext cx="2571429" cy="371429"/>
          </a:xfrm>
          <a:prstGeom prst="rect">
            <a:avLst/>
          </a:prstGeom>
        </p:spPr>
      </p:pic>
      <p:pic>
        <p:nvPicPr>
          <p:cNvPr id="11" name="圖片 10">
            <a:extLst>
              <a:ext uri="{FF2B5EF4-FFF2-40B4-BE49-F238E27FC236}">
                <a16:creationId xmlns:a16="http://schemas.microsoft.com/office/drawing/2014/main" id="{8F3EAC84-2F63-4CCB-B323-E9EBAC99CAC4}"/>
              </a:ext>
            </a:extLst>
          </p:cNvPr>
          <p:cNvPicPr>
            <a:picLocks noChangeAspect="1"/>
          </p:cNvPicPr>
          <p:nvPr/>
        </p:nvPicPr>
        <p:blipFill>
          <a:blip r:embed="rId6"/>
          <a:stretch>
            <a:fillRect/>
          </a:stretch>
        </p:blipFill>
        <p:spPr>
          <a:xfrm>
            <a:off x="2576379" y="2901497"/>
            <a:ext cx="1285714" cy="371429"/>
          </a:xfrm>
          <a:prstGeom prst="rect">
            <a:avLst/>
          </a:prstGeom>
        </p:spPr>
      </p:pic>
    </p:spTree>
    <p:extLst>
      <p:ext uri="{BB962C8B-B14F-4D97-AF65-F5344CB8AC3E}">
        <p14:creationId xmlns:p14="http://schemas.microsoft.com/office/powerpoint/2010/main" val="196361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8BFB4569-43A0-400A-A387-9C11621E1B4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altLang="zh-TW" sz="4000" b="0" i="0" kern="1200" dirty="0">
                <a:solidFill>
                  <a:srgbClr val="FFFFFF"/>
                </a:solidFill>
                <a:effectLst/>
                <a:latin typeface="+mj-lt"/>
                <a:ea typeface="+mj-ea"/>
                <a:cs typeface="+mj-cs"/>
              </a:rPr>
              <a:t>Transformer</a:t>
            </a:r>
            <a:endParaRPr lang="en-US" altLang="zh-TW" sz="4000" kern="1200" dirty="0">
              <a:solidFill>
                <a:srgbClr val="FFFFFF"/>
              </a:solidFill>
              <a:latin typeface="+mj-lt"/>
              <a:ea typeface="+mj-ea"/>
              <a:cs typeface="+mj-cs"/>
            </a:endParaRPr>
          </a:p>
        </p:txBody>
      </p:sp>
      <p:pic>
        <p:nvPicPr>
          <p:cNvPr id="2050" name="Picture 2">
            <a:extLst>
              <a:ext uri="{FF2B5EF4-FFF2-40B4-BE49-F238E27FC236}">
                <a16:creationId xmlns:a16="http://schemas.microsoft.com/office/drawing/2014/main" id="{3E611A3A-5CC9-4F15-AF56-B9C38809D3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732425" y="0"/>
            <a:ext cx="4974088" cy="672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627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09CCD48-8419-4942-B677-CB30111188E6}"/>
              </a:ext>
            </a:extLst>
          </p:cNvPr>
          <p:cNvPicPr>
            <a:picLocks noChangeAspect="1"/>
          </p:cNvPicPr>
          <p:nvPr/>
        </p:nvPicPr>
        <p:blipFill>
          <a:blip r:embed="rId3"/>
          <a:stretch>
            <a:fillRect/>
          </a:stretch>
        </p:blipFill>
        <p:spPr>
          <a:xfrm>
            <a:off x="1904734" y="971503"/>
            <a:ext cx="8382531" cy="4914994"/>
          </a:xfrm>
          <a:prstGeom prst="rect">
            <a:avLst/>
          </a:prstGeom>
        </p:spPr>
      </p:pic>
    </p:spTree>
    <p:extLst>
      <p:ext uri="{BB962C8B-B14F-4D97-AF65-F5344CB8AC3E}">
        <p14:creationId xmlns:p14="http://schemas.microsoft.com/office/powerpoint/2010/main" val="374488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C494ED5-D988-42B1-B5BA-2D39F4FC62B6}"/>
              </a:ext>
            </a:extLst>
          </p:cNvPr>
          <p:cNvSpPr>
            <a:spLocks noGrp="1"/>
          </p:cNvSpPr>
          <p:nvPr>
            <p:ph type="title"/>
          </p:nvPr>
        </p:nvSpPr>
        <p:spPr/>
        <p:txBody>
          <a:bodyPr/>
          <a:lstStyle/>
          <a:p>
            <a:r>
              <a:rPr lang="en-US" altLang="zh-TW" dirty="0"/>
              <a:t>Background</a:t>
            </a:r>
            <a:endParaRPr lang="zh-TW" altLang="en-US" dirty="0"/>
          </a:p>
        </p:txBody>
      </p:sp>
      <p:sp>
        <p:nvSpPr>
          <p:cNvPr id="5" name="文字版面配置區 4">
            <a:extLst>
              <a:ext uri="{FF2B5EF4-FFF2-40B4-BE49-F238E27FC236}">
                <a16:creationId xmlns:a16="http://schemas.microsoft.com/office/drawing/2014/main" id="{7CD66468-9CD7-4425-9D16-B340322D1C20}"/>
              </a:ext>
            </a:extLst>
          </p:cNvPr>
          <p:cNvSpPr>
            <a:spLocks noGrp="1"/>
          </p:cNvSpPr>
          <p:nvPr>
            <p:ph type="body" idx="1"/>
          </p:nvPr>
        </p:nvSpPr>
        <p:spPr/>
        <p:txBody>
          <a:bodyPr/>
          <a:lstStyle/>
          <a:p>
            <a:r>
              <a:rPr lang="en-US" altLang="zh-TW" dirty="0"/>
              <a:t>(Why do we need Self-Attention?)</a:t>
            </a:r>
            <a:endParaRPr lang="zh-TW" altLang="en-US" dirty="0"/>
          </a:p>
        </p:txBody>
      </p:sp>
    </p:spTree>
    <p:extLst>
      <p:ext uri="{BB962C8B-B14F-4D97-AF65-F5344CB8AC3E}">
        <p14:creationId xmlns:p14="http://schemas.microsoft.com/office/powerpoint/2010/main" val="414750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p:nvPr/>
        </p:nvSpPr>
        <p:spPr>
          <a:xfrm>
            <a:off x="1709890" y="3136856"/>
            <a:ext cx="4013735" cy="1488255"/>
          </a:xfrm>
          <a:prstGeom prst="roundRect">
            <a:avLst>
              <a:gd name="adj" fmla="val 16667"/>
            </a:avLst>
          </a:prstGeom>
          <a:gradFill>
            <a:gsLst>
              <a:gs pos="0">
                <a:srgbClr val="B0CAE9"/>
              </a:gs>
              <a:gs pos="50000">
                <a:srgbClr val="A1C1E4"/>
              </a:gs>
              <a:gs pos="100000">
                <a:srgbClr val="90B8E4"/>
              </a:gs>
            </a:gsLst>
            <a:lin ang="5400000" scaled="0"/>
          </a:gra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03" name="Google Shape;10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zh-TW"/>
              <a:t>Sequence</a:t>
            </a:r>
            <a:endParaRPr/>
          </a:p>
        </p:txBody>
      </p:sp>
      <p:sp>
        <p:nvSpPr>
          <p:cNvPr id="104" name="Google Shape;104;p3"/>
          <p:cNvSpPr/>
          <p:nvPr/>
        </p:nvSpPr>
        <p:spPr>
          <a:xfrm>
            <a:off x="2062143" y="3537134"/>
            <a:ext cx="461666" cy="605813"/>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05" name="Google Shape;105;p3"/>
          <p:cNvSpPr/>
          <p:nvPr/>
        </p:nvSpPr>
        <p:spPr>
          <a:xfrm>
            <a:off x="3021068" y="3537132"/>
            <a:ext cx="465153" cy="605814"/>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106" name="Google Shape;106;p3"/>
          <p:cNvCxnSpPr/>
          <p:nvPr/>
        </p:nvCxnSpPr>
        <p:spPr>
          <a:xfrm>
            <a:off x="2542109" y="3901094"/>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107" name="Google Shape;107;p3"/>
          <p:cNvCxnSpPr/>
          <p:nvPr/>
        </p:nvCxnSpPr>
        <p:spPr>
          <a:xfrm rot="10800000">
            <a:off x="2291451" y="4171459"/>
            <a:ext cx="0" cy="783997"/>
          </a:xfrm>
          <a:prstGeom prst="straightConnector1">
            <a:avLst/>
          </a:prstGeom>
          <a:noFill/>
          <a:ln w="25400" cap="flat" cmpd="sng">
            <a:solidFill>
              <a:schemeClr val="dk1"/>
            </a:solidFill>
            <a:prstDash val="solid"/>
            <a:miter lim="800000"/>
            <a:headEnd type="none" w="sm" len="sm"/>
            <a:tailEnd type="triangle" w="med" len="med"/>
          </a:ln>
        </p:spPr>
      </p:cxnSp>
      <p:sp>
        <p:nvSpPr>
          <p:cNvPr id="108" name="Google Shape;108;p3"/>
          <p:cNvSpPr/>
          <p:nvPr/>
        </p:nvSpPr>
        <p:spPr>
          <a:xfrm>
            <a:off x="3983479" y="3537132"/>
            <a:ext cx="465153" cy="605814"/>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109" name="Google Shape;109;p3"/>
          <p:cNvCxnSpPr/>
          <p:nvPr/>
        </p:nvCxnSpPr>
        <p:spPr>
          <a:xfrm>
            <a:off x="3504520" y="3901094"/>
            <a:ext cx="478958" cy="0"/>
          </a:xfrm>
          <a:prstGeom prst="straightConnector1">
            <a:avLst/>
          </a:prstGeom>
          <a:noFill/>
          <a:ln w="25400" cap="flat" cmpd="sng">
            <a:solidFill>
              <a:schemeClr val="dk1"/>
            </a:solidFill>
            <a:prstDash val="solid"/>
            <a:miter lim="800000"/>
            <a:headEnd type="none" w="sm" len="sm"/>
            <a:tailEnd type="triangle" w="med" len="med"/>
          </a:ln>
        </p:spPr>
      </p:cxnSp>
      <p:sp>
        <p:nvSpPr>
          <p:cNvPr id="110" name="Google Shape;110;p3"/>
          <p:cNvSpPr/>
          <p:nvPr/>
        </p:nvSpPr>
        <p:spPr>
          <a:xfrm>
            <a:off x="4968383" y="3537132"/>
            <a:ext cx="465153" cy="605814"/>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111" name="Google Shape;111;p3"/>
          <p:cNvCxnSpPr/>
          <p:nvPr/>
        </p:nvCxnSpPr>
        <p:spPr>
          <a:xfrm>
            <a:off x="4489424" y="3901094"/>
            <a:ext cx="478958" cy="0"/>
          </a:xfrm>
          <a:prstGeom prst="straightConnector1">
            <a:avLst/>
          </a:prstGeom>
          <a:noFill/>
          <a:ln w="25400" cap="flat" cmpd="sng">
            <a:solidFill>
              <a:schemeClr val="dk1"/>
            </a:solidFill>
            <a:prstDash val="solid"/>
            <a:miter lim="800000"/>
            <a:headEnd type="none" w="sm" len="sm"/>
            <a:tailEnd type="triangle" w="med" len="med"/>
          </a:ln>
        </p:spPr>
      </p:cxnSp>
      <p:sp>
        <p:nvSpPr>
          <p:cNvPr id="112" name="Google Shape;112;p3"/>
          <p:cNvSpPr txBox="1"/>
          <p:nvPr/>
        </p:nvSpPr>
        <p:spPr>
          <a:xfrm>
            <a:off x="2023008" y="6015720"/>
            <a:ext cx="348733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zh-TW" sz="2800" b="0" i="0" u="none" strike="noStrike" cap="none" dirty="0">
                <a:solidFill>
                  <a:srgbClr val="FF0000"/>
                </a:solidFill>
                <a:latin typeface="Times New Roman"/>
                <a:ea typeface="Times New Roman"/>
                <a:cs typeface="Times New Roman"/>
                <a:sym typeface="Times New Roman"/>
              </a:rPr>
              <a:t>Hard to parallel</a:t>
            </a:r>
            <a:r>
              <a:rPr lang="en-US" altLang="zh-TW" sz="2800" b="0" i="0" u="none" strike="noStrike" cap="none" dirty="0" err="1">
                <a:solidFill>
                  <a:srgbClr val="FF0000"/>
                </a:solidFill>
                <a:latin typeface="Times New Roman"/>
                <a:ea typeface="Times New Roman"/>
                <a:cs typeface="Times New Roman"/>
                <a:sym typeface="Times New Roman"/>
              </a:rPr>
              <a:t>ize</a:t>
            </a:r>
            <a:endParaRPr sz="2800" b="0" i="0" u="none" strike="noStrike" cap="none" dirty="0">
              <a:solidFill>
                <a:srgbClr val="FF0000"/>
              </a:solidFill>
              <a:latin typeface="Times New Roman"/>
              <a:ea typeface="Times New Roman"/>
              <a:cs typeface="Times New Roman"/>
              <a:sym typeface="Times New Roman"/>
            </a:endParaRPr>
          </a:p>
        </p:txBody>
      </p:sp>
      <p:cxnSp>
        <p:nvCxnSpPr>
          <p:cNvPr id="113" name="Google Shape;113;p3"/>
          <p:cNvCxnSpPr/>
          <p:nvPr/>
        </p:nvCxnSpPr>
        <p:spPr>
          <a:xfrm rot="10800000">
            <a:off x="2523051" y="3783987"/>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114" name="Google Shape;114;p3"/>
          <p:cNvCxnSpPr/>
          <p:nvPr/>
        </p:nvCxnSpPr>
        <p:spPr>
          <a:xfrm rot="10800000">
            <a:off x="3485462" y="3783987"/>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115" name="Google Shape;115;p3"/>
          <p:cNvCxnSpPr/>
          <p:nvPr/>
        </p:nvCxnSpPr>
        <p:spPr>
          <a:xfrm rot="10800000">
            <a:off x="4470366" y="3783987"/>
            <a:ext cx="478958" cy="0"/>
          </a:xfrm>
          <a:prstGeom prst="straightConnector1">
            <a:avLst/>
          </a:prstGeom>
          <a:noFill/>
          <a:ln w="25400" cap="flat" cmpd="sng">
            <a:solidFill>
              <a:schemeClr val="dk1"/>
            </a:solidFill>
            <a:prstDash val="solid"/>
            <a:miter lim="800000"/>
            <a:headEnd type="none" w="sm" len="sm"/>
            <a:tailEnd type="triangle" w="med" len="med"/>
          </a:ln>
        </p:spPr>
      </p:cxnSp>
      <p:sp>
        <p:nvSpPr>
          <p:cNvPr id="116" name="Google Shape;116;p3"/>
          <p:cNvSpPr/>
          <p:nvPr/>
        </p:nvSpPr>
        <p:spPr>
          <a:xfrm>
            <a:off x="2071576" y="4955457"/>
            <a:ext cx="461666" cy="605813"/>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17" name="Google Shape;117;p3"/>
          <p:cNvSpPr/>
          <p:nvPr/>
        </p:nvSpPr>
        <p:spPr>
          <a:xfrm>
            <a:off x="3030501" y="495545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18" name="Google Shape;118;p3"/>
          <p:cNvSpPr/>
          <p:nvPr/>
        </p:nvSpPr>
        <p:spPr>
          <a:xfrm>
            <a:off x="3992912" y="495545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19" name="Google Shape;119;p3"/>
          <p:cNvSpPr/>
          <p:nvPr/>
        </p:nvSpPr>
        <p:spPr>
          <a:xfrm>
            <a:off x="4977816" y="495545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0" name="Google Shape;120;p3"/>
          <p:cNvSpPr txBox="1"/>
          <p:nvPr/>
        </p:nvSpPr>
        <p:spPr>
          <a:xfrm>
            <a:off x="4852811" y="5042951"/>
            <a:ext cx="715161" cy="46166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21" name="Google Shape;121;p3"/>
          <p:cNvSpPr txBox="1"/>
          <p:nvPr/>
        </p:nvSpPr>
        <p:spPr>
          <a:xfrm>
            <a:off x="3876612" y="5050363"/>
            <a:ext cx="715161" cy="46166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22" name="Google Shape;122;p3"/>
          <p:cNvSpPr txBox="1"/>
          <p:nvPr/>
        </p:nvSpPr>
        <p:spPr>
          <a:xfrm>
            <a:off x="2914201" y="5069698"/>
            <a:ext cx="715161" cy="46166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23" name="Google Shape;123;p3"/>
          <p:cNvSpPr txBox="1"/>
          <p:nvPr/>
        </p:nvSpPr>
        <p:spPr>
          <a:xfrm>
            <a:off x="1974068" y="5024716"/>
            <a:ext cx="715161" cy="461665"/>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24" name="Google Shape;124;p3"/>
          <p:cNvSpPr/>
          <p:nvPr/>
        </p:nvSpPr>
        <p:spPr>
          <a:xfrm>
            <a:off x="2070629" y="2193267"/>
            <a:ext cx="461666" cy="605813"/>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5" name="Google Shape;125;p3"/>
          <p:cNvSpPr/>
          <p:nvPr/>
        </p:nvSpPr>
        <p:spPr>
          <a:xfrm>
            <a:off x="3029554" y="219326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6" name="Google Shape;126;p3"/>
          <p:cNvSpPr/>
          <p:nvPr/>
        </p:nvSpPr>
        <p:spPr>
          <a:xfrm>
            <a:off x="3991965" y="219326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7" name="Google Shape;127;p3"/>
          <p:cNvSpPr/>
          <p:nvPr/>
        </p:nvSpPr>
        <p:spPr>
          <a:xfrm>
            <a:off x="4976869" y="219326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8" name="Google Shape;128;p3"/>
          <p:cNvSpPr txBox="1"/>
          <p:nvPr/>
        </p:nvSpPr>
        <p:spPr>
          <a:xfrm>
            <a:off x="4851864" y="2280761"/>
            <a:ext cx="715161" cy="461665"/>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29" name="Google Shape;129;p3"/>
          <p:cNvSpPr txBox="1"/>
          <p:nvPr/>
        </p:nvSpPr>
        <p:spPr>
          <a:xfrm>
            <a:off x="3875665" y="2288173"/>
            <a:ext cx="715161" cy="461665"/>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30" name="Google Shape;130;p3"/>
          <p:cNvSpPr txBox="1"/>
          <p:nvPr/>
        </p:nvSpPr>
        <p:spPr>
          <a:xfrm>
            <a:off x="2913254" y="2307508"/>
            <a:ext cx="715161" cy="461665"/>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31" name="Google Shape;131;p3"/>
          <p:cNvSpPr txBox="1"/>
          <p:nvPr/>
        </p:nvSpPr>
        <p:spPr>
          <a:xfrm>
            <a:off x="1973121" y="2262526"/>
            <a:ext cx="715161" cy="461665"/>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32" name="Google Shape;132;p3"/>
          <p:cNvSpPr txBox="1"/>
          <p:nvPr/>
        </p:nvSpPr>
        <p:spPr>
          <a:xfrm>
            <a:off x="2564968" y="5582901"/>
            <a:ext cx="240341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TW" sz="2400" b="0" i="0" u="none" strike="noStrike" cap="none">
                <a:solidFill>
                  <a:schemeClr val="dk1"/>
                </a:solidFill>
                <a:latin typeface="Times New Roman"/>
                <a:ea typeface="Times New Roman"/>
                <a:cs typeface="Times New Roman"/>
                <a:sym typeface="Times New Roman"/>
              </a:rPr>
              <a:t>Previous layer</a:t>
            </a:r>
            <a:endParaRPr sz="2400" b="0" i="0" u="none" strike="noStrike" cap="none">
              <a:solidFill>
                <a:schemeClr val="dk1"/>
              </a:solidFill>
              <a:latin typeface="Times New Roman"/>
              <a:ea typeface="Times New Roman"/>
              <a:cs typeface="Times New Roman"/>
              <a:sym typeface="Times New Roman"/>
            </a:endParaRPr>
          </a:p>
        </p:txBody>
      </p:sp>
      <p:sp>
        <p:nvSpPr>
          <p:cNvPr id="133" name="Google Shape;133;p3"/>
          <p:cNvSpPr txBox="1"/>
          <p:nvPr/>
        </p:nvSpPr>
        <p:spPr>
          <a:xfrm>
            <a:off x="2573454" y="1690690"/>
            <a:ext cx="240341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TW" sz="2400" b="0" i="0" u="none" strike="noStrike" cap="none">
                <a:solidFill>
                  <a:schemeClr val="dk1"/>
                </a:solidFill>
                <a:latin typeface="Times New Roman"/>
                <a:ea typeface="Times New Roman"/>
                <a:cs typeface="Times New Roman"/>
                <a:sym typeface="Times New Roman"/>
              </a:rPr>
              <a:t>Next layer</a:t>
            </a:r>
            <a:endParaRPr sz="2400" b="0" i="0" u="none" strike="noStrike" cap="none">
              <a:solidFill>
                <a:schemeClr val="dk1"/>
              </a:solidFill>
              <a:latin typeface="Times New Roman"/>
              <a:ea typeface="Times New Roman"/>
              <a:cs typeface="Times New Roman"/>
              <a:sym typeface="Times New Roman"/>
            </a:endParaRPr>
          </a:p>
        </p:txBody>
      </p:sp>
      <p:cxnSp>
        <p:nvCxnSpPr>
          <p:cNvPr id="134" name="Google Shape;134;p3"/>
          <p:cNvCxnSpPr/>
          <p:nvPr/>
        </p:nvCxnSpPr>
        <p:spPr>
          <a:xfrm rot="10800000">
            <a:off x="3252373" y="4171459"/>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135" name="Google Shape;135;p3"/>
          <p:cNvCxnSpPr/>
          <p:nvPr/>
        </p:nvCxnSpPr>
        <p:spPr>
          <a:xfrm rot="10800000">
            <a:off x="4222921" y="4152572"/>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136" name="Google Shape;136;p3"/>
          <p:cNvCxnSpPr/>
          <p:nvPr/>
        </p:nvCxnSpPr>
        <p:spPr>
          <a:xfrm rot="10800000">
            <a:off x="5212719" y="4152572"/>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137" name="Google Shape;137;p3"/>
          <p:cNvCxnSpPr/>
          <p:nvPr/>
        </p:nvCxnSpPr>
        <p:spPr>
          <a:xfrm rot="10800000">
            <a:off x="2290684" y="2772023"/>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138" name="Google Shape;138;p3"/>
          <p:cNvCxnSpPr/>
          <p:nvPr/>
        </p:nvCxnSpPr>
        <p:spPr>
          <a:xfrm rot="10800000">
            <a:off x="3251606" y="2772023"/>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139" name="Google Shape;139;p3"/>
          <p:cNvCxnSpPr/>
          <p:nvPr/>
        </p:nvCxnSpPr>
        <p:spPr>
          <a:xfrm rot="10800000">
            <a:off x="4222154" y="2753136"/>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140" name="Google Shape;140;p3"/>
          <p:cNvCxnSpPr/>
          <p:nvPr/>
        </p:nvCxnSpPr>
        <p:spPr>
          <a:xfrm rot="10800000">
            <a:off x="5211952" y="2753136"/>
            <a:ext cx="0" cy="783997"/>
          </a:xfrm>
          <a:prstGeom prst="straightConnector1">
            <a:avLst/>
          </a:prstGeom>
          <a:noFill/>
          <a:ln w="25400" cap="flat" cmpd="sng">
            <a:solidFill>
              <a:schemeClr val="dk1"/>
            </a:solidFill>
            <a:prstDash val="solid"/>
            <a:miter lim="800000"/>
            <a:headEnd type="none" w="sm" len="sm"/>
            <a:tailEnd type="triangle" w="med" len="med"/>
          </a:ln>
        </p:spPr>
      </p:cxnSp>
      <p:sp>
        <p:nvSpPr>
          <p:cNvPr id="141" name="Google Shape;141;p3"/>
          <p:cNvSpPr/>
          <p:nvPr/>
        </p:nvSpPr>
        <p:spPr>
          <a:xfrm>
            <a:off x="6667958" y="4974955"/>
            <a:ext cx="461666" cy="605813"/>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42" name="Google Shape;142;p3"/>
          <p:cNvSpPr/>
          <p:nvPr/>
        </p:nvSpPr>
        <p:spPr>
          <a:xfrm>
            <a:off x="7626883" y="4974953"/>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43" name="Google Shape;143;p3"/>
          <p:cNvSpPr/>
          <p:nvPr/>
        </p:nvSpPr>
        <p:spPr>
          <a:xfrm>
            <a:off x="8589294" y="4974953"/>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44" name="Google Shape;144;p3"/>
          <p:cNvSpPr/>
          <p:nvPr/>
        </p:nvSpPr>
        <p:spPr>
          <a:xfrm>
            <a:off x="9574198" y="4974953"/>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45" name="Google Shape;145;p3"/>
          <p:cNvSpPr txBox="1"/>
          <p:nvPr/>
        </p:nvSpPr>
        <p:spPr>
          <a:xfrm>
            <a:off x="9449193" y="5062449"/>
            <a:ext cx="715161" cy="461665"/>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46" name="Google Shape;146;p3"/>
          <p:cNvSpPr txBox="1"/>
          <p:nvPr/>
        </p:nvSpPr>
        <p:spPr>
          <a:xfrm>
            <a:off x="8472994" y="5069861"/>
            <a:ext cx="715161" cy="461665"/>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47" name="Google Shape;147;p3"/>
          <p:cNvSpPr txBox="1"/>
          <p:nvPr/>
        </p:nvSpPr>
        <p:spPr>
          <a:xfrm>
            <a:off x="7510583" y="5089196"/>
            <a:ext cx="715161" cy="461665"/>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48" name="Google Shape;148;p3"/>
          <p:cNvSpPr txBox="1"/>
          <p:nvPr/>
        </p:nvSpPr>
        <p:spPr>
          <a:xfrm>
            <a:off x="6570450" y="5044214"/>
            <a:ext cx="715161" cy="461665"/>
          </a:xfrm>
          <a:prstGeom prst="rect">
            <a:avLst/>
          </a:prstGeom>
          <a:blipFill rotWithShape="1">
            <a:blip r:embed="rId1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49" name="Google Shape;149;p3"/>
          <p:cNvSpPr/>
          <p:nvPr/>
        </p:nvSpPr>
        <p:spPr>
          <a:xfrm>
            <a:off x="5889095" y="4037196"/>
            <a:ext cx="2002038" cy="826128"/>
          </a:xfrm>
          <a:prstGeom prst="triangle">
            <a:avLst>
              <a:gd name="adj" fmla="val 50000"/>
            </a:avLst>
          </a:prstGeom>
          <a:gradFill>
            <a:gsLst>
              <a:gs pos="0">
                <a:srgbClr val="F7BCA2"/>
              </a:gs>
              <a:gs pos="50000">
                <a:srgbClr val="F4B093"/>
              </a:gs>
              <a:gs pos="100000">
                <a:srgbClr val="F7A47F"/>
              </a:gs>
            </a:gsLst>
            <a:lin ang="5400000" scaled="0"/>
          </a:gra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50" name="Google Shape;150;p3"/>
          <p:cNvSpPr/>
          <p:nvPr/>
        </p:nvSpPr>
        <p:spPr>
          <a:xfrm>
            <a:off x="6828535" y="4037196"/>
            <a:ext cx="2002038" cy="826128"/>
          </a:xfrm>
          <a:prstGeom prst="triangle">
            <a:avLst>
              <a:gd name="adj" fmla="val 50000"/>
            </a:avLst>
          </a:prstGeom>
          <a:gradFill>
            <a:gsLst>
              <a:gs pos="0">
                <a:srgbClr val="F7BCA2"/>
              </a:gs>
              <a:gs pos="50000">
                <a:srgbClr val="F4B093"/>
              </a:gs>
              <a:gs pos="100000">
                <a:srgbClr val="F7A47F"/>
              </a:gs>
            </a:gsLst>
            <a:lin ang="5400000" scaled="0"/>
          </a:gra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51" name="Google Shape;151;p3"/>
          <p:cNvSpPr/>
          <p:nvPr/>
        </p:nvSpPr>
        <p:spPr>
          <a:xfrm>
            <a:off x="7825630" y="4022583"/>
            <a:ext cx="2002038" cy="826128"/>
          </a:xfrm>
          <a:prstGeom prst="triangle">
            <a:avLst>
              <a:gd name="adj" fmla="val 50000"/>
            </a:avLst>
          </a:prstGeom>
          <a:gradFill>
            <a:gsLst>
              <a:gs pos="0">
                <a:srgbClr val="F7BCA2"/>
              </a:gs>
              <a:gs pos="50000">
                <a:srgbClr val="F4B093"/>
              </a:gs>
              <a:gs pos="100000">
                <a:srgbClr val="F7A47F"/>
              </a:gs>
            </a:gsLst>
            <a:lin ang="5400000" scaled="0"/>
          </a:gra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52" name="Google Shape;152;p3"/>
          <p:cNvSpPr/>
          <p:nvPr/>
        </p:nvSpPr>
        <p:spPr>
          <a:xfrm>
            <a:off x="8821869" y="4027954"/>
            <a:ext cx="2002038" cy="826128"/>
          </a:xfrm>
          <a:prstGeom prst="triangle">
            <a:avLst>
              <a:gd name="adj" fmla="val 50000"/>
            </a:avLst>
          </a:prstGeom>
          <a:gradFill>
            <a:gsLst>
              <a:gs pos="0">
                <a:srgbClr val="F7BCA2"/>
              </a:gs>
              <a:gs pos="50000">
                <a:srgbClr val="F4B093"/>
              </a:gs>
              <a:gs pos="100000">
                <a:srgbClr val="F7A47F"/>
              </a:gs>
            </a:gsLst>
            <a:lin ang="5400000" scaled="0"/>
          </a:gra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53" name="Google Shape;153;p3"/>
          <p:cNvSpPr/>
          <p:nvPr/>
        </p:nvSpPr>
        <p:spPr>
          <a:xfrm>
            <a:off x="6780864" y="3742857"/>
            <a:ext cx="180000" cy="180000"/>
          </a:xfrm>
          <a:prstGeom prst="ellipse">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54" name="Google Shape;154;p3"/>
          <p:cNvSpPr/>
          <p:nvPr/>
        </p:nvSpPr>
        <p:spPr>
          <a:xfrm>
            <a:off x="7739554" y="3742857"/>
            <a:ext cx="180000" cy="180000"/>
          </a:xfrm>
          <a:prstGeom prst="ellipse">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55" name="Google Shape;155;p3"/>
          <p:cNvSpPr/>
          <p:nvPr/>
        </p:nvSpPr>
        <p:spPr>
          <a:xfrm>
            <a:off x="8729419" y="3742857"/>
            <a:ext cx="180000" cy="180000"/>
          </a:xfrm>
          <a:prstGeom prst="ellipse">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56" name="Google Shape;156;p3"/>
          <p:cNvSpPr/>
          <p:nvPr/>
        </p:nvSpPr>
        <p:spPr>
          <a:xfrm>
            <a:off x="9734293" y="3742857"/>
            <a:ext cx="180000" cy="180000"/>
          </a:xfrm>
          <a:prstGeom prst="ellipse">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57" name="Google Shape;157;p3"/>
          <p:cNvSpPr txBox="1"/>
          <p:nvPr/>
        </p:nvSpPr>
        <p:spPr>
          <a:xfrm>
            <a:off x="6247034" y="5712415"/>
            <a:ext cx="424951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zh-TW" sz="2800" b="0" i="0" u="none" strike="noStrike" cap="none">
                <a:solidFill>
                  <a:srgbClr val="FF0000"/>
                </a:solidFill>
                <a:latin typeface="Times New Roman"/>
                <a:ea typeface="Times New Roman"/>
                <a:cs typeface="Times New Roman"/>
                <a:sym typeface="Times New Roman"/>
              </a:rPr>
              <a:t>Using CNN to replace RNN</a:t>
            </a:r>
            <a:endParaRPr sz="2800" b="0" i="0" u="none" strike="noStrike" cap="none">
              <a:solidFill>
                <a:srgbClr val="FF0000"/>
              </a:solidFill>
              <a:latin typeface="Times New Roman"/>
              <a:ea typeface="Times New Roman"/>
              <a:cs typeface="Times New Roman"/>
              <a:sym typeface="Times New Roman"/>
            </a:endParaRPr>
          </a:p>
        </p:txBody>
      </p:sp>
      <p:sp>
        <p:nvSpPr>
          <p:cNvPr id="158" name="Google Shape;158;p3"/>
          <p:cNvSpPr txBox="1"/>
          <p:nvPr/>
        </p:nvSpPr>
        <p:spPr>
          <a:xfrm>
            <a:off x="7248323" y="-7903"/>
            <a:ext cx="497193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chemeClr val="dk1"/>
                </a:solidFill>
                <a:latin typeface="Times New Roman"/>
                <a:ea typeface="Times New Roman"/>
                <a:cs typeface="Times New Roman"/>
                <a:sym typeface="Times New Roman"/>
              </a:rPr>
              <a:t>Transformer – 李宏毅老師</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zh-TW" sz="1800" b="0" i="0" u="sng" strike="noStrike" cap="none">
                <a:solidFill>
                  <a:schemeClr val="dk1"/>
                </a:solidFill>
                <a:latin typeface="Times New Roman"/>
                <a:ea typeface="Times New Roman"/>
                <a:cs typeface="Times New Roman"/>
                <a:sym typeface="Times New Roman"/>
                <a:hlinkClick r:id="rId15">
                  <a:extLst>
                    <a:ext uri="{A12FA001-AC4F-418D-AE19-62706E023703}">
                      <ahyp:hlinkClr xmlns:ahyp="http://schemas.microsoft.com/office/drawing/2018/hyperlinkcolor" val="tx"/>
                    </a:ext>
                  </a:extLst>
                </a:hlinkClick>
              </a:rPr>
              <a:t>https://www.youtube.com/watch?v=ugWDIIOHtPA</a:t>
            </a:r>
            <a:endParaRPr sz="1800" b="0" i="0" u="none" strike="noStrike" cap="none">
              <a:solidFill>
                <a:schemeClr val="dk1"/>
              </a:solidFill>
              <a:latin typeface="Times New Roman"/>
              <a:ea typeface="Times New Roman"/>
              <a:cs typeface="Times New Roman"/>
              <a:sym typeface="Times New Roman"/>
            </a:endParaRPr>
          </a:p>
        </p:txBody>
      </p:sp>
      <p:sp>
        <p:nvSpPr>
          <p:cNvPr id="159" name="Google Shape;159;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zh-TW"/>
              <a:t>7</a:t>
            </a:fld>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p:nvPr/>
        </p:nvSpPr>
        <p:spPr>
          <a:xfrm>
            <a:off x="5844249" y="4930290"/>
            <a:ext cx="4328836" cy="759559"/>
          </a:xfrm>
          <a:prstGeom prst="rect">
            <a:avLst/>
          </a:prstGeom>
          <a:gradFill>
            <a:gsLst>
              <a:gs pos="0">
                <a:srgbClr val="A6B6DE"/>
              </a:gs>
              <a:gs pos="50000">
                <a:srgbClr val="98AAD9"/>
              </a:gs>
              <a:gs pos="100000">
                <a:srgbClr val="859CD7"/>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65" name="Google Shape;165;p4"/>
          <p:cNvSpPr/>
          <p:nvPr/>
        </p:nvSpPr>
        <p:spPr>
          <a:xfrm>
            <a:off x="9592898" y="2867960"/>
            <a:ext cx="446452" cy="1146894"/>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66" name="Google Shape;166;p4"/>
          <p:cNvSpPr txBox="1"/>
          <p:nvPr/>
        </p:nvSpPr>
        <p:spPr>
          <a:xfrm rot="5400000">
            <a:off x="9588987" y="2733550"/>
            <a:ext cx="619925" cy="83099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zh-TW"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p:txBody>
      </p:sp>
      <p:sp>
        <p:nvSpPr>
          <p:cNvPr id="167" name="Google Shape;167;p4"/>
          <p:cNvSpPr/>
          <p:nvPr/>
        </p:nvSpPr>
        <p:spPr>
          <a:xfrm>
            <a:off x="8614673" y="2850080"/>
            <a:ext cx="446452" cy="1146894"/>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68" name="Google Shape;168;p4"/>
          <p:cNvSpPr txBox="1"/>
          <p:nvPr/>
        </p:nvSpPr>
        <p:spPr>
          <a:xfrm rot="5400000">
            <a:off x="8610762" y="2715670"/>
            <a:ext cx="619925" cy="83099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zh-TW"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p:txBody>
      </p:sp>
      <p:sp>
        <p:nvSpPr>
          <p:cNvPr id="169" name="Google Shape;169;p4"/>
          <p:cNvSpPr/>
          <p:nvPr/>
        </p:nvSpPr>
        <p:spPr>
          <a:xfrm>
            <a:off x="7631047" y="2870318"/>
            <a:ext cx="446452" cy="1146894"/>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70" name="Google Shape;170;p4"/>
          <p:cNvSpPr txBox="1"/>
          <p:nvPr/>
        </p:nvSpPr>
        <p:spPr>
          <a:xfrm rot="5400000">
            <a:off x="7627136" y="2735908"/>
            <a:ext cx="619925" cy="83099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zh-TW"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p:txBody>
      </p:sp>
      <p:sp>
        <p:nvSpPr>
          <p:cNvPr id="171" name="Google Shape;171;p4"/>
          <p:cNvSpPr/>
          <p:nvPr/>
        </p:nvSpPr>
        <p:spPr>
          <a:xfrm>
            <a:off x="6650575" y="2883295"/>
            <a:ext cx="446452" cy="1146894"/>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72" name="Google Shape;172;p4"/>
          <p:cNvSpPr/>
          <p:nvPr/>
        </p:nvSpPr>
        <p:spPr>
          <a:xfrm>
            <a:off x="1709890" y="3136856"/>
            <a:ext cx="4013735" cy="1488255"/>
          </a:xfrm>
          <a:prstGeom prst="roundRect">
            <a:avLst>
              <a:gd name="adj" fmla="val 16667"/>
            </a:avLst>
          </a:prstGeom>
          <a:gradFill>
            <a:gsLst>
              <a:gs pos="0">
                <a:srgbClr val="B0CAE9"/>
              </a:gs>
              <a:gs pos="50000">
                <a:srgbClr val="A1C1E4"/>
              </a:gs>
              <a:gs pos="100000">
                <a:srgbClr val="90B8E4"/>
              </a:gs>
            </a:gsLst>
            <a:lin ang="5400000" scaled="0"/>
          </a:gra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73" name="Google Shape;17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zh-TW"/>
              <a:t>Sequence </a:t>
            </a:r>
            <a:endParaRPr/>
          </a:p>
        </p:txBody>
      </p:sp>
      <p:sp>
        <p:nvSpPr>
          <p:cNvPr id="174" name="Google Shape;174;p4"/>
          <p:cNvSpPr/>
          <p:nvPr/>
        </p:nvSpPr>
        <p:spPr>
          <a:xfrm>
            <a:off x="2062143" y="3537134"/>
            <a:ext cx="461666" cy="605813"/>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75" name="Google Shape;175;p4"/>
          <p:cNvSpPr/>
          <p:nvPr/>
        </p:nvSpPr>
        <p:spPr>
          <a:xfrm>
            <a:off x="3021068" y="3537132"/>
            <a:ext cx="465153" cy="605814"/>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176" name="Google Shape;176;p4"/>
          <p:cNvCxnSpPr/>
          <p:nvPr/>
        </p:nvCxnSpPr>
        <p:spPr>
          <a:xfrm>
            <a:off x="2542109" y="3901094"/>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177" name="Google Shape;177;p4"/>
          <p:cNvCxnSpPr/>
          <p:nvPr/>
        </p:nvCxnSpPr>
        <p:spPr>
          <a:xfrm rot="10800000">
            <a:off x="2291451" y="4171459"/>
            <a:ext cx="0" cy="783997"/>
          </a:xfrm>
          <a:prstGeom prst="straightConnector1">
            <a:avLst/>
          </a:prstGeom>
          <a:noFill/>
          <a:ln w="25400" cap="flat" cmpd="sng">
            <a:solidFill>
              <a:schemeClr val="dk1"/>
            </a:solidFill>
            <a:prstDash val="solid"/>
            <a:miter lim="800000"/>
            <a:headEnd type="none" w="sm" len="sm"/>
            <a:tailEnd type="triangle" w="med" len="med"/>
          </a:ln>
        </p:spPr>
      </p:cxnSp>
      <p:sp>
        <p:nvSpPr>
          <p:cNvPr id="178" name="Google Shape;178;p4"/>
          <p:cNvSpPr/>
          <p:nvPr/>
        </p:nvSpPr>
        <p:spPr>
          <a:xfrm>
            <a:off x="3983479" y="3537132"/>
            <a:ext cx="465153" cy="605814"/>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179" name="Google Shape;179;p4"/>
          <p:cNvCxnSpPr/>
          <p:nvPr/>
        </p:nvCxnSpPr>
        <p:spPr>
          <a:xfrm>
            <a:off x="3504520" y="3901094"/>
            <a:ext cx="478958" cy="0"/>
          </a:xfrm>
          <a:prstGeom prst="straightConnector1">
            <a:avLst/>
          </a:prstGeom>
          <a:noFill/>
          <a:ln w="25400" cap="flat" cmpd="sng">
            <a:solidFill>
              <a:schemeClr val="dk1"/>
            </a:solidFill>
            <a:prstDash val="solid"/>
            <a:miter lim="800000"/>
            <a:headEnd type="none" w="sm" len="sm"/>
            <a:tailEnd type="triangle" w="med" len="med"/>
          </a:ln>
        </p:spPr>
      </p:cxnSp>
      <p:sp>
        <p:nvSpPr>
          <p:cNvPr id="180" name="Google Shape;180;p4"/>
          <p:cNvSpPr/>
          <p:nvPr/>
        </p:nvSpPr>
        <p:spPr>
          <a:xfrm>
            <a:off x="4968383" y="3537132"/>
            <a:ext cx="465153" cy="605814"/>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cxnSp>
        <p:nvCxnSpPr>
          <p:cNvPr id="181" name="Google Shape;181;p4"/>
          <p:cNvCxnSpPr/>
          <p:nvPr/>
        </p:nvCxnSpPr>
        <p:spPr>
          <a:xfrm>
            <a:off x="4489424" y="3901094"/>
            <a:ext cx="478958" cy="0"/>
          </a:xfrm>
          <a:prstGeom prst="straightConnector1">
            <a:avLst/>
          </a:prstGeom>
          <a:noFill/>
          <a:ln w="25400" cap="flat" cmpd="sng">
            <a:solidFill>
              <a:schemeClr val="dk1"/>
            </a:solidFill>
            <a:prstDash val="solid"/>
            <a:miter lim="800000"/>
            <a:headEnd type="none" w="sm" len="sm"/>
            <a:tailEnd type="triangle" w="med" len="med"/>
          </a:ln>
        </p:spPr>
      </p:cxnSp>
      <p:sp>
        <p:nvSpPr>
          <p:cNvPr id="182" name="Google Shape;182;p4"/>
          <p:cNvSpPr txBox="1"/>
          <p:nvPr/>
        </p:nvSpPr>
        <p:spPr>
          <a:xfrm>
            <a:off x="2340573" y="5995879"/>
            <a:ext cx="2830711"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zh-TW" sz="2800" b="0" i="0" u="none" strike="noStrike" cap="none" dirty="0">
                <a:solidFill>
                  <a:srgbClr val="FF0000"/>
                </a:solidFill>
                <a:latin typeface="Times New Roman"/>
                <a:ea typeface="Times New Roman"/>
                <a:cs typeface="Times New Roman"/>
                <a:sym typeface="Times New Roman"/>
              </a:rPr>
              <a:t>Hard to parallel</a:t>
            </a:r>
            <a:r>
              <a:rPr lang="en-US" altLang="zh-TW" sz="2800" b="0" i="0" u="none" strike="noStrike" cap="none" dirty="0" err="1">
                <a:solidFill>
                  <a:srgbClr val="FF0000"/>
                </a:solidFill>
                <a:latin typeface="Times New Roman"/>
                <a:ea typeface="Times New Roman"/>
                <a:cs typeface="Times New Roman"/>
                <a:sym typeface="Times New Roman"/>
              </a:rPr>
              <a:t>ize</a:t>
            </a:r>
            <a:endParaRPr sz="2800" b="0" i="0" u="none" strike="noStrike" cap="none" dirty="0">
              <a:solidFill>
                <a:srgbClr val="FF0000"/>
              </a:solidFill>
              <a:latin typeface="Times New Roman"/>
              <a:ea typeface="Times New Roman"/>
              <a:cs typeface="Times New Roman"/>
              <a:sym typeface="Times New Roman"/>
            </a:endParaRPr>
          </a:p>
        </p:txBody>
      </p:sp>
      <p:cxnSp>
        <p:nvCxnSpPr>
          <p:cNvPr id="183" name="Google Shape;183;p4"/>
          <p:cNvCxnSpPr/>
          <p:nvPr/>
        </p:nvCxnSpPr>
        <p:spPr>
          <a:xfrm rot="10800000">
            <a:off x="2523051" y="3783987"/>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184" name="Google Shape;184;p4"/>
          <p:cNvCxnSpPr/>
          <p:nvPr/>
        </p:nvCxnSpPr>
        <p:spPr>
          <a:xfrm rot="10800000">
            <a:off x="3485462" y="3783987"/>
            <a:ext cx="478958" cy="0"/>
          </a:xfrm>
          <a:prstGeom prst="straightConnector1">
            <a:avLst/>
          </a:prstGeom>
          <a:noFill/>
          <a:ln w="25400" cap="flat" cmpd="sng">
            <a:solidFill>
              <a:schemeClr val="dk1"/>
            </a:solidFill>
            <a:prstDash val="solid"/>
            <a:miter lim="800000"/>
            <a:headEnd type="none" w="sm" len="sm"/>
            <a:tailEnd type="triangle" w="med" len="med"/>
          </a:ln>
        </p:spPr>
      </p:cxnSp>
      <p:cxnSp>
        <p:nvCxnSpPr>
          <p:cNvPr id="185" name="Google Shape;185;p4"/>
          <p:cNvCxnSpPr/>
          <p:nvPr/>
        </p:nvCxnSpPr>
        <p:spPr>
          <a:xfrm rot="10800000">
            <a:off x="4470366" y="3783987"/>
            <a:ext cx="478958" cy="0"/>
          </a:xfrm>
          <a:prstGeom prst="straightConnector1">
            <a:avLst/>
          </a:prstGeom>
          <a:noFill/>
          <a:ln w="25400" cap="flat" cmpd="sng">
            <a:solidFill>
              <a:schemeClr val="dk1"/>
            </a:solidFill>
            <a:prstDash val="solid"/>
            <a:miter lim="800000"/>
            <a:headEnd type="none" w="sm" len="sm"/>
            <a:tailEnd type="triangle" w="med" len="med"/>
          </a:ln>
        </p:spPr>
      </p:cxnSp>
      <p:sp>
        <p:nvSpPr>
          <p:cNvPr id="186" name="Google Shape;186;p4"/>
          <p:cNvSpPr/>
          <p:nvPr/>
        </p:nvSpPr>
        <p:spPr>
          <a:xfrm>
            <a:off x="2071576" y="4955457"/>
            <a:ext cx="461666" cy="605813"/>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87" name="Google Shape;187;p4"/>
          <p:cNvSpPr/>
          <p:nvPr/>
        </p:nvSpPr>
        <p:spPr>
          <a:xfrm>
            <a:off x="3030501" y="495545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88" name="Google Shape;188;p4"/>
          <p:cNvSpPr/>
          <p:nvPr/>
        </p:nvSpPr>
        <p:spPr>
          <a:xfrm>
            <a:off x="3992912" y="495545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89" name="Google Shape;189;p4"/>
          <p:cNvSpPr/>
          <p:nvPr/>
        </p:nvSpPr>
        <p:spPr>
          <a:xfrm>
            <a:off x="4977816" y="495545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90" name="Google Shape;190;p4"/>
          <p:cNvSpPr txBox="1"/>
          <p:nvPr/>
        </p:nvSpPr>
        <p:spPr>
          <a:xfrm>
            <a:off x="4852811" y="5042951"/>
            <a:ext cx="715161" cy="46166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91" name="Google Shape;191;p4"/>
          <p:cNvSpPr txBox="1"/>
          <p:nvPr/>
        </p:nvSpPr>
        <p:spPr>
          <a:xfrm>
            <a:off x="3876612" y="5050363"/>
            <a:ext cx="715161" cy="46166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92" name="Google Shape;192;p4"/>
          <p:cNvSpPr txBox="1"/>
          <p:nvPr/>
        </p:nvSpPr>
        <p:spPr>
          <a:xfrm>
            <a:off x="2914201" y="5069698"/>
            <a:ext cx="715161" cy="46166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93" name="Google Shape;193;p4"/>
          <p:cNvSpPr txBox="1"/>
          <p:nvPr/>
        </p:nvSpPr>
        <p:spPr>
          <a:xfrm>
            <a:off x="1974068" y="5024716"/>
            <a:ext cx="715161" cy="461665"/>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94" name="Google Shape;194;p4"/>
          <p:cNvSpPr/>
          <p:nvPr/>
        </p:nvSpPr>
        <p:spPr>
          <a:xfrm>
            <a:off x="2070629" y="2193267"/>
            <a:ext cx="461666" cy="605813"/>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95" name="Google Shape;195;p4"/>
          <p:cNvSpPr/>
          <p:nvPr/>
        </p:nvSpPr>
        <p:spPr>
          <a:xfrm>
            <a:off x="3029554" y="219326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96" name="Google Shape;196;p4"/>
          <p:cNvSpPr/>
          <p:nvPr/>
        </p:nvSpPr>
        <p:spPr>
          <a:xfrm>
            <a:off x="3991965" y="219326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97" name="Google Shape;197;p4"/>
          <p:cNvSpPr/>
          <p:nvPr/>
        </p:nvSpPr>
        <p:spPr>
          <a:xfrm>
            <a:off x="4976869" y="2193265"/>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98" name="Google Shape;198;p4"/>
          <p:cNvSpPr txBox="1"/>
          <p:nvPr/>
        </p:nvSpPr>
        <p:spPr>
          <a:xfrm>
            <a:off x="4851864" y="2280761"/>
            <a:ext cx="715161" cy="461665"/>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99" name="Google Shape;199;p4"/>
          <p:cNvSpPr txBox="1"/>
          <p:nvPr/>
        </p:nvSpPr>
        <p:spPr>
          <a:xfrm>
            <a:off x="3875665" y="2288173"/>
            <a:ext cx="715161" cy="461665"/>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00" name="Google Shape;200;p4"/>
          <p:cNvSpPr txBox="1"/>
          <p:nvPr/>
        </p:nvSpPr>
        <p:spPr>
          <a:xfrm>
            <a:off x="2913254" y="2307508"/>
            <a:ext cx="715161" cy="461665"/>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01" name="Google Shape;201;p4"/>
          <p:cNvSpPr txBox="1"/>
          <p:nvPr/>
        </p:nvSpPr>
        <p:spPr>
          <a:xfrm>
            <a:off x="1973121" y="2262526"/>
            <a:ext cx="715161" cy="461665"/>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02" name="Google Shape;202;p4"/>
          <p:cNvSpPr txBox="1"/>
          <p:nvPr/>
        </p:nvSpPr>
        <p:spPr>
          <a:xfrm>
            <a:off x="2564968" y="5582901"/>
            <a:ext cx="240341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TW" sz="2400" b="0" i="0" u="none" strike="noStrike" cap="none">
                <a:solidFill>
                  <a:schemeClr val="dk1"/>
                </a:solidFill>
                <a:latin typeface="Times New Roman"/>
                <a:ea typeface="Times New Roman"/>
                <a:cs typeface="Times New Roman"/>
                <a:sym typeface="Times New Roman"/>
              </a:rPr>
              <a:t>Previous layer</a:t>
            </a:r>
            <a:endParaRPr sz="2400" b="0" i="0" u="none" strike="noStrike" cap="none">
              <a:solidFill>
                <a:schemeClr val="dk1"/>
              </a:solidFill>
              <a:latin typeface="Times New Roman"/>
              <a:ea typeface="Times New Roman"/>
              <a:cs typeface="Times New Roman"/>
              <a:sym typeface="Times New Roman"/>
            </a:endParaRPr>
          </a:p>
        </p:txBody>
      </p:sp>
      <p:sp>
        <p:nvSpPr>
          <p:cNvPr id="203" name="Google Shape;203;p4"/>
          <p:cNvSpPr txBox="1"/>
          <p:nvPr/>
        </p:nvSpPr>
        <p:spPr>
          <a:xfrm>
            <a:off x="2573454" y="1690690"/>
            <a:ext cx="240341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TW" sz="2400" b="0" i="0" u="none" strike="noStrike" cap="none">
                <a:solidFill>
                  <a:schemeClr val="dk1"/>
                </a:solidFill>
                <a:latin typeface="Times New Roman"/>
                <a:ea typeface="Times New Roman"/>
                <a:cs typeface="Times New Roman"/>
                <a:sym typeface="Times New Roman"/>
              </a:rPr>
              <a:t>Next layer</a:t>
            </a:r>
            <a:endParaRPr sz="2400" b="0" i="0" u="none" strike="noStrike" cap="none">
              <a:solidFill>
                <a:schemeClr val="dk1"/>
              </a:solidFill>
              <a:latin typeface="Times New Roman"/>
              <a:ea typeface="Times New Roman"/>
              <a:cs typeface="Times New Roman"/>
              <a:sym typeface="Times New Roman"/>
            </a:endParaRPr>
          </a:p>
        </p:txBody>
      </p:sp>
      <p:cxnSp>
        <p:nvCxnSpPr>
          <p:cNvPr id="204" name="Google Shape;204;p4"/>
          <p:cNvCxnSpPr/>
          <p:nvPr/>
        </p:nvCxnSpPr>
        <p:spPr>
          <a:xfrm rot="10800000">
            <a:off x="3252373" y="4171459"/>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205" name="Google Shape;205;p4"/>
          <p:cNvCxnSpPr/>
          <p:nvPr/>
        </p:nvCxnSpPr>
        <p:spPr>
          <a:xfrm rot="10800000">
            <a:off x="4222921" y="4152572"/>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206" name="Google Shape;206;p4"/>
          <p:cNvCxnSpPr/>
          <p:nvPr/>
        </p:nvCxnSpPr>
        <p:spPr>
          <a:xfrm rot="10800000">
            <a:off x="5212719" y="4152572"/>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207" name="Google Shape;207;p4"/>
          <p:cNvCxnSpPr/>
          <p:nvPr/>
        </p:nvCxnSpPr>
        <p:spPr>
          <a:xfrm rot="10800000">
            <a:off x="2290684" y="2772023"/>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208" name="Google Shape;208;p4"/>
          <p:cNvCxnSpPr/>
          <p:nvPr/>
        </p:nvCxnSpPr>
        <p:spPr>
          <a:xfrm rot="10800000">
            <a:off x="3251606" y="2772023"/>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209" name="Google Shape;209;p4"/>
          <p:cNvCxnSpPr/>
          <p:nvPr/>
        </p:nvCxnSpPr>
        <p:spPr>
          <a:xfrm rot="10800000">
            <a:off x="4222154" y="2753136"/>
            <a:ext cx="0" cy="783997"/>
          </a:xfrm>
          <a:prstGeom prst="straightConnector1">
            <a:avLst/>
          </a:prstGeom>
          <a:noFill/>
          <a:ln w="25400" cap="flat" cmpd="sng">
            <a:solidFill>
              <a:schemeClr val="dk1"/>
            </a:solidFill>
            <a:prstDash val="solid"/>
            <a:miter lim="800000"/>
            <a:headEnd type="none" w="sm" len="sm"/>
            <a:tailEnd type="triangle" w="med" len="med"/>
          </a:ln>
        </p:spPr>
      </p:cxnSp>
      <p:cxnSp>
        <p:nvCxnSpPr>
          <p:cNvPr id="210" name="Google Shape;210;p4"/>
          <p:cNvCxnSpPr/>
          <p:nvPr/>
        </p:nvCxnSpPr>
        <p:spPr>
          <a:xfrm rot="10800000">
            <a:off x="5211952" y="2753136"/>
            <a:ext cx="0" cy="783997"/>
          </a:xfrm>
          <a:prstGeom prst="straightConnector1">
            <a:avLst/>
          </a:prstGeom>
          <a:noFill/>
          <a:ln w="25400" cap="flat" cmpd="sng">
            <a:solidFill>
              <a:schemeClr val="dk1"/>
            </a:solidFill>
            <a:prstDash val="solid"/>
            <a:miter lim="800000"/>
            <a:headEnd type="none" w="sm" len="sm"/>
            <a:tailEnd type="triangle" w="med" len="med"/>
          </a:ln>
        </p:spPr>
      </p:cxnSp>
      <p:sp>
        <p:nvSpPr>
          <p:cNvPr id="211" name="Google Shape;211;p4"/>
          <p:cNvSpPr/>
          <p:nvPr/>
        </p:nvSpPr>
        <p:spPr>
          <a:xfrm>
            <a:off x="6667958" y="4974955"/>
            <a:ext cx="461666" cy="605813"/>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2" name="Google Shape;212;p4"/>
          <p:cNvSpPr/>
          <p:nvPr/>
        </p:nvSpPr>
        <p:spPr>
          <a:xfrm>
            <a:off x="7626883" y="4974953"/>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3" name="Google Shape;213;p4"/>
          <p:cNvSpPr/>
          <p:nvPr/>
        </p:nvSpPr>
        <p:spPr>
          <a:xfrm>
            <a:off x="8589294" y="4974953"/>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4" name="Google Shape;214;p4"/>
          <p:cNvSpPr/>
          <p:nvPr/>
        </p:nvSpPr>
        <p:spPr>
          <a:xfrm>
            <a:off x="9574198" y="4974953"/>
            <a:ext cx="465153" cy="605814"/>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5" name="Google Shape;215;p4"/>
          <p:cNvSpPr txBox="1"/>
          <p:nvPr/>
        </p:nvSpPr>
        <p:spPr>
          <a:xfrm>
            <a:off x="9449193" y="5062449"/>
            <a:ext cx="715161" cy="461665"/>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16" name="Google Shape;216;p4"/>
          <p:cNvSpPr txBox="1"/>
          <p:nvPr/>
        </p:nvSpPr>
        <p:spPr>
          <a:xfrm>
            <a:off x="8472994" y="5069861"/>
            <a:ext cx="715161" cy="461665"/>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17" name="Google Shape;217;p4"/>
          <p:cNvSpPr txBox="1"/>
          <p:nvPr/>
        </p:nvSpPr>
        <p:spPr>
          <a:xfrm>
            <a:off x="7510583" y="5089196"/>
            <a:ext cx="715161" cy="461665"/>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18" name="Google Shape;218;p4"/>
          <p:cNvSpPr txBox="1"/>
          <p:nvPr/>
        </p:nvSpPr>
        <p:spPr>
          <a:xfrm>
            <a:off x="6570450" y="5044214"/>
            <a:ext cx="715161" cy="461665"/>
          </a:xfrm>
          <a:prstGeom prst="rect">
            <a:avLst/>
          </a:prstGeom>
          <a:blipFill rotWithShape="1">
            <a:blip r:embed="rId1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19" name="Google Shape;219;p4"/>
          <p:cNvSpPr/>
          <p:nvPr/>
        </p:nvSpPr>
        <p:spPr>
          <a:xfrm>
            <a:off x="5889095" y="4037196"/>
            <a:ext cx="2002038" cy="826128"/>
          </a:xfrm>
          <a:prstGeom prst="triangle">
            <a:avLst>
              <a:gd name="adj" fmla="val 50000"/>
            </a:avLst>
          </a:prstGeom>
          <a:gradFill>
            <a:gsLst>
              <a:gs pos="0">
                <a:srgbClr val="FFDC9B"/>
              </a:gs>
              <a:gs pos="50000">
                <a:srgbClr val="FFD68D"/>
              </a:gs>
              <a:gs pos="100000">
                <a:srgbClr val="FFD478"/>
              </a:gs>
            </a:gsLst>
            <a:lin ang="5400000" scaled="0"/>
          </a:gra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0" name="Google Shape;220;p4"/>
          <p:cNvSpPr/>
          <p:nvPr/>
        </p:nvSpPr>
        <p:spPr>
          <a:xfrm>
            <a:off x="6828535" y="4037196"/>
            <a:ext cx="2002038" cy="826128"/>
          </a:xfrm>
          <a:prstGeom prst="triangle">
            <a:avLst>
              <a:gd name="adj" fmla="val 50000"/>
            </a:avLst>
          </a:prstGeom>
          <a:gradFill>
            <a:gsLst>
              <a:gs pos="0">
                <a:srgbClr val="FFDC9B"/>
              </a:gs>
              <a:gs pos="50000">
                <a:srgbClr val="FFD68D"/>
              </a:gs>
              <a:gs pos="100000">
                <a:srgbClr val="FFD478"/>
              </a:gs>
            </a:gsLst>
            <a:lin ang="5400000" scaled="0"/>
          </a:gra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1" name="Google Shape;221;p4"/>
          <p:cNvSpPr/>
          <p:nvPr/>
        </p:nvSpPr>
        <p:spPr>
          <a:xfrm>
            <a:off x="7836880" y="4023588"/>
            <a:ext cx="2002038" cy="826128"/>
          </a:xfrm>
          <a:prstGeom prst="triangle">
            <a:avLst>
              <a:gd name="adj" fmla="val 50000"/>
            </a:avLst>
          </a:prstGeom>
          <a:gradFill>
            <a:gsLst>
              <a:gs pos="0">
                <a:srgbClr val="FFDC9B"/>
              </a:gs>
              <a:gs pos="50000">
                <a:srgbClr val="FFD68D"/>
              </a:gs>
              <a:gs pos="100000">
                <a:srgbClr val="FFD478"/>
              </a:gs>
            </a:gsLst>
            <a:lin ang="5400000" scaled="0"/>
          </a:gra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2" name="Google Shape;222;p4"/>
          <p:cNvSpPr/>
          <p:nvPr/>
        </p:nvSpPr>
        <p:spPr>
          <a:xfrm>
            <a:off x="8821869" y="4027954"/>
            <a:ext cx="2002038" cy="826128"/>
          </a:xfrm>
          <a:prstGeom prst="triangle">
            <a:avLst>
              <a:gd name="adj" fmla="val 50000"/>
            </a:avLst>
          </a:prstGeom>
          <a:gradFill>
            <a:gsLst>
              <a:gs pos="0">
                <a:srgbClr val="FFDC9B"/>
              </a:gs>
              <a:gs pos="50000">
                <a:srgbClr val="FFD68D"/>
              </a:gs>
              <a:gs pos="100000">
                <a:srgbClr val="FFD478"/>
              </a:gs>
            </a:gsLst>
            <a:lin ang="5400000" scaled="0"/>
          </a:gra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3" name="Google Shape;223;p4"/>
          <p:cNvSpPr/>
          <p:nvPr/>
        </p:nvSpPr>
        <p:spPr>
          <a:xfrm>
            <a:off x="6780864" y="3742857"/>
            <a:ext cx="180000" cy="180000"/>
          </a:xfrm>
          <a:prstGeom prst="ellipse">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4" name="Google Shape;224;p4"/>
          <p:cNvSpPr/>
          <p:nvPr/>
        </p:nvSpPr>
        <p:spPr>
          <a:xfrm>
            <a:off x="7739554" y="3742857"/>
            <a:ext cx="180000" cy="180000"/>
          </a:xfrm>
          <a:prstGeom prst="ellipse">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5" name="Google Shape;225;p4"/>
          <p:cNvSpPr/>
          <p:nvPr/>
        </p:nvSpPr>
        <p:spPr>
          <a:xfrm>
            <a:off x="8748669" y="3742857"/>
            <a:ext cx="180000" cy="180000"/>
          </a:xfrm>
          <a:prstGeom prst="ellipse">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6" name="Google Shape;226;p4"/>
          <p:cNvSpPr/>
          <p:nvPr/>
        </p:nvSpPr>
        <p:spPr>
          <a:xfrm>
            <a:off x="9734293" y="3742857"/>
            <a:ext cx="180000" cy="180000"/>
          </a:xfrm>
          <a:prstGeom prst="ellipse">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7" name="Google Shape;227;p4"/>
          <p:cNvSpPr/>
          <p:nvPr/>
        </p:nvSpPr>
        <p:spPr>
          <a:xfrm>
            <a:off x="6780864" y="3463131"/>
            <a:ext cx="180000" cy="180000"/>
          </a:xfrm>
          <a:prstGeom prst="ellipse">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8" name="Google Shape;228;p4"/>
          <p:cNvSpPr/>
          <p:nvPr/>
        </p:nvSpPr>
        <p:spPr>
          <a:xfrm>
            <a:off x="7739554" y="3463131"/>
            <a:ext cx="180000" cy="180000"/>
          </a:xfrm>
          <a:prstGeom prst="ellipse">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9" name="Google Shape;229;p4"/>
          <p:cNvSpPr/>
          <p:nvPr/>
        </p:nvSpPr>
        <p:spPr>
          <a:xfrm>
            <a:off x="8748669" y="3463131"/>
            <a:ext cx="180000" cy="180000"/>
          </a:xfrm>
          <a:prstGeom prst="ellipse">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30" name="Google Shape;230;p4"/>
          <p:cNvSpPr/>
          <p:nvPr/>
        </p:nvSpPr>
        <p:spPr>
          <a:xfrm>
            <a:off x="9734293" y="3463131"/>
            <a:ext cx="180000" cy="180000"/>
          </a:xfrm>
          <a:prstGeom prst="ellipse">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31" name="Google Shape;231;p4"/>
          <p:cNvSpPr txBox="1"/>
          <p:nvPr/>
        </p:nvSpPr>
        <p:spPr>
          <a:xfrm>
            <a:off x="6856528" y="6128250"/>
            <a:ext cx="36813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TW" sz="2800" b="0" i="0" u="none" strike="noStrike" cap="none">
                <a:solidFill>
                  <a:srgbClr val="FF0000"/>
                </a:solidFill>
                <a:latin typeface="Times New Roman"/>
                <a:ea typeface="Times New Roman"/>
                <a:cs typeface="Times New Roman"/>
                <a:sym typeface="Times New Roman"/>
              </a:rPr>
              <a:t>(CNN can parallel)</a:t>
            </a:r>
            <a:endParaRPr sz="2800" b="0" i="0" u="none" strike="noStrike" cap="none">
              <a:solidFill>
                <a:srgbClr val="FF0000"/>
              </a:solidFill>
              <a:latin typeface="Times New Roman"/>
              <a:ea typeface="Times New Roman"/>
              <a:cs typeface="Times New Roman"/>
              <a:sym typeface="Times New Roman"/>
            </a:endParaRPr>
          </a:p>
        </p:txBody>
      </p:sp>
      <p:sp>
        <p:nvSpPr>
          <p:cNvPr id="232" name="Google Shape;232;p4"/>
          <p:cNvSpPr txBox="1"/>
          <p:nvPr/>
        </p:nvSpPr>
        <p:spPr>
          <a:xfrm rot="5400000">
            <a:off x="6646664" y="2748885"/>
            <a:ext cx="619925" cy="83099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zh-TW" sz="2400" b="0" i="0" u="none" strike="noStrike" cap="none">
                <a:solidFill>
                  <a:schemeClr val="dk1"/>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p:txBody>
      </p:sp>
      <p:sp>
        <p:nvSpPr>
          <p:cNvPr id="233" name="Google Shape;233;p4"/>
          <p:cNvSpPr txBox="1"/>
          <p:nvPr/>
        </p:nvSpPr>
        <p:spPr>
          <a:xfrm>
            <a:off x="6570750" y="2471574"/>
            <a:ext cx="715161" cy="461665"/>
          </a:xfrm>
          <a:prstGeom prst="rect">
            <a:avLst/>
          </a:prstGeom>
          <a:blipFill rotWithShape="1">
            <a:blip r:embed="rId1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34" name="Google Shape;234;p4"/>
          <p:cNvSpPr txBox="1"/>
          <p:nvPr/>
        </p:nvSpPr>
        <p:spPr>
          <a:xfrm>
            <a:off x="7533389" y="2449488"/>
            <a:ext cx="715161" cy="461665"/>
          </a:xfrm>
          <a:prstGeom prst="rect">
            <a:avLst/>
          </a:prstGeom>
          <a:blipFill rotWithShape="1">
            <a:blip r:embed="rId1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35" name="Google Shape;235;p4"/>
          <p:cNvSpPr txBox="1"/>
          <p:nvPr/>
        </p:nvSpPr>
        <p:spPr>
          <a:xfrm>
            <a:off x="8518842" y="2449488"/>
            <a:ext cx="715161" cy="461665"/>
          </a:xfrm>
          <a:prstGeom prst="rect">
            <a:avLst/>
          </a:prstGeom>
          <a:blipFill rotWithShape="1">
            <a:blip r:embed="rId1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36" name="Google Shape;236;p4"/>
          <p:cNvSpPr txBox="1"/>
          <p:nvPr/>
        </p:nvSpPr>
        <p:spPr>
          <a:xfrm>
            <a:off x="9481338" y="2447706"/>
            <a:ext cx="715161" cy="461665"/>
          </a:xfrm>
          <a:prstGeom prst="rect">
            <a:avLst/>
          </a:prstGeom>
          <a:blipFill rotWithShape="1">
            <a:blip r:embed="rId1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37" name="Google Shape;237;p4"/>
          <p:cNvSpPr/>
          <p:nvPr/>
        </p:nvSpPr>
        <p:spPr>
          <a:xfrm>
            <a:off x="6832016" y="1545130"/>
            <a:ext cx="2002038" cy="826128"/>
          </a:xfrm>
          <a:prstGeom prst="triangle">
            <a:avLst>
              <a:gd name="adj" fmla="val 50000"/>
            </a:avLst>
          </a:prstGeom>
          <a:gradFill>
            <a:gsLst>
              <a:gs pos="0">
                <a:srgbClr val="A6B6DE"/>
              </a:gs>
              <a:gs pos="50000">
                <a:srgbClr val="98AAD9"/>
              </a:gs>
              <a:gs pos="100000">
                <a:srgbClr val="859CD7"/>
              </a:gs>
            </a:gsLst>
            <a:lin ang="5400000" scaled="0"/>
          </a:gra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38" name="Google Shape;238;p4"/>
          <p:cNvSpPr txBox="1"/>
          <p:nvPr/>
        </p:nvSpPr>
        <p:spPr>
          <a:xfrm>
            <a:off x="6018007" y="576586"/>
            <a:ext cx="3981320"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TW" sz="2800" b="0" i="0" u="none" strike="noStrike" cap="none">
                <a:solidFill>
                  <a:schemeClr val="dk1"/>
                </a:solidFill>
                <a:latin typeface="Times New Roman"/>
                <a:ea typeface="Times New Roman"/>
                <a:cs typeface="Times New Roman"/>
                <a:sym typeface="Times New Roman"/>
              </a:rPr>
              <a:t>Filters in higher layer can consider longer sequence </a:t>
            </a:r>
            <a:endParaRPr sz="2800" b="0" i="0" u="none" strike="noStrike" cap="none">
              <a:solidFill>
                <a:schemeClr val="dk1"/>
              </a:solidFill>
              <a:latin typeface="Times New Roman"/>
              <a:ea typeface="Times New Roman"/>
              <a:cs typeface="Times New Roman"/>
              <a:sym typeface="Times New Roman"/>
            </a:endParaRPr>
          </a:p>
        </p:txBody>
      </p:sp>
      <p:sp>
        <p:nvSpPr>
          <p:cNvPr id="239" name="Google Shape;239;p4"/>
          <p:cNvSpPr txBox="1"/>
          <p:nvPr/>
        </p:nvSpPr>
        <p:spPr>
          <a:xfrm>
            <a:off x="6208934" y="5712415"/>
            <a:ext cx="432883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zh-TW" sz="2800" b="0" i="0" u="none" strike="noStrike" cap="none">
                <a:solidFill>
                  <a:srgbClr val="FF0000"/>
                </a:solidFill>
                <a:latin typeface="Times New Roman"/>
                <a:ea typeface="Times New Roman"/>
                <a:cs typeface="Times New Roman"/>
                <a:sym typeface="Times New Roman"/>
              </a:rPr>
              <a:t>Using CNN to replace RNN</a:t>
            </a:r>
            <a:endParaRPr sz="2800" b="0" i="0" u="none" strike="noStrike" cap="none">
              <a:solidFill>
                <a:srgbClr val="FF0000"/>
              </a:solidFill>
              <a:latin typeface="Times New Roman"/>
              <a:ea typeface="Times New Roman"/>
              <a:cs typeface="Times New Roman"/>
              <a:sym typeface="Times New Roman"/>
            </a:endParaRPr>
          </a:p>
        </p:txBody>
      </p:sp>
      <p:sp>
        <p:nvSpPr>
          <p:cNvPr id="240" name="Google Shape;240;p4"/>
          <p:cNvSpPr txBox="1"/>
          <p:nvPr/>
        </p:nvSpPr>
        <p:spPr>
          <a:xfrm>
            <a:off x="7248323" y="-7903"/>
            <a:ext cx="497193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chemeClr val="dk1"/>
                </a:solidFill>
                <a:latin typeface="Times New Roman"/>
                <a:ea typeface="Times New Roman"/>
                <a:cs typeface="Times New Roman"/>
                <a:sym typeface="Times New Roman"/>
              </a:rPr>
              <a:t>Transformer – 李宏毅老師</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zh-TW" sz="1800" b="0" i="0" u="sng" strike="noStrike" cap="none">
                <a:solidFill>
                  <a:schemeClr val="dk1"/>
                </a:solidFill>
                <a:latin typeface="Times New Roman"/>
                <a:ea typeface="Times New Roman"/>
                <a:cs typeface="Times New Roman"/>
                <a:sym typeface="Times New Roman"/>
                <a:hlinkClick r:id="rId19">
                  <a:extLst>
                    <a:ext uri="{A12FA001-AC4F-418D-AE19-62706E023703}">
                      <ahyp:hlinkClr xmlns:ahyp="http://schemas.microsoft.com/office/drawing/2018/hyperlinkcolor" val="tx"/>
                    </a:ext>
                  </a:extLst>
                </a:hlinkClick>
              </a:rPr>
              <a:t>https://www.youtube.com/watch?v=ugWDIIOHtPA</a:t>
            </a:r>
            <a:endParaRPr sz="1800" b="0" i="0" u="none" strike="noStrike" cap="none">
              <a:solidFill>
                <a:schemeClr val="dk1"/>
              </a:solidFill>
              <a:latin typeface="Times New Roman"/>
              <a:ea typeface="Times New Roman"/>
              <a:cs typeface="Times New Roman"/>
              <a:sym typeface="Times New Roman"/>
            </a:endParaRPr>
          </a:p>
        </p:txBody>
      </p:sp>
      <p:sp>
        <p:nvSpPr>
          <p:cNvPr id="241" name="Google Shape;241;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zh-TW"/>
              <a:t>8</a:t>
            </a:fld>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6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6A55C2-11EB-388E-F0F8-B89EB329701C}"/>
              </a:ext>
            </a:extLst>
          </p:cNvPr>
          <p:cNvSpPr>
            <a:spLocks noGrp="1"/>
          </p:cNvSpPr>
          <p:nvPr>
            <p:ph type="title"/>
          </p:nvPr>
        </p:nvSpPr>
        <p:spPr/>
        <p:txBody>
          <a:bodyPr/>
          <a:lstStyle/>
          <a:p>
            <a:r>
              <a:rPr lang="en-US" altLang="zh-TW" dirty="0"/>
              <a:t>Why Self-Attention</a:t>
            </a:r>
            <a:endParaRPr lang="zh-TW" altLang="en-US" dirty="0"/>
          </a:p>
        </p:txBody>
      </p:sp>
      <p:sp>
        <p:nvSpPr>
          <p:cNvPr id="3" name="內容版面配置區 2">
            <a:extLst>
              <a:ext uri="{FF2B5EF4-FFF2-40B4-BE49-F238E27FC236}">
                <a16:creationId xmlns:a16="http://schemas.microsoft.com/office/drawing/2014/main" id="{2D8DDB1F-DB87-91F0-28B4-6FE978280CD4}"/>
              </a:ext>
            </a:extLst>
          </p:cNvPr>
          <p:cNvSpPr>
            <a:spLocks noGrp="1"/>
          </p:cNvSpPr>
          <p:nvPr>
            <p:ph idx="1"/>
          </p:nvPr>
        </p:nvSpPr>
        <p:spPr/>
        <p:txBody>
          <a:bodyPr/>
          <a:lstStyle/>
          <a:p>
            <a:r>
              <a:rPr lang="en-US" altLang="zh-TW" dirty="0"/>
              <a:t>the total computational complexity per layer</a:t>
            </a:r>
          </a:p>
          <a:p>
            <a:r>
              <a:rPr lang="en-US" altLang="zh-TW" dirty="0"/>
              <a:t>the amount of computation that can be parallelized</a:t>
            </a:r>
          </a:p>
          <a:p>
            <a:pPr marL="0" indent="0">
              <a:buNone/>
            </a:pPr>
            <a:endParaRPr lang="zh-TW" altLang="en-US" dirty="0"/>
          </a:p>
        </p:txBody>
      </p:sp>
      <p:pic>
        <p:nvPicPr>
          <p:cNvPr id="5" name="圖片 4">
            <a:extLst>
              <a:ext uri="{FF2B5EF4-FFF2-40B4-BE49-F238E27FC236}">
                <a16:creationId xmlns:a16="http://schemas.microsoft.com/office/drawing/2014/main" id="{B6948A4A-62A3-5F4C-AAE6-9FED2ECEE47A}"/>
              </a:ext>
            </a:extLst>
          </p:cNvPr>
          <p:cNvPicPr>
            <a:picLocks noChangeAspect="1"/>
          </p:cNvPicPr>
          <p:nvPr/>
        </p:nvPicPr>
        <p:blipFill>
          <a:blip r:embed="rId2"/>
          <a:stretch>
            <a:fillRect/>
          </a:stretch>
        </p:blipFill>
        <p:spPr>
          <a:xfrm>
            <a:off x="838200" y="2989111"/>
            <a:ext cx="9847619" cy="2980952"/>
          </a:xfrm>
          <a:prstGeom prst="rect">
            <a:avLst/>
          </a:prstGeom>
        </p:spPr>
      </p:pic>
    </p:spTree>
    <p:extLst>
      <p:ext uri="{BB962C8B-B14F-4D97-AF65-F5344CB8AC3E}">
        <p14:creationId xmlns:p14="http://schemas.microsoft.com/office/powerpoint/2010/main" val="108898441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1136</TotalTime>
  <Words>1791</Words>
  <Application>Microsoft Office PowerPoint</Application>
  <PresentationFormat>寬螢幕</PresentationFormat>
  <Paragraphs>243</Paragraphs>
  <Slides>39</Slides>
  <Notes>29</Notes>
  <HiddenSlides>11</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39</vt:i4>
      </vt:variant>
    </vt:vector>
  </HeadingPairs>
  <TitlesOfParts>
    <vt:vector size="48" baseType="lpstr">
      <vt:lpstr>Noto Sans Symbols</vt:lpstr>
      <vt:lpstr>標楷體</vt:lpstr>
      <vt:lpstr>Arial</vt:lpstr>
      <vt:lpstr>Calibri</vt:lpstr>
      <vt:lpstr>Calibri Light</vt:lpstr>
      <vt:lpstr>Cambria Math</vt:lpstr>
      <vt:lpstr>Roboto</vt:lpstr>
      <vt:lpstr>Times New Roman</vt:lpstr>
      <vt:lpstr>Office 佈景主題</vt:lpstr>
      <vt:lpstr>Transformer</vt:lpstr>
      <vt:lpstr>Transformer</vt:lpstr>
      <vt:lpstr>Outline</vt:lpstr>
      <vt:lpstr>Transformer</vt:lpstr>
      <vt:lpstr>PowerPoint 簡報</vt:lpstr>
      <vt:lpstr>Background</vt:lpstr>
      <vt:lpstr>Sequence</vt:lpstr>
      <vt:lpstr>Sequence </vt:lpstr>
      <vt:lpstr>Why Self-Attention</vt:lpstr>
      <vt:lpstr>Attention</vt:lpstr>
      <vt:lpstr>Scaled Dot-Product Attention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Self-Attention </vt:lpstr>
      <vt:lpstr>Alignment score function</vt:lpstr>
      <vt:lpstr>PowerPoint 簡報</vt:lpstr>
      <vt:lpstr>PowerPoint 簡報</vt:lpstr>
      <vt:lpstr>PowerPoint 簡報</vt:lpstr>
      <vt:lpstr>Transformers</vt:lpstr>
      <vt:lpstr>PowerPoint 簡報</vt:lpstr>
      <vt:lpstr>Positional encoding</vt:lpstr>
      <vt:lpstr>Transformers</vt:lpstr>
      <vt:lpstr>Positional encoding</vt:lpstr>
      <vt:lpstr>Transformers</vt:lpstr>
      <vt:lpstr>Multi-Head</vt:lpstr>
      <vt:lpstr>Transformers</vt:lpstr>
      <vt:lpstr>Layer Normalization</vt:lpstr>
      <vt:lpstr>PowerPoint 簡報</vt:lpstr>
      <vt:lpstr>Why Self-Attention</vt:lpstr>
      <vt:lpstr>Transformer (Encoder)</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振閔 廖</dc:creator>
  <cp:lastModifiedBy>振閔 廖</cp:lastModifiedBy>
  <cp:revision>45</cp:revision>
  <dcterms:created xsi:type="dcterms:W3CDTF">2022-07-26T14:09:05Z</dcterms:created>
  <dcterms:modified xsi:type="dcterms:W3CDTF">2023-07-30T19:25:36Z</dcterms:modified>
</cp:coreProperties>
</file>