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shO44NDkuSvpPDEKpe1Y0sXh0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3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3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3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3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計算機實習 05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051560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2022.03.18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在建構子中，無論有沒有使用 super 去呼叫 superclass 的建構子，都一律會隱含呼叫 super class 的無參數建構子。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除非 super class 沒有無參數建構子。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此時程式會不能編譯。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 constructor, no matter there is </a:t>
            </a:r>
            <a:r>
              <a:rPr lang="en-US">
                <a:solidFill>
                  <a:srgbClr val="CC00CC"/>
                </a:solidFill>
              </a:rPr>
              <a:t>super </a:t>
            </a:r>
            <a:r>
              <a:rPr lang="en-US"/>
              <a:t>to invoke superclass’ constructor. There will always invoke “no parameter constructor” in super class.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Unless there is no “no parameter constructor”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At this moment, program can’t complete compilation.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75045" cy="2999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3"/>
          <p:cNvGrpSpPr/>
          <p:nvPr/>
        </p:nvGrpSpPr>
        <p:grpSpPr>
          <a:xfrm>
            <a:off x="1613272" y="396240"/>
            <a:ext cx="3607266" cy="243840"/>
            <a:chOff x="1971412" y="396240"/>
            <a:chExt cx="3607266" cy="243840"/>
          </a:xfrm>
        </p:grpSpPr>
        <p:sp>
          <p:nvSpPr>
            <p:cNvPr id="187" name="Google Shape;187;p13"/>
            <p:cNvSpPr/>
            <p:nvPr/>
          </p:nvSpPr>
          <p:spPr>
            <a:xfrm>
              <a:off x="1971412" y="396240"/>
              <a:ext cx="3607266" cy="243840"/>
            </a:xfrm>
            <a:prstGeom prst="wedgeRectCallout">
              <a:avLst>
                <a:gd fmla="val -61996" name="adj1"/>
                <a:gd fmla="val -26025" name="adj2"/>
              </a:avLst>
            </a:prstGeom>
            <a:solidFill>
              <a:srgbClr val="E99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pic>
          <p:nvPicPr>
            <p:cNvPr id="188" name="Google Shape;188;p13"/>
            <p:cNvPicPr preferRelativeResize="0"/>
            <p:nvPr/>
          </p:nvPicPr>
          <p:blipFill rotWithShape="1">
            <a:blip r:embed="rId4">
              <a:alphaModFix/>
            </a:blip>
            <a:srcRect b="19157" l="8552" r="449" t="27372"/>
            <a:stretch/>
          </p:blipFill>
          <p:spPr>
            <a:xfrm>
              <a:off x="2015169" y="461960"/>
              <a:ext cx="3519751" cy="1076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9" name="Google Shape;189;p13"/>
          <p:cNvCxnSpPr>
            <a:endCxn id="190" idx="1"/>
          </p:cNvCxnSpPr>
          <p:nvPr/>
        </p:nvCxnSpPr>
        <p:spPr>
          <a:xfrm>
            <a:off x="5325225" y="515778"/>
            <a:ext cx="66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3"/>
          <p:cNvSpPr txBox="1"/>
          <p:nvPr/>
        </p:nvSpPr>
        <p:spPr>
          <a:xfrm>
            <a:off x="5991225" y="331112"/>
            <a:ext cx="2568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Call 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super()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automatically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6102396" y="1320845"/>
            <a:ext cx="5645058" cy="5374567"/>
            <a:chOff x="6546942" y="1483433"/>
            <a:chExt cx="5645058" cy="5374567"/>
          </a:xfrm>
        </p:grpSpPr>
        <p:pic>
          <p:nvPicPr>
            <p:cNvPr id="192" name="Google Shape;19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46942" y="1483433"/>
              <a:ext cx="5645058" cy="5374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3"/>
            <p:cNvSpPr/>
            <p:nvPr/>
          </p:nvSpPr>
          <p:spPr>
            <a:xfrm>
              <a:off x="7275455" y="5010150"/>
              <a:ext cx="1284230" cy="7620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94" name="Google Shape;194;p13"/>
          <p:cNvGrpSpPr/>
          <p:nvPr/>
        </p:nvGrpSpPr>
        <p:grpSpPr>
          <a:xfrm>
            <a:off x="514035" y="3296353"/>
            <a:ext cx="4515480" cy="3439005"/>
            <a:chOff x="0" y="3418995"/>
            <a:chExt cx="4515480" cy="3439005"/>
          </a:xfrm>
        </p:grpSpPr>
        <p:pic>
          <p:nvPicPr>
            <p:cNvPr id="195" name="Google Shape;1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3418995"/>
              <a:ext cx="4515480" cy="343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3"/>
            <p:cNvSpPr/>
            <p:nvPr/>
          </p:nvSpPr>
          <p:spPr>
            <a:xfrm>
              <a:off x="769880" y="4008130"/>
              <a:ext cx="843392" cy="18287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cxnSp>
        <p:nvCxnSpPr>
          <p:cNvPr id="197" name="Google Shape;197;p13"/>
          <p:cNvCxnSpPr/>
          <p:nvPr/>
        </p:nvCxnSpPr>
        <p:spPr>
          <a:xfrm>
            <a:off x="0" y="3143250"/>
            <a:ext cx="5577840" cy="0"/>
          </a:xfrm>
          <a:prstGeom prst="straightConnector1">
            <a:avLst/>
          </a:prstGeom>
          <a:noFill/>
          <a:ln cap="flat" cmpd="sng" w="38100">
            <a:solidFill>
              <a:srgbClr val="A5A1A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98" name="Google Shape;198;p13"/>
          <p:cNvCxnSpPr/>
          <p:nvPr/>
        </p:nvCxnSpPr>
        <p:spPr>
          <a:xfrm>
            <a:off x="5657850" y="1088717"/>
            <a:ext cx="0" cy="5838825"/>
          </a:xfrm>
          <a:prstGeom prst="straightConnector1">
            <a:avLst/>
          </a:prstGeom>
          <a:noFill/>
          <a:ln cap="flat" cmpd="sng" w="38100">
            <a:solidFill>
              <a:srgbClr val="A5A1A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99" name="Google Shape;199;p13"/>
          <p:cNvCxnSpPr/>
          <p:nvPr/>
        </p:nvCxnSpPr>
        <p:spPr>
          <a:xfrm>
            <a:off x="5657850" y="1060142"/>
            <a:ext cx="6534150" cy="0"/>
          </a:xfrm>
          <a:prstGeom prst="straightConnector1">
            <a:avLst/>
          </a:prstGeom>
          <a:noFill/>
          <a:ln cap="flat" cmpd="sng" w="38100">
            <a:solidFill>
              <a:srgbClr val="A5A1A1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PRACTICE 06-BATTLE WITH INHERITANCE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929528" y="2286307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說明：寫一個遊戲，程式碼有用到繼承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使用者可以</a:t>
            </a:r>
            <a:r>
              <a:rPr b="1" lang="en-US" sz="2000"/>
              <a:t>創建一個英雄</a:t>
            </a:r>
            <a:r>
              <a:rPr lang="en-US" sz="2000"/>
              <a:t>和</a:t>
            </a:r>
            <a:r>
              <a:rPr b="1" lang="en-US" sz="2000"/>
              <a:t>一個敵人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b="1" lang="en-US" sz="2000"/>
              <a:t>英雄會和敵人戰鬥</a:t>
            </a:r>
            <a:endParaRPr b="1" sz="2000"/>
          </a:p>
        </p:txBody>
      </p:sp>
      <p:sp>
        <p:nvSpPr>
          <p:cNvPr id="206" name="Google Shape;206;p14"/>
          <p:cNvSpPr txBox="1"/>
          <p:nvPr/>
        </p:nvSpPr>
        <p:spPr>
          <a:xfrm>
            <a:off x="7216720" y="1700805"/>
            <a:ext cx="3905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deadline:2022/03/21 23:55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935624" y="1403604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階段一、創建一個英雄：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印出字樣: "Please Create a hero: 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印出字樣: "Name: " </a:t>
            </a:r>
            <a:r>
              <a:rPr lang="en-US" sz="2000">
                <a:solidFill>
                  <a:srgbClr val="422E2E"/>
                </a:solidFill>
              </a:rPr>
              <a:t>使用者輸入英雄的名字 (string)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3. 印出字樣: "Hp: " </a:t>
            </a:r>
            <a:r>
              <a:rPr lang="en-US" sz="2000">
                <a:solidFill>
                  <a:srgbClr val="422E2E"/>
                </a:solidFill>
              </a:rPr>
              <a:t>使用者輸入英雄的血量 (positive 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4. 印出字樣: "Atk: " </a:t>
            </a:r>
            <a:r>
              <a:rPr lang="en-US" sz="2000">
                <a:solidFill>
                  <a:srgbClr val="422E2E"/>
                </a:solidFill>
              </a:rPr>
              <a:t>使用者輸入英雄的攻擊力 (positive 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5. 印出字樣: "</a:t>
            </a:r>
            <a:r>
              <a:rPr lang="en-US" sz="2000">
                <a:solidFill>
                  <a:srgbClr val="FF0000"/>
                </a:solidFill>
              </a:rPr>
              <a:t>[hero's name]</a:t>
            </a:r>
            <a:r>
              <a:rPr lang="en-US" sz="2000"/>
              <a:t>'s Weapon: " </a:t>
            </a:r>
            <a:r>
              <a:rPr lang="en-US" sz="2000">
                <a:solidFill>
                  <a:srgbClr val="422E2E"/>
                </a:solidFill>
              </a:rPr>
              <a:t>使用者輸入武器的名字 (string)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6. 印出字樣: "</a:t>
            </a:r>
            <a:r>
              <a:rPr lang="en-US" sz="2000">
                <a:solidFill>
                  <a:srgbClr val="FF0000"/>
                </a:solidFill>
              </a:rPr>
              <a:t>[hero's name]</a:t>
            </a:r>
            <a:r>
              <a:rPr lang="en-US" sz="2000"/>
              <a:t>'s Weapon Atk: " </a:t>
            </a:r>
            <a:r>
              <a:rPr lang="en-US" sz="2000">
                <a:solidFill>
                  <a:srgbClr val="422E2E"/>
                </a:solidFill>
              </a:rPr>
              <a:t>使用者輸入武器的攻擊力 (positive 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7. 印出換行: "\n"</a:t>
            </a:r>
            <a:endParaRPr sz="20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4540" l="2776" r="0" t="4454"/>
          <a:stretch/>
        </p:blipFill>
        <p:spPr>
          <a:xfrm>
            <a:off x="8442983" y="954248"/>
            <a:ext cx="3045041" cy="1828800"/>
          </a:xfrm>
          <a:prstGeom prst="rect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1066800" y="1216533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階段二、創建一個敵人：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印出字樣: "Please Create an enemy: 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印出字樣: "Name: " </a:t>
            </a:r>
            <a:r>
              <a:rPr lang="en-US" sz="2000">
                <a:solidFill>
                  <a:srgbClr val="FF0000"/>
                </a:solidFill>
              </a:rPr>
              <a:t>使用者輸入敵人的名字 (string)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3. 印出字樣: "Hp: "</a:t>
            </a:r>
            <a:r>
              <a:rPr lang="en-US" sz="2000">
                <a:solidFill>
                  <a:srgbClr val="FF0000"/>
                </a:solidFill>
              </a:rPr>
              <a:t> 使用者輸入敵人的血量 (positive 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4. 印出字樣: "Atk: " </a:t>
            </a:r>
            <a:r>
              <a:rPr lang="en-US" sz="2000">
                <a:solidFill>
                  <a:srgbClr val="FF0000"/>
                </a:solidFill>
              </a:rPr>
              <a:t>使用者輸入敵人的攻擊力 (positive 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5. 印出字樣: "DropItem: " </a:t>
            </a:r>
            <a:r>
              <a:rPr lang="en-US" sz="2000">
                <a:solidFill>
                  <a:srgbClr val="FF0000"/>
                </a:solidFill>
              </a:rPr>
              <a:t>使用者輸入敵人的掉落物 (string)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6. 印出: “============” 作為分隔線並換行.</a:t>
            </a:r>
            <a:endParaRPr sz="2000"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21354" l="0" r="0" t="0"/>
          <a:stretch/>
        </p:blipFill>
        <p:spPr>
          <a:xfrm>
            <a:off x="8753670" y="1216533"/>
            <a:ext cx="2793077" cy="1438275"/>
          </a:xfrm>
          <a:prstGeom prst="rect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9345" l="0" r="0" t="0"/>
          <a:stretch/>
        </p:blipFill>
        <p:spPr>
          <a:xfrm>
            <a:off x="838200" y="1846697"/>
            <a:ext cx="3982375" cy="4496953"/>
          </a:xfrm>
          <a:prstGeom prst="rect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838200" y="13390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階段三、戰鬥階段：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印出字樣: "A Wild </a:t>
            </a:r>
            <a:r>
              <a:rPr lang="en-US" sz="2000">
                <a:solidFill>
                  <a:srgbClr val="8439BD"/>
                </a:solidFill>
              </a:rPr>
              <a:t>[enemy's name] </a:t>
            </a:r>
            <a:r>
              <a:rPr lang="en-US" sz="2000"/>
              <a:t>appeared!"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印出字樣: "What will </a:t>
            </a:r>
            <a:r>
              <a:rPr lang="en-US" sz="2000">
                <a:solidFill>
                  <a:srgbClr val="8439BD"/>
                </a:solidFill>
              </a:rPr>
              <a:t>[enemy's name] </a:t>
            </a:r>
            <a:r>
              <a:rPr lang="en-US" sz="2000"/>
              <a:t>do?"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3. 印出字樣: "</a:t>
            </a:r>
            <a:r>
              <a:rPr lang="en-US" sz="2000">
                <a:solidFill>
                  <a:srgbClr val="FF0000"/>
                </a:solidFill>
              </a:rPr>
              <a:t>[hero's name]</a:t>
            </a:r>
            <a:r>
              <a:rPr lang="en-US" sz="2000"/>
              <a:t>'s Hp: </a:t>
            </a:r>
            <a:r>
              <a:rPr lang="en-US" sz="2000">
                <a:solidFill>
                  <a:srgbClr val="FF0000"/>
                </a:solidFill>
              </a:rPr>
              <a:t>[hero's hp]</a:t>
            </a:r>
            <a:r>
              <a:rPr lang="en-US" sz="2000"/>
              <a:t>"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4. 印出字樣: "</a:t>
            </a:r>
            <a:r>
              <a:rPr lang="en-US" sz="2000">
                <a:solidFill>
                  <a:srgbClr val="8439BD"/>
                </a:solidFill>
              </a:rPr>
              <a:t>[enemy's name]</a:t>
            </a:r>
            <a:r>
              <a:rPr lang="en-US" sz="2000"/>
              <a:t>'s Hp: </a:t>
            </a:r>
            <a:r>
              <a:rPr lang="en-US" sz="2000">
                <a:solidFill>
                  <a:srgbClr val="8439BD"/>
                </a:solidFill>
              </a:rPr>
              <a:t>[enemy's hp]</a:t>
            </a:r>
            <a:r>
              <a:rPr lang="en-US" sz="2000"/>
              <a:t>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5. 印出字樣: "1.Attack 2.Do nothing“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6. 使用者輸入選項 1 或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	</a:t>
            </a:r>
            <a:r>
              <a:rPr lang="en-US" sz="1600"/>
              <a:t>1: 英雄攻擊敵人，敵人的 hp 減少 (英雄的攻擊力加英雄武器的攻擊力) 印出字樣: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		"[hero‘s name] use [hero's weapon] and hurt [enemy's name] [hurt points] points."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	2: 英雄不做任何事 印出字樣: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		"[hero's name] is doing nothing."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7. 如果此時敵人hp值已經歸零，跳至 </a:t>
            </a:r>
            <a:r>
              <a:rPr b="1" lang="en-US" sz="2000"/>
              <a:t>階段四、結算階段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8. 敵人攻擊英雄</a:t>
            </a:r>
            <a:r>
              <a:rPr lang="en-US"/>
              <a:t>(</a:t>
            </a:r>
            <a:r>
              <a:rPr b="1" lang="en-US">
                <a:solidFill>
                  <a:srgbClr val="FF0000"/>
                </a:solidFill>
              </a:rPr>
              <a:t>每回合皆會攻擊</a:t>
            </a:r>
            <a:r>
              <a:rPr lang="en-US"/>
              <a:t>)</a:t>
            </a:r>
            <a:r>
              <a:rPr lang="en-US" sz="2000"/>
              <a:t>，英雄的 hp 減少 (敵人的攻擊力)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9. 回到第3步驟重複執行，直到當英雄或敵人的血量小於或等於 0 時，決定誰是贏家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888532" y="1154506"/>
            <a:ext cx="107649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階段四、結算階段：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如果英雄獲勝, 印出字樣: "</a:t>
            </a:r>
            <a:r>
              <a:rPr lang="en-US" sz="2000">
                <a:solidFill>
                  <a:srgbClr val="FF0000"/>
                </a:solidFill>
              </a:rPr>
              <a:t>[heros's name]</a:t>
            </a:r>
            <a:r>
              <a:rPr lang="en-US" sz="2000"/>
              <a:t> win!"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1. 印出字樣: "</a:t>
            </a:r>
            <a:r>
              <a:rPr lang="en-US" sz="1800">
                <a:solidFill>
                  <a:srgbClr val="8439BD"/>
                </a:solidFill>
              </a:rPr>
              <a:t>[enemy's name] </a:t>
            </a:r>
            <a:r>
              <a:rPr lang="en-US" sz="1800"/>
              <a:t>dropped item "</a:t>
            </a:r>
            <a:r>
              <a:rPr lang="en-US" sz="1800">
                <a:solidFill>
                  <a:srgbClr val="8439BD"/>
                </a:solidFill>
              </a:rPr>
              <a:t>[enemy drop item]</a:t>
            </a:r>
            <a:r>
              <a:rPr lang="en-US" sz="1800"/>
              <a:t>" left on the ground."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2. 印出字樣: "Want another adventure?"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3. 印出選項: "1. Yes 2. No"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4. 使用者輸入 1 或 2.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1: 出現另一位敵人並開始戰鬥 (回到 </a:t>
            </a:r>
            <a:r>
              <a:rPr b="1" lang="en-US" sz="1600"/>
              <a:t>階段二、創建一個敵人 </a:t>
            </a:r>
            <a:r>
              <a:rPr lang="en-US" sz="1600"/>
              <a:t>開始，以英雄目前的Hp繼續戰鬥)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2: 印出字樣 "Game Over" 並結束程式</a:t>
            </a:r>
            <a:endParaRPr sz="1600"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如果敵人獲勝，印出字樣: "</a:t>
            </a:r>
            <a:r>
              <a:rPr lang="en-US" sz="2000">
                <a:solidFill>
                  <a:srgbClr val="8439BD"/>
                </a:solidFill>
              </a:rPr>
              <a:t>[enemy's name]</a:t>
            </a:r>
            <a:r>
              <a:rPr lang="en-US" sz="2000"/>
              <a:t> win!"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1. 印出字樣: "</a:t>
            </a:r>
            <a:r>
              <a:rPr lang="en-US" sz="1800">
                <a:solidFill>
                  <a:srgbClr val="FF0000"/>
                </a:solidFill>
              </a:rPr>
              <a:t>[hero's name]</a:t>
            </a:r>
            <a:r>
              <a:rPr lang="en-US" sz="1800"/>
              <a:t>'s weapon "</a:t>
            </a:r>
            <a:r>
              <a:rPr lang="en-US" sz="1800">
                <a:solidFill>
                  <a:srgbClr val="FF0000"/>
                </a:solidFill>
              </a:rPr>
              <a:t>[hero's weapon]</a:t>
            </a:r>
            <a:r>
              <a:rPr lang="en-US" sz="1800"/>
              <a:t>" left on the ground."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2. 印出字樣: "Game Over" 並結束程式</a:t>
            </a:r>
            <a:endParaRPr sz="1800"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8439BD"/>
                </a:solidFill>
              </a:rPr>
              <a:t>class</a:t>
            </a:r>
            <a:r>
              <a:rPr lang="en-US"/>
              <a:t> </a:t>
            </a:r>
            <a:r>
              <a:rPr b="1" lang="en-US"/>
              <a:t>Role</a:t>
            </a:r>
            <a:r>
              <a:rPr lang="en-US"/>
              <a:t> </a:t>
            </a:r>
            <a:r>
              <a:rPr b="1" lang="en-US"/>
              <a:t>Hero</a:t>
            </a:r>
            <a:r>
              <a:rPr lang="en-US"/>
              <a:t> and </a:t>
            </a:r>
            <a:r>
              <a:rPr b="1" lang="en-US"/>
              <a:t>Enemy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To complete this exercise you need write a class call </a:t>
            </a:r>
            <a:r>
              <a:rPr b="1" lang="en-US" sz="2400"/>
              <a:t>Role,</a:t>
            </a:r>
            <a:r>
              <a:rPr lang="en-US" sz="2400"/>
              <a:t> </a:t>
            </a:r>
            <a:r>
              <a:rPr b="1" lang="en-US" sz="2400"/>
              <a:t>Hero,</a:t>
            </a:r>
            <a:r>
              <a:rPr lang="en-US" sz="2400"/>
              <a:t> </a:t>
            </a:r>
            <a:r>
              <a:rPr b="1" lang="en-US" sz="2400"/>
              <a:t>Enemy</a:t>
            </a:r>
            <a:r>
              <a:rPr lang="en-US" sz="2400"/>
              <a:t>, and </a:t>
            </a:r>
            <a:r>
              <a:rPr lang="en-US" sz="2400">
                <a:solidFill>
                  <a:srgbClr val="C00000"/>
                </a:solidFill>
              </a:rPr>
              <a:t>Hero and Enemy must inherit Role</a:t>
            </a:r>
            <a:r>
              <a:rPr lang="en-US" sz="2400"/>
              <a:t> 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WHAT IS INHERITANCE (繼承)?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當你現在或是未來需要功能相近的多個 class 的時候，不想撰寫大量重複的程式碼時候。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When you need many classes with similar features now or future, and you don’t want to write too many code.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當你需要「擴充」原來 class 的功能，又不想（或不能）動到原本的 class 的時候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When you want to “extend” original class’ features, and you don’t want to or you can’t modify original 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可以使用讓一個 class 繼承另一個 class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Then you can write a class which inherit another 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45443" l="60233" r="31405" t="15568"/>
          <a:stretch/>
        </p:blipFill>
        <p:spPr>
          <a:xfrm>
            <a:off x="7272013" y="-12068"/>
            <a:ext cx="3812015" cy="50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4">
            <a:alphaModFix/>
          </a:blip>
          <a:srcRect b="24878" l="60363" r="31408" t="15501"/>
          <a:stretch/>
        </p:blipFill>
        <p:spPr>
          <a:xfrm>
            <a:off x="159799" y="-18776"/>
            <a:ext cx="3383593" cy="689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 rotWithShape="1">
          <a:blip r:embed="rId5">
            <a:alphaModFix/>
          </a:blip>
          <a:srcRect b="8827" l="60311" r="30858" t="62893"/>
          <a:stretch/>
        </p:blipFill>
        <p:spPr>
          <a:xfrm>
            <a:off x="3543392" y="0"/>
            <a:ext cx="3728621" cy="3358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2"/>
          <p:cNvCxnSpPr/>
          <p:nvPr/>
        </p:nvCxnSpPr>
        <p:spPr>
          <a:xfrm>
            <a:off x="7112214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AD8C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.java檔(這次只交java檔就好，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無需壓縮直接上傳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1" marL="58864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1" marL="58864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1" marL="58864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144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28" y="3076389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indent="0" lvl="1" marL="58864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1" marL="58864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1" marL="58864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144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48" y="4340429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949620" y="2093976"/>
            <a:ext cx="10058400" cy="7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   : 2022-CE1002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計算機實習IIA: 2022-CE1004-A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計算機實習IIB : 2022-CE1004-B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443201" y="3310771"/>
            <a:ext cx="1557867" cy="34205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185333" y="5254192"/>
            <a:ext cx="3141134" cy="117858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2435105" y="3961942"/>
            <a:ext cx="1628895" cy="34205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842933" y="5044261"/>
            <a:ext cx="5410200" cy="138499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HOW TO USE INHERITANCE? 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[subclass]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[superclass]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//剩下的就和一般的class一樣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//the only difference is the word “extends”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FOR EXAMPLE – BEFORE INHERITANCE 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819124" y="2397925"/>
            <a:ext cx="51450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Hero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WeaponAtk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6019700" y="2397925"/>
            <a:ext cx="52578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Enemy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DropItem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FOR EXAMPLE – AFTER INHERITANCE 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38200" y="2378850"/>
            <a:ext cx="4247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085554" y="2299100"/>
            <a:ext cx="62682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Hero </a:t>
            </a: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Role{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WeaponAtk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5085565" y="4524102"/>
            <a:ext cx="62682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Enemy </a:t>
            </a:r>
            <a:r>
              <a:rPr b="0" i="0" lang="en-US" sz="2800" u="none" cap="none" strike="noStrik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Role{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DropItem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 CLASS AND SUB CLASS</a:t>
            </a:r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2402019" y="2122315"/>
            <a:ext cx="7394311" cy="4048469"/>
            <a:chOff x="1332044" y="1415"/>
            <a:chExt cx="7394311" cy="4048469"/>
          </a:xfrm>
        </p:grpSpPr>
        <p:sp>
          <p:nvSpPr>
            <p:cNvPr id="144" name="Google Shape;144;p6"/>
            <p:cNvSpPr/>
            <p:nvPr/>
          </p:nvSpPr>
          <p:spPr>
            <a:xfrm>
              <a:off x="5029199" y="1674336"/>
              <a:ext cx="2024234" cy="70262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5" name="Google Shape;145;p6"/>
            <p:cNvSpPr/>
            <p:nvPr/>
          </p:nvSpPr>
          <p:spPr>
            <a:xfrm>
              <a:off x="3004965" y="1674336"/>
              <a:ext cx="2024234" cy="70262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6" name="Google Shape;146;p6"/>
            <p:cNvSpPr/>
            <p:nvPr/>
          </p:nvSpPr>
          <p:spPr>
            <a:xfrm>
              <a:off x="3356278" y="1415"/>
              <a:ext cx="3345842" cy="167292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3356278" y="1415"/>
              <a:ext cx="3345842" cy="1672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4400"/>
                <a:buFont typeface="Consolas"/>
                <a:buNone/>
              </a:pPr>
              <a:r>
                <a:rPr b="0" i="0" lang="en-US" sz="4400" u="none" cap="none" strike="noStrike">
                  <a:solidFill>
                    <a:srgbClr val="CC00CC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0" i="0" lang="en-US" sz="4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Role</a:t>
              </a:r>
              <a:endParaRPr b="0" i="0" sz="4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332044" y="2376963"/>
              <a:ext cx="3345842" cy="167292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332044" y="2376963"/>
              <a:ext cx="3345842" cy="1672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4400"/>
                <a:buFont typeface="Consolas"/>
                <a:buNone/>
              </a:pPr>
              <a:r>
                <a:rPr b="0" i="0" lang="en-US" sz="4400" u="none" cap="none" strike="noStrike">
                  <a:solidFill>
                    <a:srgbClr val="CC00CC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0" i="0" lang="en-US" sz="4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Hero</a:t>
              </a:r>
              <a:endParaRPr b="0" i="0" sz="4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80513" y="2376963"/>
              <a:ext cx="3345842" cy="167292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5380513" y="2376963"/>
              <a:ext cx="3345842" cy="1672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4400"/>
                <a:buFont typeface="Consolas"/>
                <a:buNone/>
              </a:pPr>
              <a:r>
                <a:rPr b="0" i="0" lang="en-US" sz="4400" u="none" cap="none" strike="noStrike">
                  <a:solidFill>
                    <a:srgbClr val="CC00CC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0" i="0" lang="en-US" sz="4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Enemy</a:t>
              </a:r>
              <a:endParaRPr b="0" i="0" sz="4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52" name="Google Shape;152;p6"/>
          <p:cNvSpPr/>
          <p:nvPr/>
        </p:nvSpPr>
        <p:spPr>
          <a:xfrm>
            <a:off x="613775" y="1825625"/>
            <a:ext cx="638828" cy="43513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252603" y="1825625"/>
            <a:ext cx="26054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Super Class</a:t>
            </a:r>
            <a:endParaRPr sz="4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6"/>
          <p:cNvSpPr/>
          <p:nvPr/>
        </p:nvSpPr>
        <p:spPr>
          <a:xfrm rot="10800000">
            <a:off x="11034386" y="1825625"/>
            <a:ext cx="638828" cy="43513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269260" y="3647350"/>
            <a:ext cx="25166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Subclass</a:t>
            </a:r>
            <a:endParaRPr sz="4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keyword to call superclass’ constructor or method.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 – FOR EXAMPLE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838200" y="1825625"/>
            <a:ext cx="53621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"AAA"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500;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6248400" y="2827751"/>
            <a:ext cx="5943600" cy="334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hp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atk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 – FOR EXAMPLE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034249" y="2833353"/>
            <a:ext cx="74544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Hero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Hero(){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"Happy"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255, 255);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2019-04-18T09:24:41Z</dcterms:created>
  <dc:creator>wayne</dc:creator>
</cp:coreProperties>
</file>