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8" r:id="rId5"/>
    <p:sldId id="259" r:id="rId6"/>
    <p:sldId id="263" r:id="rId7"/>
    <p:sldId id="277" r:id="rId8"/>
    <p:sldId id="258" r:id="rId9"/>
    <p:sldId id="278" r:id="rId10"/>
    <p:sldId id="264" r:id="rId11"/>
    <p:sldId id="280" r:id="rId12"/>
    <p:sldId id="279" r:id="rId13"/>
    <p:sldId id="265" r:id="rId14"/>
    <p:sldId id="260" r:id="rId15"/>
    <p:sldId id="266" r:id="rId16"/>
    <p:sldId id="275" r:id="rId17"/>
    <p:sldId id="261" r:id="rId18"/>
    <p:sldId id="276" r:id="rId19"/>
    <p:sldId id="270" r:id="rId20"/>
    <p:sldId id="267" r:id="rId21"/>
    <p:sldId id="271" r:id="rId22"/>
    <p:sldId id="274" r:id="rId23"/>
    <p:sldId id="273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6"/>
    <p:restoredTop sz="95794"/>
  </p:normalViewPr>
  <p:slideViewPr>
    <p:cSldViewPr snapToGrid="0">
      <p:cViewPr varScale="1">
        <p:scale>
          <a:sx n="111" d="100"/>
          <a:sy n="111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DA364A-B4CA-C012-0819-3B75A9E11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613597"/>
            <a:ext cx="8825658" cy="2677648"/>
          </a:xfrm>
        </p:spPr>
        <p:txBody>
          <a:bodyPr/>
          <a:lstStyle/>
          <a:p>
            <a:pPr algn="ctr"/>
            <a:br>
              <a:rPr kumimoji="1" lang="en-US" altLang="zh-TW" dirty="0"/>
            </a:br>
            <a:r>
              <a:rPr kumimoji="1" lang="en-US" altLang="zh-TW" dirty="0"/>
              <a:t>Open Domain </a:t>
            </a:r>
            <a:br>
              <a:rPr kumimoji="1" lang="en-US" altLang="zh-TW" dirty="0"/>
            </a:br>
            <a:r>
              <a:rPr kumimoji="1" lang="en-US" altLang="zh-TW" dirty="0"/>
              <a:t>Question Answering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49ADE1-6E85-C622-F3F3-B89888BBB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650058"/>
            <a:ext cx="8825658" cy="861420"/>
          </a:xfrm>
        </p:spPr>
        <p:txBody>
          <a:bodyPr/>
          <a:lstStyle/>
          <a:p>
            <a:pPr algn="ctr"/>
            <a:r>
              <a:rPr kumimoji="1" lang="zh-TW" altLang="en-US" sz="1800" dirty="0">
                <a:solidFill>
                  <a:srgbClr val="FFFF00"/>
                </a:solidFill>
              </a:rPr>
              <a:t>梁致銓 </a:t>
            </a:r>
            <a:endParaRPr kumimoji="1" lang="en-US" altLang="zh-TW" sz="1800" dirty="0">
              <a:solidFill>
                <a:srgbClr val="FFFF00"/>
              </a:solidFill>
            </a:endParaRPr>
          </a:p>
          <a:p>
            <a:pPr algn="ctr"/>
            <a:r>
              <a:rPr kumimoji="1" lang="zh-TW" altLang="en-US" sz="1800" dirty="0">
                <a:solidFill>
                  <a:srgbClr val="FFFF00"/>
                </a:solidFill>
              </a:rPr>
              <a:t>王彬宇</a:t>
            </a:r>
            <a:endParaRPr kumimoji="1" lang="en-US" altLang="zh-TW" sz="1800" dirty="0">
              <a:solidFill>
                <a:srgbClr val="FFFF00"/>
              </a:solidFill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0339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756628-4488-BA5F-38B4-6FCF1B63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FiD-PGN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E7301-5E17-ECC6-5E2B-E2E11139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33" y="2823419"/>
            <a:ext cx="8825659" cy="3416300"/>
          </a:xfrm>
        </p:spPr>
        <p:txBody>
          <a:bodyPr/>
          <a:lstStyle/>
          <a:p>
            <a:r>
              <a:rPr lang="en-US" altLang="zh-TW" dirty="0"/>
              <a:t>Encoder-Decoder model</a:t>
            </a:r>
            <a:br>
              <a:rPr lang="en-US" altLang="zh-TW" dirty="0"/>
            </a:br>
            <a:r>
              <a:rPr lang="en-US" altLang="zh-TW" dirty="0"/>
              <a:t>based on T5</a:t>
            </a:r>
          </a:p>
          <a:p>
            <a:r>
              <a:rPr lang="en-US" altLang="zh-TW" dirty="0"/>
              <a:t>Fused-in-decoder architecture</a:t>
            </a:r>
            <a:br>
              <a:rPr lang="en-US" altLang="zh-TW" dirty="0"/>
            </a:br>
            <a:r>
              <a:rPr lang="en-US" altLang="zh-TW" dirty="0"/>
              <a:t>with copy mechanism</a:t>
            </a:r>
          </a:p>
          <a:p>
            <a:r>
              <a:rPr lang="en" altLang="zh-TW" dirty="0"/>
              <a:t>Experiments are run on </a:t>
            </a:r>
            <a:br>
              <a:rPr lang="en" altLang="zh-TW" dirty="0"/>
            </a:br>
            <a:r>
              <a:rPr lang="en" altLang="zh-TW" dirty="0"/>
              <a:t>8 Nvidia V100 32GB GPUs with</a:t>
            </a:r>
            <a:br>
              <a:rPr lang="en" altLang="zh-TW" dirty="0"/>
            </a:br>
            <a:r>
              <a:rPr lang="en" altLang="zh-TW" dirty="0"/>
              <a:t>batch size 64.</a:t>
            </a:r>
            <a:br>
              <a:rPr lang="en" altLang="zh-TW" dirty="0"/>
            </a:br>
            <a:r>
              <a:rPr lang="en" altLang="zh-TW" dirty="0"/>
              <a:t>(We have 3 Nvidia  8GB GPUs)</a:t>
            </a:r>
          </a:p>
          <a:p>
            <a:r>
              <a:rPr lang="en" altLang="zh-TW" dirty="0"/>
              <a:t>Due to computational limitation,</a:t>
            </a:r>
            <a:br>
              <a:rPr lang="en" altLang="zh-TW" dirty="0"/>
            </a:br>
            <a:r>
              <a:rPr lang="en" altLang="zh-TW" dirty="0"/>
              <a:t>failed to reproduce this model.</a:t>
            </a:r>
            <a:endParaRPr lang="en-US" altLang="zh-TW" dirty="0"/>
          </a:p>
          <a:p>
            <a:endParaRPr lang="zh-TW" altLang="en-US" dirty="0"/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27FC05-DF05-D129-4A65-9CF25E81B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862" y="2798232"/>
            <a:ext cx="7543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2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60224B-0BB9-1145-231C-50B0EC8B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bert2bert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502296-CA88-A959-537A-84DA1BD2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bert2BERT: Towards Reusable Pretrained Language Models</a:t>
            </a:r>
          </a:p>
          <a:p>
            <a:r>
              <a:rPr kumimoji="1" lang="en-US" altLang="zh-TW" dirty="0"/>
              <a:t>Author: </a:t>
            </a:r>
            <a:r>
              <a:rPr lang="en" altLang="zh-TW" dirty="0"/>
              <a:t>Cheng Chen , </a:t>
            </a:r>
            <a:r>
              <a:rPr lang="en" altLang="zh-TW" dirty="0" err="1"/>
              <a:t>Yichun</a:t>
            </a:r>
            <a:r>
              <a:rPr lang="en" altLang="zh-TW" dirty="0"/>
              <a:t> Yin , </a:t>
            </a:r>
            <a:r>
              <a:rPr lang="en" altLang="zh-TW" dirty="0" err="1"/>
              <a:t>Lifeng</a:t>
            </a:r>
            <a:r>
              <a:rPr lang="en" altLang="zh-TW" dirty="0"/>
              <a:t> Shang , Xin Jiang , </a:t>
            </a:r>
            <a:r>
              <a:rPr lang="en" altLang="zh-TW" dirty="0" err="1"/>
              <a:t>Yujia</a:t>
            </a:r>
            <a:r>
              <a:rPr lang="en" altLang="zh-TW" dirty="0"/>
              <a:t> Qin, </a:t>
            </a:r>
            <a:br>
              <a:rPr lang="en" altLang="zh-TW" dirty="0"/>
            </a:br>
            <a:r>
              <a:rPr lang="en" altLang="zh-TW" dirty="0"/>
              <a:t>              </a:t>
            </a:r>
            <a:r>
              <a:rPr lang="en" altLang="zh-TW" dirty="0" err="1"/>
              <a:t>Fengyu</a:t>
            </a:r>
            <a:r>
              <a:rPr lang="en" altLang="zh-TW" dirty="0"/>
              <a:t> Wang, </a:t>
            </a:r>
            <a:r>
              <a:rPr lang="en" altLang="zh-TW" dirty="0" err="1"/>
              <a:t>Zhi</a:t>
            </a:r>
            <a:r>
              <a:rPr lang="en" altLang="zh-TW" dirty="0"/>
              <a:t> Wang, Xiao Chen, </a:t>
            </a:r>
            <a:r>
              <a:rPr lang="en" altLang="zh-TW" dirty="0" err="1"/>
              <a:t>Zhiyuan</a:t>
            </a:r>
            <a:r>
              <a:rPr lang="en" altLang="zh-TW" dirty="0"/>
              <a:t> Liu, </a:t>
            </a:r>
            <a:r>
              <a:rPr lang="en" altLang="zh-TW" dirty="0" err="1"/>
              <a:t>Qun</a:t>
            </a:r>
            <a:r>
              <a:rPr lang="en" altLang="zh-TW" dirty="0"/>
              <a:t> Liu</a:t>
            </a:r>
          </a:p>
          <a:p>
            <a:r>
              <a:rPr kumimoji="1" lang="en" altLang="zh-TW" dirty="0"/>
              <a:t>ACL 2022</a:t>
            </a:r>
          </a:p>
          <a:p>
            <a:r>
              <a:rPr lang="en-US" altLang="zh-TW" dirty="0"/>
              <a:t>Encoder-Decoder model based on BERT</a:t>
            </a:r>
          </a:p>
          <a:p>
            <a:r>
              <a:rPr lang="en-US" altLang="zh-TW" dirty="0"/>
              <a:t>Both Encoder and Decoder are pretrained BERT</a:t>
            </a:r>
          </a:p>
          <a:p>
            <a:endParaRPr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596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5ECC5-D73E-26C6-441D-6024EE9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bert2bert</a:t>
            </a:r>
            <a:endParaRPr kumimoji="1" lang="zh-TW" altLang="en-US" dirty="0"/>
          </a:p>
        </p:txBody>
      </p:sp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3A3221D6-5ED1-039C-E3C5-E4868EF78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020842"/>
            <a:ext cx="8824913" cy="2581616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6E3946-E557-FB66-0F5B-2182F6A5A278}"/>
              </a:ext>
            </a:extLst>
          </p:cNvPr>
          <p:cNvSpPr/>
          <p:nvPr/>
        </p:nvSpPr>
        <p:spPr>
          <a:xfrm>
            <a:off x="3993266" y="3055564"/>
            <a:ext cx="833377" cy="258161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092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07F0F5-07D9-57CE-BA69-1859B022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bert2bert</a:t>
            </a:r>
            <a:endParaRPr kumimoji="1" lang="zh-TW" altLang="en-US" dirty="0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9E731692-D963-E43C-5D30-34F3FD67C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65" y="3301127"/>
            <a:ext cx="8825659" cy="3416300"/>
          </a:xfrm>
        </p:spPr>
        <p:txBody>
          <a:bodyPr/>
          <a:lstStyle/>
          <a:p>
            <a:r>
              <a:rPr lang="en-US" altLang="zh-TW" dirty="0"/>
              <a:t>Model size is twice bigger than BERT.</a:t>
            </a:r>
          </a:p>
          <a:p>
            <a:r>
              <a:rPr lang="en-US" altLang="zh-TW" dirty="0"/>
              <a:t>Text retrieval is same as</a:t>
            </a:r>
            <a:br>
              <a:rPr lang="en-US" altLang="zh-TW" dirty="0"/>
            </a:br>
            <a:r>
              <a:rPr lang="en-US" altLang="zh-TW" dirty="0"/>
              <a:t>extractive method.</a:t>
            </a:r>
          </a:p>
          <a:p>
            <a:r>
              <a:rPr lang="en" altLang="zh-TW" dirty="0"/>
              <a:t>Due to computational limitation,</a:t>
            </a:r>
            <a:br>
              <a:rPr lang="en" altLang="zh-TW" dirty="0"/>
            </a:br>
            <a:r>
              <a:rPr lang="en" altLang="zh-TW" dirty="0"/>
              <a:t>we trained this model by half of </a:t>
            </a:r>
            <a:br>
              <a:rPr lang="en" altLang="zh-TW" dirty="0"/>
            </a:br>
            <a:r>
              <a:rPr lang="en" altLang="zh-TW" dirty="0"/>
              <a:t>the data.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29E248E-C8A0-F932-0E9F-B34D8889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462" y="2806310"/>
            <a:ext cx="687464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9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4FE03-B613-3AD3-1F38-65A6390B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Extractive Method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F5A539-6C33-9954-7EEE-1D948C61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/>
          <a:lstStyle/>
          <a:p>
            <a:pPr algn="ctr"/>
            <a:r>
              <a:rPr kumimoji="1" lang="en-US" altLang="zh-TW" dirty="0"/>
              <a:t>BM25</a:t>
            </a:r>
          </a:p>
          <a:p>
            <a:pPr algn="ctr"/>
            <a:r>
              <a:rPr kumimoji="1" lang="en-US" altLang="zh-TW" dirty="0"/>
              <a:t>TF-IDF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775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AD969-7EE4-D03B-BF85-A4EFB6CC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Text retrieval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DAB0D8-899D-9516-B69C-CC4350A4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Filter the context sentences by retrieve those contained answer.</a:t>
            </a:r>
          </a:p>
          <a:p>
            <a:r>
              <a:rPr kumimoji="1" lang="en-US" altLang="zh-TW" dirty="0"/>
              <a:t>Use BM25 or TF-IDF method to select Top K sentences.</a:t>
            </a:r>
          </a:p>
          <a:p>
            <a:r>
              <a:rPr kumimoji="1" lang="en-US" altLang="zh-TW" dirty="0"/>
              <a:t>Connect each selected sentences to our new context.</a:t>
            </a:r>
            <a:endParaRPr kumimoji="1"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A220F272-C50E-078E-DE73-BD69C9999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824869"/>
            <a:ext cx="9970648" cy="291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69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75DA0-BDD6-694F-5DBB-FE3C6144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Model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C42700-7BF2-C78B-1201-20B0DD03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We used bert-base-uncased as our model.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2237B8-7F33-5722-AF85-AFBBD16C4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70" y="3270088"/>
            <a:ext cx="7112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02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4FE03-B613-3AD3-1F38-65A6390B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Experiment &amp; Result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388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203DC-64F7-70A5-9804-94D36D19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Metrics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778912-CD3E-3645-18C7-DA04DD73D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LCS: longest common subsequence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F1:   </a:t>
            </a:r>
            <a:r>
              <a:rPr kumimoji="1" lang="en" altLang="zh-TW" dirty="0"/>
              <a:t>the harmonic mean of precision and recall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EM:  </a:t>
            </a:r>
            <a:r>
              <a:rPr kumimoji="1" lang="en" altLang="zh-TW" dirty="0"/>
              <a:t>the percentage of predictions that match any one of the ground 		      truth answers exactly.</a:t>
            </a:r>
          </a:p>
          <a:p>
            <a:r>
              <a:rPr kumimoji="1" lang="en" altLang="zh-TW" dirty="0"/>
              <a:t>0&lt; LCS, F1, EM &lt;1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181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9C9D89-5D68-A011-097D-9D58A99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Generate Method (FiD-PGN)</a:t>
            </a:r>
            <a:endParaRPr kumimoji="1" lang="zh-TW" altLang="en-US" dirty="0"/>
          </a:p>
        </p:txBody>
      </p:sp>
      <p:pic>
        <p:nvPicPr>
          <p:cNvPr id="8" name="圖片 7" descr="一張含有 桌 的圖片&#10;&#10;自動產生的描述">
            <a:extLst>
              <a:ext uri="{FF2B5EF4-FFF2-40B4-BE49-F238E27FC236}">
                <a16:creationId xmlns:a16="http://schemas.microsoft.com/office/drawing/2014/main" id="{B34DF3A3-F2EB-FB00-B09C-9892EC3F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60" y="3118332"/>
            <a:ext cx="9190162" cy="251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1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C2396D-1A13-6BD9-D3A0-D46A73B4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sz="3600" dirty="0"/>
              <a:t>Outline</a:t>
            </a:r>
            <a:br>
              <a:rPr kumimoji="1" lang="en-US" altLang="zh-TW" sz="3600" dirty="0"/>
            </a:br>
            <a:endParaRPr kumimoji="1"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3518E-7278-7779-F517-2EC0657C0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kumimoji="1" lang="en-US" altLang="zh-TW" sz="2400" dirty="0"/>
          </a:p>
          <a:p>
            <a:r>
              <a:rPr kumimoji="1" lang="en-US" altLang="zh-TW" sz="2400" dirty="0"/>
              <a:t>Motivation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Dataset: TriviaQA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Generative Method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Extractive Method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Experiment &amp; Result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26518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9C9D89-5D68-A011-097D-9D58A99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Retrieval Method</a:t>
            </a:r>
            <a:endParaRPr kumimoji="1"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9106489-02DB-2DEE-E65D-EDB5BBBB7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696667"/>
              </p:ext>
            </p:extLst>
          </p:nvPr>
        </p:nvGraphicFramePr>
        <p:xfrm>
          <a:off x="757571" y="2501900"/>
          <a:ext cx="102962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31">
                  <a:extLst>
                    <a:ext uri="{9D8B030D-6E8A-4147-A177-3AD203B41FA5}">
                      <a16:colId xmlns:a16="http://schemas.microsoft.com/office/drawing/2014/main" val="2911050427"/>
                    </a:ext>
                  </a:extLst>
                </a:gridCol>
                <a:gridCol w="1287031">
                  <a:extLst>
                    <a:ext uri="{9D8B030D-6E8A-4147-A177-3AD203B41FA5}">
                      <a16:colId xmlns:a16="http://schemas.microsoft.com/office/drawing/2014/main" val="2004462024"/>
                    </a:ext>
                  </a:extLst>
                </a:gridCol>
                <a:gridCol w="1287031">
                  <a:extLst>
                    <a:ext uri="{9D8B030D-6E8A-4147-A177-3AD203B41FA5}">
                      <a16:colId xmlns:a16="http://schemas.microsoft.com/office/drawing/2014/main" val="375223611"/>
                    </a:ext>
                  </a:extLst>
                </a:gridCol>
                <a:gridCol w="1287031">
                  <a:extLst>
                    <a:ext uri="{9D8B030D-6E8A-4147-A177-3AD203B41FA5}">
                      <a16:colId xmlns:a16="http://schemas.microsoft.com/office/drawing/2014/main" val="2276835288"/>
                    </a:ext>
                  </a:extLst>
                </a:gridCol>
                <a:gridCol w="1287031">
                  <a:extLst>
                    <a:ext uri="{9D8B030D-6E8A-4147-A177-3AD203B41FA5}">
                      <a16:colId xmlns:a16="http://schemas.microsoft.com/office/drawing/2014/main" val="3802557313"/>
                    </a:ext>
                  </a:extLst>
                </a:gridCol>
                <a:gridCol w="1287031">
                  <a:extLst>
                    <a:ext uri="{9D8B030D-6E8A-4147-A177-3AD203B41FA5}">
                      <a16:colId xmlns:a16="http://schemas.microsoft.com/office/drawing/2014/main" val="360077129"/>
                    </a:ext>
                  </a:extLst>
                </a:gridCol>
                <a:gridCol w="1287031">
                  <a:extLst>
                    <a:ext uri="{9D8B030D-6E8A-4147-A177-3AD203B41FA5}">
                      <a16:colId xmlns:a16="http://schemas.microsoft.com/office/drawing/2014/main" val="1380501494"/>
                    </a:ext>
                  </a:extLst>
                </a:gridCol>
                <a:gridCol w="1287031">
                  <a:extLst>
                    <a:ext uri="{9D8B030D-6E8A-4147-A177-3AD203B41FA5}">
                      <a16:colId xmlns:a16="http://schemas.microsoft.com/office/drawing/2014/main" val="2533962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score</a:t>
                      </a:r>
                      <a:endParaRPr lang="zh-TW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TF-IDF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bert2bert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FiD-PGN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8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4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LCS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0.372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52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0.348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0.578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0.312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0.684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9994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2F4AC18-14C1-AB37-A864-E20E9B1481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213530"/>
              </p:ext>
            </p:extLst>
          </p:nvPr>
        </p:nvGraphicFramePr>
        <p:xfrm>
          <a:off x="757571" y="4529399"/>
          <a:ext cx="102962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31">
                  <a:extLst>
                    <a:ext uri="{9D8B030D-6E8A-4147-A177-3AD203B41FA5}">
                      <a16:colId xmlns:a16="http://schemas.microsoft.com/office/drawing/2014/main" val="2911050427"/>
                    </a:ext>
                  </a:extLst>
                </a:gridCol>
                <a:gridCol w="1287031">
                  <a:extLst>
                    <a:ext uri="{9D8B030D-6E8A-4147-A177-3AD203B41FA5}">
                      <a16:colId xmlns:a16="http://schemas.microsoft.com/office/drawing/2014/main" val="2004462024"/>
                    </a:ext>
                  </a:extLst>
                </a:gridCol>
                <a:gridCol w="1287031">
                  <a:extLst>
                    <a:ext uri="{9D8B030D-6E8A-4147-A177-3AD203B41FA5}">
                      <a16:colId xmlns:a16="http://schemas.microsoft.com/office/drawing/2014/main" val="375223611"/>
                    </a:ext>
                  </a:extLst>
                </a:gridCol>
                <a:gridCol w="1287031">
                  <a:extLst>
                    <a:ext uri="{9D8B030D-6E8A-4147-A177-3AD203B41FA5}">
                      <a16:colId xmlns:a16="http://schemas.microsoft.com/office/drawing/2014/main" val="2276835288"/>
                    </a:ext>
                  </a:extLst>
                </a:gridCol>
                <a:gridCol w="1287031">
                  <a:extLst>
                    <a:ext uri="{9D8B030D-6E8A-4147-A177-3AD203B41FA5}">
                      <a16:colId xmlns:a16="http://schemas.microsoft.com/office/drawing/2014/main" val="3802557313"/>
                    </a:ext>
                  </a:extLst>
                </a:gridCol>
                <a:gridCol w="1287031">
                  <a:extLst>
                    <a:ext uri="{9D8B030D-6E8A-4147-A177-3AD203B41FA5}">
                      <a16:colId xmlns:a16="http://schemas.microsoft.com/office/drawing/2014/main" val="360077129"/>
                    </a:ext>
                  </a:extLst>
                </a:gridCol>
                <a:gridCol w="1287031">
                  <a:extLst>
                    <a:ext uri="{9D8B030D-6E8A-4147-A177-3AD203B41FA5}">
                      <a16:colId xmlns:a16="http://schemas.microsoft.com/office/drawing/2014/main" val="1719691624"/>
                    </a:ext>
                  </a:extLst>
                </a:gridCol>
                <a:gridCol w="1287031">
                  <a:extLst>
                    <a:ext uri="{9D8B030D-6E8A-4147-A177-3AD203B41FA5}">
                      <a16:colId xmlns:a16="http://schemas.microsoft.com/office/drawing/2014/main" val="918600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score</a:t>
                      </a:r>
                      <a:endParaRPr lang="zh-TW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BM25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bert2bert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FiD-PGN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8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4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LCS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0.372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52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0.348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0.312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0.684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9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994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DD7B5-C01D-FFF0-EA5B-FA000338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Accuracy according to K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E9DB95-96C9-9890-3EEF-5478A256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51" y="2766229"/>
            <a:ext cx="4730509" cy="35478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3482045-70DD-301E-2FAF-28FDEFCC9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50" y="2831375"/>
            <a:ext cx="4730510" cy="354788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B030FFC-33A1-C659-A758-F9B56A30C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712" y="2831375"/>
            <a:ext cx="3709123" cy="363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5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5F5BB-3281-CDCB-5562-B60E2BBC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</a:t>
            </a:r>
            <a:endParaRPr kumimoji="1"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7320293A-CF7B-5D90-EC61-12A1E2B0E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902" y="2730822"/>
            <a:ext cx="6676546" cy="4023498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1B55206-F56F-CE63-3342-6ED01801E4FF}"/>
              </a:ext>
            </a:extLst>
          </p:cNvPr>
          <p:cNvSpPr txBox="1"/>
          <p:nvPr/>
        </p:nvSpPr>
        <p:spPr>
          <a:xfrm>
            <a:off x="8288438" y="2423044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solidFill>
                  <a:schemeClr val="accent2">
                    <a:lumMod val="75000"/>
                  </a:schemeClr>
                </a:solidFill>
              </a:rPr>
              <a:t>predict</a:t>
            </a:r>
            <a:endParaRPr kumimoji="1"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15F4881-8B1C-CAE5-37EE-FC529E1928AC}"/>
              </a:ext>
            </a:extLst>
          </p:cNvPr>
          <p:cNvSpPr txBox="1"/>
          <p:nvPr/>
        </p:nvSpPr>
        <p:spPr>
          <a:xfrm>
            <a:off x="7374038" y="2438552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solidFill>
                  <a:schemeClr val="accent2">
                    <a:lumMod val="75000"/>
                  </a:schemeClr>
                </a:solidFill>
              </a:rPr>
              <a:t>Answer</a:t>
            </a:r>
            <a:endParaRPr kumimoji="1"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416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73DFE-F268-FC69-40B9-026F0669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Conclusion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8064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F4DAA6-EA07-AFA9-7684-349D010E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Conclusion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3913D4-85E0-4CE1-1779-302EA90A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For text retrieval method, BM25 is better than TF-IDF.</a:t>
            </a:r>
          </a:p>
          <a:p>
            <a:r>
              <a:rPr kumimoji="1" lang="en-US" altLang="zh-TW" dirty="0"/>
              <a:t>Increasing the Top k sentences will increase the accuracy.</a:t>
            </a:r>
          </a:p>
          <a:p>
            <a:r>
              <a:rPr kumimoji="1" lang="en-US" altLang="zh-TW" dirty="0"/>
              <a:t>The insufficient of the data (bert2bert) really influence the accuracy.</a:t>
            </a:r>
          </a:p>
          <a:p>
            <a:r>
              <a:rPr kumimoji="1" lang="en-US" altLang="zh-TW" dirty="0"/>
              <a:t>For the dataset which the answers are in context, the extractive method</a:t>
            </a:r>
            <a:br>
              <a:rPr kumimoji="1" lang="en-US" altLang="zh-TW" dirty="0"/>
            </a:br>
            <a:r>
              <a:rPr kumimoji="1" lang="en-US" altLang="zh-TW" dirty="0"/>
              <a:t>performs better the generative by 1.3%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736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7B927-5837-6BFD-C12A-BC84787F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Motivation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437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E764B-A558-1FAC-DD87-A596A700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Motivation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6AC3E-C8D2-637E-3549-ADFA87CB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1800" dirty="0">
                <a:latin typeface="Bahnschrift SemiLight" panose="020B0502040204020203" pitchFamily="34" charset="0"/>
              </a:rPr>
              <a:t>Since TA recommended "BERT" in Assignment 2: Question Answer, we would like to use the previously reported paper "Fid-PGN" for comparison.</a:t>
            </a:r>
          </a:p>
          <a:p>
            <a:endParaRPr kumimoji="1" lang="en-US" altLang="zh-TW" sz="1800" dirty="0">
              <a:latin typeface="Bahnschrift SemiLight" panose="020B0502040204020203" pitchFamily="34" charset="0"/>
            </a:endParaRPr>
          </a:p>
          <a:p>
            <a:r>
              <a:rPr kumimoji="1" lang="en-US" altLang="zh-TW" sz="1800" dirty="0">
                <a:latin typeface="Bahnschrift SemiLight" panose="020B0502040204020203" pitchFamily="34" charset="0"/>
              </a:rPr>
              <a:t>In homework2, we use BERT to find answer spans from passages through text retrieval methods. In this project, we seek to use FiD-PGN for text generation with a replication mechanism for correct answers.</a:t>
            </a:r>
            <a:endParaRPr kumimoji="1" lang="zh-TW" altLang="en-US" sz="1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88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4FE03-B613-3AD3-1F38-65A6390B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Dataset - TriviaQA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615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012EB-A591-F10A-E765-025308B8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TriviaQA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8C1C7-E171-90F8-AF8E-4871815C0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TriviaQA is a reading comprehension dataset containing over 650K question-answer-evidence triples, includes 95K question-answer pairs authored by trivia enthusiasts and independently gathered evidence documents.</a:t>
            </a:r>
          </a:p>
          <a:p>
            <a:r>
              <a:rPr lang="en" altLang="zh-TW" dirty="0">
                <a:solidFill>
                  <a:srgbClr val="333333"/>
                </a:solidFill>
                <a:latin typeface="Helvetica Neue" panose="02000503000000020004" pitchFamily="2" charset="0"/>
              </a:rPr>
              <a:t>Standard of ODQA datasets.</a:t>
            </a:r>
          </a:p>
          <a:p>
            <a:r>
              <a:rPr kumimoji="1" lang="en" altLang="zh-TW" dirty="0">
                <a:solidFill>
                  <a:srgbClr val="337AB7"/>
                </a:solidFill>
                <a:latin typeface="Helvetica Neue" panose="02000503000000020004" pitchFamily="2" charset="0"/>
              </a:rPr>
              <a:t>Train:</a:t>
            </a:r>
            <a:r>
              <a:rPr kumimoji="1" lang="zh-TW" altLang="en-US" dirty="0">
                <a:solidFill>
                  <a:srgbClr val="337AB7"/>
                </a:solidFill>
                <a:latin typeface="Helvetica Neue" panose="02000503000000020004" pitchFamily="2" charset="0"/>
              </a:rPr>
              <a:t> </a:t>
            </a:r>
            <a:r>
              <a:rPr lang="en-US" altLang="zh-TW" dirty="0"/>
              <a:t>99819</a:t>
            </a:r>
            <a:endParaRPr kumimoji="1" lang="en" altLang="zh-TW" dirty="0">
              <a:solidFill>
                <a:srgbClr val="337AB7"/>
              </a:solidFill>
              <a:latin typeface="Helvetica Neue" panose="02000503000000020004" pitchFamily="2" charset="0"/>
            </a:endParaRPr>
          </a:p>
          <a:p>
            <a:r>
              <a:rPr kumimoji="1" lang="en" altLang="zh-TW" dirty="0">
                <a:solidFill>
                  <a:srgbClr val="337AB7"/>
                </a:solidFill>
                <a:latin typeface="Helvetica Neue" panose="02000503000000020004" pitchFamily="2" charset="0"/>
              </a:rPr>
              <a:t>Valid:</a:t>
            </a:r>
            <a:r>
              <a:rPr kumimoji="1" lang="zh-TW" altLang="en-US" dirty="0">
                <a:solidFill>
                  <a:srgbClr val="337AB7"/>
                </a:solidFill>
                <a:latin typeface="Helvetica Neue" panose="02000503000000020004" pitchFamily="2" charset="0"/>
              </a:rPr>
              <a:t> </a:t>
            </a:r>
            <a:r>
              <a:rPr lang="en-US" altLang="zh-TW" dirty="0"/>
              <a:t>13893</a:t>
            </a:r>
            <a:endParaRPr kumimoji="1" lang="en" altLang="zh-TW" dirty="0">
              <a:solidFill>
                <a:srgbClr val="337AB7"/>
              </a:solidFill>
              <a:latin typeface="Helvetica Neue" panose="02000503000000020004" pitchFamily="2" charset="0"/>
            </a:endParaRPr>
          </a:p>
          <a:p>
            <a:r>
              <a:rPr kumimoji="1" lang="en" altLang="zh-TW" dirty="0">
                <a:solidFill>
                  <a:srgbClr val="337AB7"/>
                </a:solidFill>
                <a:latin typeface="Helvetica Neue" panose="02000503000000020004" pitchFamily="2" charset="0"/>
              </a:rPr>
              <a:t>Test:</a:t>
            </a:r>
            <a:r>
              <a:rPr kumimoji="1" lang="zh-TW" altLang="en-US" dirty="0">
                <a:solidFill>
                  <a:srgbClr val="337AB7"/>
                </a:solidFill>
                <a:latin typeface="Helvetica Neue" panose="02000503000000020004" pitchFamily="2" charset="0"/>
              </a:rPr>
              <a:t>  </a:t>
            </a:r>
            <a:r>
              <a:rPr lang="en-US" altLang="zh-TW" dirty="0"/>
              <a:t>27248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EA8AB7-04F9-8164-8FE2-0EEA00C74D3B}"/>
              </a:ext>
            </a:extLst>
          </p:cNvPr>
          <p:cNvSpPr txBox="1"/>
          <p:nvPr/>
        </p:nvSpPr>
        <p:spPr>
          <a:xfrm>
            <a:off x="5787342" y="4467828"/>
            <a:ext cx="4444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Data sample:</a:t>
            </a:r>
          </a:p>
          <a:p>
            <a:br>
              <a:rPr kumimoji="1" lang="en-US" altLang="zh-TW" dirty="0">
                <a:solidFill>
                  <a:srgbClr val="FF0000"/>
                </a:solidFill>
              </a:rPr>
            </a:br>
            <a:r>
              <a:rPr kumimoji="1" lang="en-US" altLang="zh-TW" dirty="0">
                <a:solidFill>
                  <a:srgbClr val="FF0000"/>
                </a:solidFill>
              </a:rPr>
              <a:t>context</a:t>
            </a:r>
            <a:r>
              <a:rPr kumimoji="1" lang="en-US" altLang="zh-TW" dirty="0"/>
              <a:t>|||</a:t>
            </a:r>
            <a:r>
              <a:rPr kumimoji="1" lang="en-US" altLang="zh-TW" dirty="0">
                <a:solidFill>
                  <a:srgbClr val="FF0000"/>
                </a:solidFill>
              </a:rPr>
              <a:t>question</a:t>
            </a:r>
            <a:r>
              <a:rPr kumimoji="1" lang="en-US" altLang="zh-TW" dirty="0"/>
              <a:t>|||</a:t>
            </a:r>
            <a:r>
              <a:rPr kumimoji="1" lang="en-US" altLang="zh-TW" dirty="0">
                <a:solidFill>
                  <a:srgbClr val="FF0000"/>
                </a:solidFill>
              </a:rPr>
              <a:t>answer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0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09862-9DF7-19FC-3513-297500FB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EDA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41DB44-FD37-B6E9-F848-32FDFB3BA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212121"/>
                </a:solidFill>
                <a:latin typeface="Roboto Condensed" panose="020F0502020204030204" pitchFamily="34" charset="0"/>
              </a:rPr>
              <a:t>Average sentence</a:t>
            </a:r>
            <a:r>
              <a:rPr lang="en-US" altLang="zh-TW" sz="1800" b="0" i="0" u="none" strike="noStrike" dirty="0">
                <a:solidFill>
                  <a:srgbClr val="212121"/>
                </a:solidFill>
                <a:effectLst/>
                <a:latin typeface="Roboto Condensed" panose="020F0502020204030204" pitchFamily="34" charset="0"/>
              </a:rPr>
              <a:t>: 49.6096334365201</a:t>
            </a:r>
            <a:endParaRPr lang="zh-TW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212121"/>
                </a:solidFill>
                <a:latin typeface="Roboto Condensed" panose="020F0502020204030204" pitchFamily="34" charset="0"/>
              </a:rPr>
              <a:t>Average words 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Roboto Condensed" panose="020F0502020204030204" pitchFamily="34" charset="0"/>
              </a:rPr>
              <a:t>: 1948.9351225718551</a:t>
            </a:r>
            <a:endParaRPr lang="zh-TW" altLang="en-US" b="0" dirty="0">
              <a:effectLst/>
            </a:endParaRPr>
          </a:p>
          <a:p>
            <a:pPr marL="0" indent="0">
              <a:buNone/>
            </a:pPr>
            <a:br>
              <a:rPr lang="zh-TW" altLang="en-US" dirty="0"/>
            </a:br>
            <a:endParaRPr kumimoji="1"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2467D3-763F-711A-62FF-30942C991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35" y="3289218"/>
            <a:ext cx="4750765" cy="35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A4A254-8D54-DBFE-9687-C1FB286DE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283" y="3344220"/>
            <a:ext cx="4604094" cy="345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75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4FE03-B613-3AD3-1F38-65A6390B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Generative Method</a:t>
            </a:r>
            <a:endParaRPr kumimoji="1" lang="zh-TW" altLang="en-US" dirty="0"/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DD18936F-24DF-6B7D-0FDA-382BBCD28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/>
          <a:lstStyle/>
          <a:p>
            <a:pPr algn="ctr"/>
            <a:r>
              <a:rPr kumimoji="1" lang="en-US" altLang="zh-TW" dirty="0"/>
              <a:t>FiD-PGN</a:t>
            </a:r>
          </a:p>
          <a:p>
            <a:pPr algn="ctr"/>
            <a:r>
              <a:rPr kumimoji="1" lang="en-US" altLang="zh-TW" dirty="0"/>
              <a:t>bert2bert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186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2A38F-07A2-513C-EF0C-B68A738F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FiD-PGN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C0A741-D6F1-FE39-971C-658824E6D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A Copy-Augmented Generative Model for Open-Domain Question Answering</a:t>
            </a:r>
          </a:p>
          <a:p>
            <a:r>
              <a:rPr kumimoji="1" lang="en-US" altLang="zh-TW" dirty="0"/>
              <a:t>Author: </a:t>
            </a:r>
            <a:r>
              <a:rPr kumimoji="1" lang="en" altLang="zh-TW" sz="1800" dirty="0"/>
              <a:t>Shuang Liu  , Dong Wang , Xiaoguang Li  , </a:t>
            </a:r>
            <a:r>
              <a:rPr kumimoji="1" lang="en" altLang="zh-TW" sz="1800" dirty="0" err="1"/>
              <a:t>Minghui</a:t>
            </a:r>
            <a:r>
              <a:rPr kumimoji="1" lang="en" altLang="zh-TW" sz="1800" dirty="0"/>
              <a:t> Huang  , </a:t>
            </a:r>
            <a:br>
              <a:rPr kumimoji="1" lang="en" altLang="zh-TW" sz="1800" dirty="0"/>
            </a:br>
            <a:r>
              <a:rPr kumimoji="1" lang="en" altLang="zh-TW" sz="1800" dirty="0"/>
              <a:t>	            </a:t>
            </a:r>
            <a:r>
              <a:rPr kumimoji="1" lang="en" altLang="zh-TW" sz="1800" dirty="0" err="1"/>
              <a:t>Meizhen</a:t>
            </a:r>
            <a:r>
              <a:rPr kumimoji="1" lang="en" altLang="zh-TW" sz="1800" dirty="0"/>
              <a:t> Ding </a:t>
            </a:r>
          </a:p>
          <a:p>
            <a:r>
              <a:rPr kumimoji="1" lang="en-US" altLang="zh-TW" sz="1800" dirty="0"/>
              <a:t>ACL 2022</a:t>
            </a:r>
          </a:p>
          <a:p>
            <a:r>
              <a:rPr kumimoji="1" lang="en" altLang="zh-TW" dirty="0"/>
              <a:t>enhance the generative model FiD(fusion-in-decoder) with a pointer network</a:t>
            </a:r>
            <a:endParaRPr kumimoji="1" lang="en" altLang="zh-TW" sz="180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0225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離子會議室</Template>
  <TotalTime>2750</TotalTime>
  <Words>577</Words>
  <Application>Microsoft Macintosh PowerPoint</Application>
  <PresentationFormat>寬螢幕</PresentationFormat>
  <Paragraphs>162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Arial</vt:lpstr>
      <vt:lpstr>Bahnschrift SemiLight</vt:lpstr>
      <vt:lpstr>Century Gothic</vt:lpstr>
      <vt:lpstr>Helvetica Neue</vt:lpstr>
      <vt:lpstr>Roboto Condensed</vt:lpstr>
      <vt:lpstr>Wingdings 3</vt:lpstr>
      <vt:lpstr>離子會議室</vt:lpstr>
      <vt:lpstr> Open Domain  Question Answering</vt:lpstr>
      <vt:lpstr>Outline </vt:lpstr>
      <vt:lpstr>Motivation</vt:lpstr>
      <vt:lpstr>Motivation</vt:lpstr>
      <vt:lpstr>Dataset - TriviaQA</vt:lpstr>
      <vt:lpstr>TriviaQA</vt:lpstr>
      <vt:lpstr>EDA</vt:lpstr>
      <vt:lpstr>Generative Method</vt:lpstr>
      <vt:lpstr>FiD-PGN</vt:lpstr>
      <vt:lpstr>FiD-PGN</vt:lpstr>
      <vt:lpstr>bert2bert</vt:lpstr>
      <vt:lpstr>bert2bert</vt:lpstr>
      <vt:lpstr>bert2bert</vt:lpstr>
      <vt:lpstr>Extractive Method</vt:lpstr>
      <vt:lpstr>Text retrieval</vt:lpstr>
      <vt:lpstr>Model</vt:lpstr>
      <vt:lpstr>Experiment &amp; Result</vt:lpstr>
      <vt:lpstr>Metrics</vt:lpstr>
      <vt:lpstr>Generate Method (FiD-PGN)</vt:lpstr>
      <vt:lpstr>Retrieval Method</vt:lpstr>
      <vt:lpstr>Accuracy according to K</vt:lpstr>
      <vt:lpstr>Result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Open Domain  Question Answering</dc:title>
  <dc:creator>Chun-Chih Liang</dc:creator>
  <cp:lastModifiedBy>Chun-Chih Liang</cp:lastModifiedBy>
  <cp:revision>14</cp:revision>
  <dcterms:created xsi:type="dcterms:W3CDTF">2023-01-01T11:54:08Z</dcterms:created>
  <dcterms:modified xsi:type="dcterms:W3CDTF">2023-01-03T15:18:34Z</dcterms:modified>
</cp:coreProperties>
</file>