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7" r:id="rId5"/>
    <p:sldId id="263" r:id="rId6"/>
    <p:sldId id="258" r:id="rId7"/>
    <p:sldId id="266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83333" autoAdjust="0"/>
  </p:normalViewPr>
  <p:slideViewPr>
    <p:cSldViewPr snapToGrid="0">
      <p:cViewPr varScale="1">
        <p:scale>
          <a:sx n="91" d="100"/>
          <a:sy n="91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1AA4-8692-5843-869E-D6C3D5C355A1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1406B-4F0D-5948-87B9-2F6E0E6DBB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815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1406B-4F0D-5948-87B9-2F6E0E6DBB4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677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1406B-4F0D-5948-87B9-2F6E0E6DBB4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28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1406B-4F0D-5948-87B9-2F6E0E6DBB4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21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1406B-4F0D-5948-87B9-2F6E0E6DBB4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87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83526-E8FA-7D82-2A71-DF5847F86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78A990-3A02-91DD-1232-9214A4F7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DD8DD2-D675-8F04-99F5-0316ACB8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18A03-CFE0-2414-8149-69A55CC1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F57E9-CEA2-C31C-DF76-90AB571D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405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21E7D-CBCA-24E1-9CD3-9066636D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29E9B2-8FFA-9B93-8F33-976E474B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6BF052-AB89-53B2-9E12-EC3B0246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FEFDD7-D509-EC00-081C-A3003B0D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5E410-0488-D674-BE07-0D82630C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49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69D9EB-D8E7-53B2-62E4-7AF587B6C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1392A1-CC2E-EAE8-5702-A333539D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4137B-4DBC-B7D9-9635-6A5FC907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621FD-EAE2-6623-F2D4-3C83E7A4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5C0561-A0A8-541C-2EFD-0DAC42BD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82BBF-120A-27DB-E713-BC2ECB2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44FDD-81DB-B535-0851-1DFCA691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BF9BA9-ADAF-9C7C-06A2-F1276994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9F5E7-0B18-CD33-5028-85395D11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90CB4-2D50-7F30-953C-D56B90CA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71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47175-29E1-109E-AA8F-2A68472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2026C4-9BD5-819F-942D-5F9086B5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A53ED-A2ED-2735-2ABA-B64A5CE3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DC47B-9D5B-B790-AD99-43032890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A1691-8E6A-2358-315A-3396B34F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937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FF466-BDF7-3B49-10AC-E1A0FA3A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29B309-A0B7-969D-E88F-4028BB2EB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EEFB6E-6640-8C39-FFE5-B23E44CE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76FF7A-86F6-8691-EC96-F221F905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6DA937-1BC3-5DAB-19EB-C3BD8680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B6B415-7D3E-EBAD-FDBD-ABF9200A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656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03DAE-7A78-A343-3517-0EE63293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802CD-A704-8579-63E8-70928F28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832F44-EE91-8BB5-15DE-9796ACD1B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03DE74-76CF-93D4-991B-E339C931E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27F33F-A0E9-37B1-C7D4-6943ED593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EBEA25-3EFF-3410-4EE6-CBEA93D2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BCA674-7075-CA24-DF60-E4D61F9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087527-366A-6271-8133-0F99E9EA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8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8F98B-ADD5-A494-EDFF-4737AF9A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630CB5-E287-5FCA-DE39-0EEF037C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1714FB-71E8-4FC9-004F-9EA65DBF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8DAD63-2B65-5230-F0C7-DD22CAC9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951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9A9362-637F-3457-B712-DBE8A6C8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583BC9-2C62-E1E7-8106-BBE8820B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BD133B-CD02-72F0-F6ED-D47F2AAE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46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4FC9F-5071-F01C-C926-40EDECE0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7A5E0-FC6D-2BE8-985C-F99E83F6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04EEDC-01C3-12CB-0105-01CEE9FE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C2BF0-F12C-FB4B-A90A-7DC56B83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1F7588-17FE-312A-7C27-A54710E8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BF8361-D86B-34DB-398D-C039C7EE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667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A46B8-B5EE-54E5-62E3-3AC7AAAB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4CDC05-4976-CBC9-C3C4-3FC950EE1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57A8A6-153B-F1CE-0B2F-3AEA9DF0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31FDF-DFE6-B50E-CD7B-ACA507C5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5C0DC3-CC23-81F7-3DF3-8E8EE4E4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600248-2488-F145-B705-B908C4EF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60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733BB5-9B87-96E8-BACB-80B10592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84842F-F601-F004-C9A7-5DC3D65B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A3F310-0C7D-BB62-2DD2-652D2756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AFDA-2DBE-ED4C-8E73-F04FA4B2245F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A34A8-4BAD-6C70-27A6-A7E48C104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95E6C7-0B55-2C41-0D88-11B48A88C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0C4E-70A6-E545-A78F-C6842F785C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93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2A76B-06DB-CE07-7099-C3942AE7B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QA accuracy comparison between BERT model and </a:t>
            </a:r>
            <a:br>
              <a:rPr kumimoji="1" lang="en-US" altLang="zh-TW" dirty="0"/>
            </a:br>
            <a:r>
              <a:rPr kumimoji="1" lang="en-US" altLang="zh-TW" dirty="0"/>
              <a:t>Fid-PGN model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5AB648-61F9-2D36-E0C8-33453FE10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763" y="4413955"/>
            <a:ext cx="10050162" cy="1071096"/>
          </a:xfrm>
        </p:spPr>
        <p:txBody>
          <a:bodyPr>
            <a:noAutofit/>
          </a:bodyPr>
          <a:lstStyle/>
          <a:p>
            <a:endParaRPr kumimoji="1" lang="en" altLang="zh-TW" sz="2800" dirty="0"/>
          </a:p>
          <a:p>
            <a:r>
              <a:rPr kumimoji="1" lang="en-US" altLang="zh-TW" sz="2800" dirty="0"/>
              <a:t>Presenter: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梁致銓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王彬宇</a:t>
            </a:r>
          </a:p>
        </p:txBody>
      </p:sp>
    </p:spTree>
    <p:extLst>
      <p:ext uri="{BB962C8B-B14F-4D97-AF65-F5344CB8AC3E}">
        <p14:creationId xmlns:p14="http://schemas.microsoft.com/office/powerpoint/2010/main" val="77842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F691D-E463-C180-7760-F25C5317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6" y="11677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Motivation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8F6ED-A2EE-EAFE-D464-1ED267F2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49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Since TA recommends “BERT” in Assignment 2: Question Answer, we want to use “Fid-PGN” for comparison.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In homework2, we use BERT to find the answer span from the passages with text retrieval method. In this project, we seek to use FiD-PGN for text generation with copy mechanism to get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13053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9D8B5-5C29-A28B-79A4-6E4D4E21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Expectation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EA75CF-FB24-9CC5-FE5A-57FA85D70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33" y="1962149"/>
            <a:ext cx="9539334" cy="3640967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7F3466-3831-569E-94C0-3E9212456ABD}"/>
              </a:ext>
            </a:extLst>
          </p:cNvPr>
          <p:cNvCxnSpPr>
            <a:cxnSpLocks/>
          </p:cNvCxnSpPr>
          <p:nvPr/>
        </p:nvCxnSpPr>
        <p:spPr>
          <a:xfrm>
            <a:off x="1368533" y="5603116"/>
            <a:ext cx="9442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3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BD04-DA42-2992-9529-7958954C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126AD-FD33-5695-E918-8A9EBE40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Data field: passages, questions, answer </a:t>
            </a:r>
          </a:p>
          <a:p>
            <a:r>
              <a:rPr kumimoji="1" lang="en-US" altLang="zh-TW" dirty="0"/>
              <a:t>Data source: dataset from homework2</a:t>
            </a:r>
          </a:p>
          <a:p>
            <a:r>
              <a:rPr kumimoji="1" lang="en-US" altLang="zh-TW" dirty="0"/>
              <a:t>Number of records</a:t>
            </a:r>
          </a:p>
          <a:p>
            <a:pPr lvl="1"/>
            <a:r>
              <a:rPr kumimoji="1" lang="en-US" altLang="zh-TW" dirty="0"/>
              <a:t>Valid: 99819</a:t>
            </a:r>
          </a:p>
          <a:p>
            <a:pPr lvl="1"/>
            <a:r>
              <a:rPr kumimoji="1" lang="en-US" altLang="zh-TW" dirty="0"/>
              <a:t>Train: 13893</a:t>
            </a:r>
          </a:p>
          <a:p>
            <a:pPr lvl="1"/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38E618-58D0-8BB0-107B-3C31445D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91"/>
          <a:stretch/>
        </p:blipFill>
        <p:spPr>
          <a:xfrm>
            <a:off x="451748" y="6176963"/>
            <a:ext cx="11288499" cy="315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34A31C-A132-4066-8389-CB7FCC9E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26"/>
          <a:stretch/>
        </p:blipFill>
        <p:spPr>
          <a:xfrm>
            <a:off x="451747" y="4190438"/>
            <a:ext cx="11288499" cy="98180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BAB69D-8560-974E-09A2-D4D9EF48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41" b="22633"/>
          <a:stretch/>
        </p:blipFill>
        <p:spPr>
          <a:xfrm>
            <a:off x="451746" y="5572051"/>
            <a:ext cx="11288499" cy="205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C4C2EF6-C392-5CC6-492C-2EA0FF4F347C}"/>
              </a:ext>
            </a:extLst>
          </p:cNvPr>
          <p:cNvSpPr txBox="1"/>
          <p:nvPr/>
        </p:nvSpPr>
        <p:spPr>
          <a:xfrm>
            <a:off x="5062019" y="3686169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7030A0"/>
                </a:solidFill>
              </a:rPr>
              <a:t>Passages</a:t>
            </a:r>
            <a:endParaRPr kumimoji="1"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C454CE-FCE4-36D6-0628-4266A7AD3C54}"/>
              </a:ext>
            </a:extLst>
          </p:cNvPr>
          <p:cNvSpPr txBox="1"/>
          <p:nvPr/>
        </p:nvSpPr>
        <p:spPr>
          <a:xfrm>
            <a:off x="5062018" y="5122517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Question</a:t>
            </a:r>
            <a:endParaRPr kumimoji="1"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04EB4B-EEBC-A78C-4BB9-D7269B888F3A}"/>
              </a:ext>
            </a:extLst>
          </p:cNvPr>
          <p:cNvSpPr txBox="1"/>
          <p:nvPr/>
        </p:nvSpPr>
        <p:spPr>
          <a:xfrm>
            <a:off x="5062017" y="5777157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chemeClr val="accent1"/>
                </a:solidFill>
              </a:rPr>
              <a:t>Answer</a:t>
            </a:r>
            <a:endParaRPr kumimoji="1" lang="zh-TW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0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41BAB-BFD6-D455-D208-401CD49B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2E5C5-4DA4-1A57-BE0E-8E0CC496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solidFill>
                  <a:srgbClr val="000000"/>
                </a:solidFill>
                <a:effectLst/>
                <a:latin typeface="Helvetica" pitchFamily="2" charset="0"/>
              </a:rPr>
              <a:t>Proposed: FiD-PGN</a:t>
            </a:r>
          </a:p>
          <a:p>
            <a:endParaRPr lang="en" altLang="zh-TW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enhance the generative model with a pointer network</a:t>
            </a:r>
          </a:p>
          <a:p>
            <a:endParaRPr lang="en" altLang="zh-TW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fusion-in-decoder pointer-generator network (FiD-PGN) is built upon the state-of-the-art model FiD.</a:t>
            </a:r>
          </a:p>
          <a:p>
            <a:endParaRPr lang="en-US" altLang="zh-TW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Helvetica" pitchFamily="2" charset="0"/>
              </a:rPr>
              <a:t>Enhancement of Language Decoder Prediction</a:t>
            </a:r>
            <a:endParaRPr lang="zh-TW" alt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8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29B91-F84B-9721-4066-8F845DF8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have we done?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16614-544E-3BDC-D298-B0E3F38B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Helvetica" pitchFamily="2" charset="0"/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TW" dirty="0">
                <a:effectLst/>
                <a:latin typeface="Helvetica" pitchFamily="2" charset="0"/>
                <a:sym typeface="Wingdings 2" panose="05020102010507070707" pitchFamily="18" charset="2"/>
              </a:rPr>
              <a:t>By using BERT model with tf-idf and cosine similarity for text retrieval method, we have our baseline model with </a:t>
            </a:r>
          </a:p>
          <a:p>
            <a:r>
              <a:rPr lang="en-US" altLang="zh-TW" dirty="0">
                <a:effectLst/>
                <a:latin typeface="Helvetica" pitchFamily="2" charset="0"/>
                <a:sym typeface="Wingdings 2" panose="05020102010507070707" pitchFamily="18" charset="2"/>
              </a:rPr>
              <a:t>f1 score: 0.7677  </a:t>
            </a:r>
          </a:p>
          <a:p>
            <a:r>
              <a:rPr lang="en-US" altLang="zh-TW" dirty="0">
                <a:effectLst/>
                <a:latin typeface="Helvetica" pitchFamily="2" charset="0"/>
                <a:sym typeface="Wingdings 2" panose="05020102010507070707" pitchFamily="18" charset="2"/>
              </a:rPr>
              <a:t>lcs accuracy: 0.796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4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7551E4E-C6A1-CF7D-9792-277725390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5188"/>
              </p:ext>
            </p:extLst>
          </p:nvPr>
        </p:nvGraphicFramePr>
        <p:xfrm>
          <a:off x="1248899" y="630617"/>
          <a:ext cx="9694202" cy="559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886">
                  <a:extLst>
                    <a:ext uri="{9D8B030D-6E8A-4147-A177-3AD203B41FA5}">
                      <a16:colId xmlns:a16="http://schemas.microsoft.com/office/drawing/2014/main" val="3190839929"/>
                    </a:ext>
                  </a:extLst>
                </a:gridCol>
                <a:gridCol w="1384886">
                  <a:extLst>
                    <a:ext uri="{9D8B030D-6E8A-4147-A177-3AD203B41FA5}">
                      <a16:colId xmlns:a16="http://schemas.microsoft.com/office/drawing/2014/main" val="3439206147"/>
                    </a:ext>
                  </a:extLst>
                </a:gridCol>
                <a:gridCol w="1384886">
                  <a:extLst>
                    <a:ext uri="{9D8B030D-6E8A-4147-A177-3AD203B41FA5}">
                      <a16:colId xmlns:a16="http://schemas.microsoft.com/office/drawing/2014/main" val="1701573575"/>
                    </a:ext>
                  </a:extLst>
                </a:gridCol>
                <a:gridCol w="1384886">
                  <a:extLst>
                    <a:ext uri="{9D8B030D-6E8A-4147-A177-3AD203B41FA5}">
                      <a16:colId xmlns:a16="http://schemas.microsoft.com/office/drawing/2014/main" val="646815570"/>
                    </a:ext>
                  </a:extLst>
                </a:gridCol>
                <a:gridCol w="1384886">
                  <a:extLst>
                    <a:ext uri="{9D8B030D-6E8A-4147-A177-3AD203B41FA5}">
                      <a16:colId xmlns:a16="http://schemas.microsoft.com/office/drawing/2014/main" val="4053392048"/>
                    </a:ext>
                  </a:extLst>
                </a:gridCol>
                <a:gridCol w="1384886">
                  <a:extLst>
                    <a:ext uri="{9D8B030D-6E8A-4147-A177-3AD203B41FA5}">
                      <a16:colId xmlns:a16="http://schemas.microsoft.com/office/drawing/2014/main" val="1474506469"/>
                    </a:ext>
                  </a:extLst>
                </a:gridCol>
                <a:gridCol w="1384886">
                  <a:extLst>
                    <a:ext uri="{9D8B030D-6E8A-4147-A177-3AD203B41FA5}">
                      <a16:colId xmlns:a16="http://schemas.microsoft.com/office/drawing/2014/main" val="1530612366"/>
                    </a:ext>
                  </a:extLst>
                </a:gridCol>
              </a:tblGrid>
              <a:tr h="404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12/5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12/6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12/9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42850"/>
                  </a:ext>
                </a:extLst>
              </a:tr>
              <a:tr h="741122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Collecting data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proposal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preprocessing for FiD model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38057"/>
                  </a:ext>
                </a:extLst>
              </a:tr>
              <a:tr h="370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12/11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12/12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12/13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12/14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12/15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12/17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118550"/>
                  </a:ext>
                </a:extLst>
              </a:tr>
              <a:tr h="741122">
                <a:tc gridSpan="3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/>
                        <a:t>Implement FiD model for QA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10473"/>
                  </a:ext>
                </a:extLst>
              </a:tr>
              <a:tr h="35615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2/18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12/19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12/20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12/21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12/22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12/23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12/24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98547"/>
                  </a:ext>
                </a:extLst>
              </a:tr>
              <a:tr h="741122">
                <a:tc gridSpan="3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 point network in FiD model to make FiD-PGN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47643"/>
                  </a:ext>
                </a:extLst>
              </a:tr>
              <a:tr h="37469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12/25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12/26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12/27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12/28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12/29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12/30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12/31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58070"/>
                  </a:ext>
                </a:extLst>
              </a:tr>
              <a:tr h="741122">
                <a:tc gridSpan="3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Compare two models and buffer time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54036"/>
                  </a:ext>
                </a:extLst>
              </a:tr>
              <a:tr h="375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1/1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1/2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1/3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27886"/>
                  </a:ext>
                </a:extLst>
              </a:tr>
              <a:tr h="741122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presentation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208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F356801-C58D-10EC-7531-D0EB74BD3D0B}"/>
              </a:ext>
            </a:extLst>
          </p:cNvPr>
          <p:cNvSpPr/>
          <p:nvPr/>
        </p:nvSpPr>
        <p:spPr>
          <a:xfrm>
            <a:off x="5401772" y="5120420"/>
            <a:ext cx="5642465" cy="146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154ED4-26B8-3941-F483-15351F69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755" y="5264503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What's next ?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AFCD7A-C4D8-DCAD-801E-F6A14B0ACC04}"/>
              </a:ext>
            </a:extLst>
          </p:cNvPr>
          <p:cNvSpPr/>
          <p:nvPr/>
        </p:nvSpPr>
        <p:spPr>
          <a:xfrm>
            <a:off x="815926" y="373013"/>
            <a:ext cx="3195273" cy="146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686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2B8F84-6457-C2E7-0809-85306EE56185}"/>
              </a:ext>
            </a:extLst>
          </p:cNvPr>
          <p:cNvSpPr/>
          <p:nvPr/>
        </p:nvSpPr>
        <p:spPr>
          <a:xfrm>
            <a:off x="3013227" y="2339220"/>
            <a:ext cx="61679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YOU!</a:t>
            </a:r>
            <a:endParaRPr lang="zh-CN" altLang="en-U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6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246</Words>
  <Application>Microsoft Macintosh PowerPoint</Application>
  <PresentationFormat>寬螢幕</PresentationFormat>
  <Paragraphs>77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Helvetica</vt:lpstr>
      <vt:lpstr>Office 佈景主題</vt:lpstr>
      <vt:lpstr>QA accuracy comparison between BERT model and  Fid-PGN model</vt:lpstr>
      <vt:lpstr>Motivation</vt:lpstr>
      <vt:lpstr>Expectation</vt:lpstr>
      <vt:lpstr>Data Format</vt:lpstr>
      <vt:lpstr>Method</vt:lpstr>
      <vt:lpstr>What have we done?</vt:lpstr>
      <vt:lpstr>What's next ?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Copy-Augmented Generative Model for Open-Domain Question Answering</dc:title>
  <dc:creator>Chun-Chih Liang</dc:creator>
  <cp:lastModifiedBy>Chun-Chih Liang</cp:lastModifiedBy>
  <cp:revision>27</cp:revision>
  <dcterms:created xsi:type="dcterms:W3CDTF">2022-11-20T11:21:42Z</dcterms:created>
  <dcterms:modified xsi:type="dcterms:W3CDTF">2022-12-06T04:52:18Z</dcterms:modified>
</cp:coreProperties>
</file>