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361"/>
  </p:normalViewPr>
  <p:slideViewPr>
    <p:cSldViewPr snapToGrid="0" snapToObjects="1">
      <p:cViewPr varScale="1">
        <p:scale>
          <a:sx n="90" d="100"/>
          <a:sy n="90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0B76-9B73-A84E-B01E-ECEA181AB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314B5-82E3-A641-9628-754EAA86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B8830-969B-CE42-963B-F3A4E4BE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1BBE-22D1-EC40-BFC2-EBB44E8436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F086-EF7E-AB45-A3FA-51357A33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576F0-8CB0-5947-8F57-A71D167D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3356-4583-0D47-A076-D896F872C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FF46-3749-F64A-AC38-4507F5F6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9D833-F22A-DC4A-AABD-8093F05C6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8E93C-F2F4-374C-90C5-DF3AEDB6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1BBE-22D1-EC40-BFC2-EBB44E8436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57C2A-6847-B948-953C-77F10071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C3121-F415-DF49-A359-A02B9DE7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3356-4583-0D47-A076-D896F872C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1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D0EB0-E58F-A347-85C0-D202AA6FC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CFE6B-9007-1D45-884A-44F36C6EB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81C3F-77D0-1C41-836B-F8591F6F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1BBE-22D1-EC40-BFC2-EBB44E8436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E30FE-CA27-1C49-BDAC-7E31779E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DE176-A7E4-0A41-9A10-65063363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3356-4583-0D47-A076-D896F872C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3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ED0C-AC6A-184A-BDBA-72659E36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DF72-1CF2-9C4E-9BB3-2DF34EB32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35F46-6911-D040-B1B5-17D87FA0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1BBE-22D1-EC40-BFC2-EBB44E8436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B1D57-3E50-D149-B2B4-51996A0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E1CB5-2A48-454E-BB79-D9901F2C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3356-4583-0D47-A076-D896F872C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6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B48D-F34B-254C-A235-C4F15342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4A9EF-CB9E-3843-B7CA-CDAD17A05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EBAC-7D0F-DB46-A41A-F91252A2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1BBE-22D1-EC40-BFC2-EBB44E8436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C1B8-0598-1449-B7F0-67E4D8A3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B9342-2FF0-3649-913C-DF55DB07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3356-4583-0D47-A076-D896F872C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1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A6E4-8570-E14F-A120-434D419D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80D4E-7EC3-AA44-9367-2F04D89D1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26734-0108-5642-A856-23285D0A4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86829-F42E-7D4F-B906-7A5BFB86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1BBE-22D1-EC40-BFC2-EBB44E8436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D0D7D-29F4-D446-AD4E-D389F4C4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FE1C8-D792-9A42-9893-71A11FEF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3356-4583-0D47-A076-D896F872C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9C1E-D262-8947-87C9-503E1916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98C59-6600-044A-963C-92F3542A1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E4D15-57EF-E846-A285-13F6A2971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FB1F2-1633-2D44-A4A1-8A2820EFD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FC44D-B2E0-5445-B811-749039B14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1CF0B-4CFD-F44A-8859-C36E858D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1BBE-22D1-EC40-BFC2-EBB44E8436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BB80E-1CA6-DD49-AA9E-DECF7EBA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F616E-406B-2E44-AE18-B48E8216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3356-4583-0D47-A076-D896F872C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7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988F-1CB4-864B-9D49-FE081D2C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2E8BA-27FC-A341-AD19-68481D88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1BBE-22D1-EC40-BFC2-EBB44E8436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7A1BA-9D30-084E-9863-3244452A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F089D-F7E6-B041-A949-6FBA3351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3356-4583-0D47-A076-D896F872C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6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9E3AA-2966-E648-92BE-B3DCC725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1BBE-22D1-EC40-BFC2-EBB44E8436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BC8B1-0AF8-F947-B7EB-E1762399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CAE4-BCD9-8144-B2C6-80D4C834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3356-4583-0D47-A076-D896F872C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5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A095-FC2A-F042-B569-A822E431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8C2B-6C3A-A44C-8D49-94988E16E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4BE36-389A-5C44-AB48-C6300BD55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61CBB-311C-4343-9875-88689ECD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1BBE-22D1-EC40-BFC2-EBB44E8436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C61A4-5CEF-BF4C-938D-8ABA4B60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14E2A-6B16-C54B-B979-0BBF1EEF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3356-4583-0D47-A076-D896F872C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4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10B5-B19C-194F-A995-AAB96935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ADF10-A90B-A34F-B409-B5605DEE9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A9FFE-2B90-634D-82C9-BDB46C18A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6B16E-13EB-F246-8BCF-9755889D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1BBE-22D1-EC40-BFC2-EBB44E8436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02655-E40E-4542-BEE7-C5DDEA25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B724A-2C62-A247-B2D9-2E556B51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3356-4583-0D47-A076-D896F872C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7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8C43D-C47D-B44E-9D84-BFF03877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5057C-3C5E-CF43-8F35-A37E56DED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9AFE6-E877-6240-BE2D-67E8FFC0A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1BBE-22D1-EC40-BFC2-EBB44E843668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0D91D-A934-1C41-9530-3BA0F1B68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A4844-5E0C-A143-A1FD-DAE9E9C58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13356-4583-0D47-A076-D896F872C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6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E96E7A-A29D-504F-8F9D-C63C0DB7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756" y="3642058"/>
            <a:ext cx="3967064" cy="24794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A487C1-A514-A74F-8ABB-D0900D7A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"/>
            <a:ext cx="10515600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  <a:cs typeface="Arial" panose="020B0604020202020204" pitchFamily="34" charset="0"/>
              </a:rPr>
              <a:t>Membership Diversity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194E-1B04-2B4C-849B-E1B481D6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05" y="1404668"/>
            <a:ext cx="5917408" cy="4539079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Helvetica" pitchFamily="2" charset="0"/>
              </a:rPr>
              <a:t>On average, new players are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</a:rPr>
              <a:t>younger</a:t>
            </a:r>
            <a:r>
              <a:rPr lang="en-US" sz="2000" b="1" dirty="0">
                <a:latin typeface="Helvetica" pitchFamily="2" charset="0"/>
              </a:rPr>
              <a:t> and have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</a:rPr>
              <a:t>higher racial </a:t>
            </a:r>
            <a:r>
              <a:rPr lang="en-US" sz="2000" b="1" dirty="0">
                <a:latin typeface="Helvetica" pitchFamily="2" charset="0"/>
              </a:rPr>
              <a:t>and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</a:rPr>
              <a:t>gender diversity </a:t>
            </a:r>
            <a:r>
              <a:rPr lang="en-US" sz="2000" b="1" dirty="0">
                <a:latin typeface="Helvetica" pitchFamily="2" charset="0"/>
              </a:rPr>
              <a:t>than returning players</a:t>
            </a:r>
            <a:endParaRPr lang="en-US" sz="1600" b="1" dirty="0">
              <a:latin typeface="Helvetica" pitchFamily="2" charset="0"/>
            </a:endParaRPr>
          </a:p>
          <a:p>
            <a:pPr lvl="1"/>
            <a:r>
              <a:rPr lang="en-US" sz="2000" dirty="0">
                <a:latin typeface="Helvetica" pitchFamily="2" charset="0"/>
              </a:rPr>
              <a:t>Not only is female involvement trending up, the rate at which female players return for the following season is higher than males across nearly all ages</a:t>
            </a:r>
            <a:endParaRPr lang="en-US" sz="1600" b="1" dirty="0">
              <a:latin typeface="Helvetica" pitchFamily="2" charset="0"/>
            </a:endParaRPr>
          </a:p>
          <a:p>
            <a:pPr marL="457200" lvl="1" indent="0">
              <a:buNone/>
            </a:pPr>
            <a:endParaRPr lang="en-US" sz="1200" b="1" dirty="0">
              <a:latin typeface="Helvetica" pitchFamily="2" charset="0"/>
            </a:endParaRPr>
          </a:p>
          <a:p>
            <a:r>
              <a:rPr lang="en-US" sz="2000" b="1" dirty="0">
                <a:latin typeface="Helvetica" pitchFamily="2" charset="0"/>
              </a:rPr>
              <a:t>While new coaches are younger and a higher percentage female, they are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</a:rPr>
              <a:t>less racially diverse</a:t>
            </a:r>
            <a:r>
              <a:rPr lang="en-US" sz="2000" b="1" dirty="0">
                <a:latin typeface="Helvetica" pitchFamily="2" charset="0"/>
              </a:rPr>
              <a:t> than returning coaches</a:t>
            </a:r>
          </a:p>
          <a:p>
            <a:pPr lvl="1"/>
            <a:r>
              <a:rPr lang="en-US" sz="2000" dirty="0">
                <a:latin typeface="Helvetica" pitchFamily="2" charset="0"/>
              </a:rPr>
              <a:t>The percentage of new and returning coaches who are non-white has been on the decline in recent years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EAFA88-8A2C-D647-8659-6938FA480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756" y="1283794"/>
            <a:ext cx="3967064" cy="24794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57764-6DAA-F242-9105-3274F506CA02}"/>
              </a:ext>
            </a:extLst>
          </p:cNvPr>
          <p:cNvSpPr txBox="1"/>
          <p:nvPr/>
        </p:nvSpPr>
        <p:spPr>
          <a:xfrm>
            <a:off x="6693694" y="1101329"/>
            <a:ext cx="5586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2018-19: New vs. Returning Players (Top) and Coaches (Bottom)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DEC6E-4128-FB46-9F72-04975D04F9A5}"/>
              </a:ext>
            </a:extLst>
          </p:cNvPr>
          <p:cNvSpPr txBox="1"/>
          <p:nvPr/>
        </p:nvSpPr>
        <p:spPr>
          <a:xfrm>
            <a:off x="354804" y="6121473"/>
            <a:ext cx="1143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Helvetica" pitchFamily="2" charset="0"/>
              </a:rPr>
              <a:t>“Creating diversity in professional sports is not enough by itself. True leadership is essential, and sports organizations with effective leadership in diversity and inclusion often make the difference.” – Bold Business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C9A9BC-2B58-2E44-AF69-80B0E5E20B3B}"/>
              </a:ext>
            </a:extLst>
          </p:cNvPr>
          <p:cNvSpPr/>
          <p:nvPr/>
        </p:nvSpPr>
        <p:spPr>
          <a:xfrm>
            <a:off x="8472487" y="3599200"/>
            <a:ext cx="1014413" cy="2522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8932FEF7-F2D6-9F44-94A9-206F84F63F6D}"/>
              </a:ext>
            </a:extLst>
          </p:cNvPr>
          <p:cNvSpPr/>
          <p:nvPr/>
        </p:nvSpPr>
        <p:spPr>
          <a:xfrm rot="581933">
            <a:off x="6266557" y="4188707"/>
            <a:ext cx="2028284" cy="347628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2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87C1-A514-A74F-8ABB-D0900D7A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"/>
            <a:ext cx="10515600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  <a:cs typeface="Arial" panose="020B0604020202020204" pitchFamily="34" charset="0"/>
              </a:rPr>
              <a:t>NHL Impact on USA Hockey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194E-1B04-2B4C-849B-E1B481D6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05" y="1404668"/>
            <a:ext cx="5917408" cy="545333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Helvetica" pitchFamily="2" charset="0"/>
              </a:rPr>
              <a:t>Expansion to Las Vegas brought about a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</a:rPr>
              <a:t>30% increase</a:t>
            </a:r>
            <a:r>
              <a:rPr lang="en-US" sz="2000" b="1" dirty="0">
                <a:latin typeface="Helvetica" pitchFamily="2" charset="0"/>
              </a:rPr>
              <a:t> in new members in the city during their first regular season (2017-18) and an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</a:rPr>
              <a:t>84% increase</a:t>
            </a:r>
            <a:r>
              <a:rPr lang="en-US" sz="2000" b="1" dirty="0">
                <a:latin typeface="Helvetica" pitchFamily="2" charset="0"/>
              </a:rPr>
              <a:t> after their Stanley Cup Final run</a:t>
            </a:r>
            <a:endParaRPr lang="en-US" sz="1600" b="1" dirty="0">
              <a:latin typeface="Helvetica" pitchFamily="2" charset="0"/>
            </a:endParaRPr>
          </a:p>
          <a:p>
            <a:pPr lvl="1"/>
            <a:r>
              <a:rPr lang="en-US" sz="2000" dirty="0">
                <a:latin typeface="Helvetica" pitchFamily="2" charset="0"/>
              </a:rPr>
              <a:t>A breakdown by demographics could prove valuable to prepare for the upcoming NHL expansion to Seattle</a:t>
            </a:r>
            <a:endParaRPr lang="en-US" sz="1600" b="1" dirty="0">
              <a:latin typeface="Helvetica" pitchFamily="2" charset="0"/>
            </a:endParaRPr>
          </a:p>
          <a:p>
            <a:pPr marL="457200" lvl="1" indent="0">
              <a:buNone/>
            </a:pPr>
            <a:endParaRPr lang="en-US" sz="1200" b="1" dirty="0">
              <a:latin typeface="Helvetica" pitchFamily="2" charset="0"/>
            </a:endParaRPr>
          </a:p>
          <a:p>
            <a:r>
              <a:rPr lang="en-US" sz="2000" b="1" dirty="0">
                <a:latin typeface="Helvetica" pitchFamily="2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</a:rPr>
              <a:t>largest percentage growth </a:t>
            </a:r>
            <a:r>
              <a:rPr lang="en-US" sz="2000" b="1" dirty="0">
                <a:latin typeface="Helvetica" pitchFamily="2" charset="0"/>
              </a:rPr>
              <a:t>of new members is seen in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</a:rPr>
              <a:t>small-market teams </a:t>
            </a:r>
            <a:r>
              <a:rPr lang="en-US" sz="2000" b="1" dirty="0">
                <a:latin typeface="Helvetica" pitchFamily="2" charset="0"/>
              </a:rPr>
              <a:t>that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</a:rPr>
              <a:t>advance to the Finals</a:t>
            </a:r>
          </a:p>
          <a:p>
            <a:pPr lvl="1"/>
            <a:r>
              <a:rPr lang="en-US" sz="2000" dirty="0">
                <a:latin typeface="Helvetica" pitchFamily="2" charset="0"/>
              </a:rPr>
              <a:t>A higher growth rate was observed in cities like Las Vegas, San Jose, and Nashville</a:t>
            </a:r>
          </a:p>
          <a:p>
            <a:pPr lvl="1"/>
            <a:r>
              <a:rPr lang="en-US" sz="2000" dirty="0">
                <a:latin typeface="Helvetica" pitchFamily="2" charset="0"/>
              </a:rPr>
              <a:t>Cities that hosted an All-Star game had larger growth rates than those that hosted a Winter Classic</a:t>
            </a:r>
          </a:p>
          <a:p>
            <a:pPr lvl="1"/>
            <a:endParaRPr lang="en-US" sz="2000" dirty="0">
              <a:latin typeface="Helvetica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C9DD17-B13E-DE47-8936-6EC45918C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583" y="1228716"/>
            <a:ext cx="3909217" cy="24139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9995EF-B4DE-C241-8452-5D4E9AD2F8D7}"/>
              </a:ext>
            </a:extLst>
          </p:cNvPr>
          <p:cNvSpPr txBox="1"/>
          <p:nvPr/>
        </p:nvSpPr>
        <p:spPr>
          <a:xfrm>
            <a:off x="6536607" y="2565522"/>
            <a:ext cx="1815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Las Vegas, NV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5D8479-152E-9E41-8B95-E9601AFCDD07}"/>
              </a:ext>
            </a:extLst>
          </p:cNvPr>
          <p:cNvSpPr txBox="1"/>
          <p:nvPr/>
        </p:nvSpPr>
        <p:spPr>
          <a:xfrm>
            <a:off x="7911951" y="1023233"/>
            <a:ext cx="1815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Seattle, WA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7FB9DC2-3858-6C44-82B0-7393AB87E7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19"/>
          <a:stretch/>
        </p:blipFill>
        <p:spPr>
          <a:xfrm>
            <a:off x="6981106" y="4081024"/>
            <a:ext cx="4593707" cy="27694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B3DBB6C-E249-3C41-BC49-E4EC58B31DE1}"/>
              </a:ext>
            </a:extLst>
          </p:cNvPr>
          <p:cNvSpPr txBox="1"/>
          <p:nvPr/>
        </p:nvSpPr>
        <p:spPr>
          <a:xfrm>
            <a:off x="6626659" y="3773247"/>
            <a:ext cx="530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NHL and AHL City Growth Rate by Playoff Success (2016-2018)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E7B5D6-BE6F-C94C-B4D7-685DEE98D85B}"/>
              </a:ext>
            </a:extLst>
          </p:cNvPr>
          <p:cNvCxnSpPr>
            <a:cxnSpLocks/>
          </p:cNvCxnSpPr>
          <p:nvPr/>
        </p:nvCxnSpPr>
        <p:spPr>
          <a:xfrm>
            <a:off x="10049772" y="4937760"/>
            <a:ext cx="0" cy="3127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3798D9-D968-0D4D-976E-A636A21AE96E}"/>
              </a:ext>
            </a:extLst>
          </p:cNvPr>
          <p:cNvCxnSpPr>
            <a:cxnSpLocks/>
          </p:cNvCxnSpPr>
          <p:nvPr/>
        </p:nvCxnSpPr>
        <p:spPr>
          <a:xfrm>
            <a:off x="11417714" y="4937760"/>
            <a:ext cx="0" cy="3127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6BAC3B-880B-3347-85C9-86089B7843F8}"/>
              </a:ext>
            </a:extLst>
          </p:cNvPr>
          <p:cNvCxnSpPr>
            <a:cxnSpLocks/>
          </p:cNvCxnSpPr>
          <p:nvPr/>
        </p:nvCxnSpPr>
        <p:spPr>
          <a:xfrm flipH="1">
            <a:off x="10049773" y="4937760"/>
            <a:ext cx="13679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82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87C1-A514-A74F-8ABB-D0900D7A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Helvetica" pitchFamily="2" charset="0"/>
                <a:cs typeface="Arial" panose="020B0604020202020204" pitchFamily="34" charset="0"/>
              </a:rPr>
              <a:t>Analytics for Improved Business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194E-1B04-2B4C-849B-E1B481D6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05" y="1404668"/>
            <a:ext cx="5917408" cy="545333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Helvetica" pitchFamily="2" charset="0"/>
              </a:rPr>
              <a:t>Statistical techniques can be utilized to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</a:rPr>
              <a:t>increase efficiency </a:t>
            </a:r>
            <a:r>
              <a:rPr lang="en-US" sz="2000" b="1" dirty="0">
                <a:latin typeface="Helvetica" pitchFamily="2" charset="0"/>
              </a:rPr>
              <a:t>in business practices</a:t>
            </a:r>
          </a:p>
          <a:p>
            <a:r>
              <a:rPr lang="en-US" sz="2000" b="1" dirty="0">
                <a:latin typeface="Helvetica" pitchFamily="2" charset="0"/>
              </a:rPr>
              <a:t>By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</a:rPr>
              <a:t>analyzing</a:t>
            </a:r>
            <a:r>
              <a:rPr lang="en-US" sz="2000" b="1" dirty="0">
                <a:latin typeface="Helvetica" pitchFamily="2" charset="0"/>
              </a:rPr>
              <a:t> officiating instructional course data, a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</a:rPr>
              <a:t>pattern</a:t>
            </a:r>
            <a:r>
              <a:rPr lang="en-US" sz="2000" b="1" dirty="0">
                <a:latin typeface="Helvetica" pitchFamily="2" charset="0"/>
              </a:rPr>
              <a:t> of individuals signing up in one location, only to cancel and register at a nearby location was found</a:t>
            </a:r>
          </a:p>
          <a:p>
            <a:pPr lvl="1"/>
            <a:r>
              <a:rPr lang="en-US" sz="1600" dirty="0">
                <a:latin typeface="Helvetica" pitchFamily="2" charset="0"/>
              </a:rPr>
              <a:t>The most common instance was people signing up in Canton, MA, but attending the course in Northborough, MA</a:t>
            </a:r>
          </a:p>
          <a:p>
            <a:pPr lvl="1"/>
            <a:r>
              <a:rPr lang="en-US" sz="1600" dirty="0">
                <a:latin typeface="Helvetica" pitchFamily="2" charset="0"/>
              </a:rPr>
              <a:t>Recognizing these events can lead to better planning and management of resources in the future</a:t>
            </a:r>
          </a:p>
          <a:p>
            <a:r>
              <a:rPr lang="en-US" sz="2000" b="1" dirty="0">
                <a:solidFill>
                  <a:srgbClr val="FF0000"/>
                </a:solidFill>
                <a:latin typeface="Helvetica" pitchFamily="2" charset="0"/>
              </a:rPr>
              <a:t>Modeling</a:t>
            </a:r>
            <a:r>
              <a:rPr lang="en-US" sz="2000" b="1" dirty="0">
                <a:latin typeface="Helvetica" pitchFamily="2" charset="0"/>
              </a:rPr>
              <a:t> the effect of natural disasters on player membership levels</a:t>
            </a:r>
          </a:p>
          <a:p>
            <a:pPr lvl="1"/>
            <a:r>
              <a:rPr lang="en-US" sz="1600" dirty="0">
                <a:latin typeface="Helvetica" pitchFamily="2" charset="0"/>
              </a:rPr>
              <a:t>In 2017, player registration dropped in Houston likely due to the devastation of Hurricane Harvey</a:t>
            </a:r>
          </a:p>
          <a:p>
            <a:pPr lvl="1"/>
            <a:r>
              <a:rPr lang="en-US" sz="1600" dirty="0">
                <a:latin typeface="Helvetica" pitchFamily="2" charset="0"/>
              </a:rPr>
              <a:t>Knowledge of the potential impact of a disaster can drive programs to assist in the recovery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CE9EA-6663-0541-A600-90B275EF4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262" y="1218928"/>
            <a:ext cx="4355928" cy="279654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23751F7-B493-0043-B7FD-0EC8689D2D2F}"/>
              </a:ext>
            </a:extLst>
          </p:cNvPr>
          <p:cNvSpPr/>
          <p:nvPr/>
        </p:nvSpPr>
        <p:spPr>
          <a:xfrm>
            <a:off x="10600646" y="3221488"/>
            <a:ext cx="66607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DD6D4E2-863B-C543-BE59-14BFFD05E75F}"/>
              </a:ext>
            </a:extLst>
          </p:cNvPr>
          <p:cNvSpPr/>
          <p:nvPr/>
        </p:nvSpPr>
        <p:spPr>
          <a:xfrm rot="12419925">
            <a:off x="8231011" y="2669665"/>
            <a:ext cx="2399084" cy="226431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5D0920-E5EE-C64A-AE5A-8B5F41ABF0DC}"/>
              </a:ext>
            </a:extLst>
          </p:cNvPr>
          <p:cNvSpPr/>
          <p:nvPr/>
        </p:nvSpPr>
        <p:spPr>
          <a:xfrm>
            <a:off x="7625905" y="1908847"/>
            <a:ext cx="66607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BC6E91-CD22-744C-8BD8-8706E220EFA6}"/>
              </a:ext>
            </a:extLst>
          </p:cNvPr>
          <p:cNvSpPr txBox="1"/>
          <p:nvPr/>
        </p:nvSpPr>
        <p:spPr>
          <a:xfrm>
            <a:off x="8488092" y="911151"/>
            <a:ext cx="2036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Map of Massachusetts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7EE06-8323-534E-B365-7B79F4011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262" y="4372048"/>
            <a:ext cx="4355928" cy="24472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24EB40E-3F7E-3E4D-95FA-CB7403196927}"/>
              </a:ext>
            </a:extLst>
          </p:cNvPr>
          <p:cNvSpPr txBox="1"/>
          <p:nvPr/>
        </p:nvSpPr>
        <p:spPr>
          <a:xfrm>
            <a:off x="8380227" y="4078788"/>
            <a:ext cx="2100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Hurricane Harvey, 2017</a:t>
            </a:r>
          </a:p>
        </p:txBody>
      </p:sp>
    </p:spTree>
    <p:extLst>
      <p:ext uri="{BB962C8B-B14F-4D97-AF65-F5344CB8AC3E}">
        <p14:creationId xmlns:p14="http://schemas.microsoft.com/office/powerpoint/2010/main" val="379516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389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Membership Diversity</vt:lpstr>
      <vt:lpstr>NHL Impact on USA Hockey</vt:lpstr>
      <vt:lpstr>Analytics for Improved Business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 Hockey Slides</dc:title>
  <dc:creator>joey81@ymail.com</dc:creator>
  <cp:lastModifiedBy>joey81@ymail.com</cp:lastModifiedBy>
  <cp:revision>66</cp:revision>
  <dcterms:created xsi:type="dcterms:W3CDTF">2019-10-04T04:07:35Z</dcterms:created>
  <dcterms:modified xsi:type="dcterms:W3CDTF">2019-10-28T01:23:58Z</dcterms:modified>
</cp:coreProperties>
</file>