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1" r:id="rId6"/>
    <p:sldId id="258" r:id="rId7"/>
    <p:sldId id="259" r:id="rId8"/>
    <p:sldId id="262" r:id="rId9"/>
    <p:sldId id="263" r:id="rId10"/>
    <p:sldId id="260" r:id="rId11"/>
    <p:sldId id="268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22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300C-CE0F-074A-915D-ACF23D15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874F-7213-664F-BBDF-EC96E020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B26F-C526-9C4F-A19B-22AB94B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9B06-BB8D-704D-8517-E8A9BA47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4A1A-83EF-2C46-AEA5-3BA9560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71A9-6F28-2148-B4AE-EAC4A169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D360-2CB4-CD43-98FE-71B62349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A1BF-92EF-4C46-A7E7-F7B21952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8654-24C7-D64D-A62C-E7DBE5FA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82B1-CDFF-3C40-9E42-915DD3B8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9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43C8D-68FC-F34F-8657-9572B4EB7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201BC-96EE-B447-85CA-BEE3D440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CF340-2CC8-0A4D-A6CE-1FFF77C4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1CB0-1FCD-0748-BE56-9899D365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9661-5BF9-BC46-B8DF-2256812B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44EA-E255-904D-8CAE-319F8C74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D42A-75F0-0545-B2F9-3817422D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0CC6-62B0-EB44-8E53-156D0CB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AB1A-D8B7-1E4E-A4A0-20746E52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66B3-D4EC-2340-BABF-9026919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0C7-5D73-DC40-8AFD-955D32E4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767B-091A-5F46-BCF2-D91441A9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FF2C-D8A4-C349-9F5D-29150E2F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A279-4DCF-454A-9DE9-760CFC82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8023-569B-D84F-A965-B9E1A118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8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7B6-41A8-214F-B887-6B0F3202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032-FB39-5C44-A06C-762576FB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BAD0-8087-B248-A045-BE4F1414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04B0-EF74-A84D-9394-11A67128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D4A5-ADAE-974A-9988-BD6392DB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12745-CB2B-2648-985D-FF87944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AC65-46E6-4F42-B00A-AC1E44D0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36D3-3B66-9344-B469-0D9B8B0F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C4B4-C88F-3147-ABD2-D7D65888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9531D-AEAA-7B4B-B1C5-E634CBD16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BE24-1589-714C-98AB-6A4448688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4792B-9940-4645-8BEE-651CA72B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A0D75-ADB0-D44F-A563-71F8EAA5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5519C-6FA1-CF4B-AF32-469541C9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6B57-987E-F748-A6D8-634261E3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71A83-5DB0-BC4A-B0F7-33CA1807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44D69-A26B-F14A-9317-52A54819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73FF-363B-1D4F-9E6C-A0CCF7F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4FA1E-5F1E-594A-A45F-FA700AEE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AEFF4-CA1B-C749-ACEF-F817EE4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36868-6CA1-A540-AA2C-BAF83D7E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BD1-58BA-DF41-813F-A4F26A08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08A3-3628-5342-87A8-F843C753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AE3C3-8121-764D-B3F5-D1F41A297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4C4E4-579E-314F-9B94-71ECD518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4FE4-D8E8-E44F-A9A5-E21A502F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702B-314C-2C4A-953E-809F40B6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150-E444-B34A-8A78-EBC1906A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B112-F138-A547-8AC5-C6275E6F2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EC1C-7FF7-6244-A86C-5676AA77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6DAEE-34AB-2249-AF6B-ED547583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6591-CC26-E041-971F-E8854053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C84F-79E9-4945-8E24-0A870D5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3539F-E027-C746-ACA2-56ED633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CF1-7558-DB4A-A65B-58881C5A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1604-9A4C-F441-8323-6A191FC2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6153-8294-644E-8538-D9ABAF75DA48}" type="datetimeFigureOut">
              <a:rPr lang="en-US" smtClean="0"/>
              <a:t>6/20/19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CC27-44CD-F141-AB26-96DD6865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Ruthless Principles – Endings Project, </a:t>
            </a:r>
            <a:r>
              <a:rPr lang="en-US" dirty="0" err="1"/>
              <a:t>UVic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4495-2E76-8642-A755-371356E0E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0754-C3CB-D142-9481-7111B363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Endings/Ending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cmc.uvic.ca/endings/questionnaire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70A8F74-1667-1345-9E8A-017633127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02263-4333-E048-8E54-70163F692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Ruthless Principles for </a:t>
            </a:r>
            <a:br>
              <a:rPr lang="en-US" dirty="0"/>
            </a:br>
            <a:r>
              <a:rPr lang="en-US" dirty="0"/>
              <a:t>Digital Longevity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DF30F-BF1A-4744-940E-266DF604F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193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Presented by Stewart </a:t>
            </a:r>
            <a:r>
              <a:rPr lang="en-US" dirty="0" err="1"/>
              <a:t>Arneil</a:t>
            </a:r>
            <a:r>
              <a:rPr lang="en-US" dirty="0"/>
              <a:t> for the Endings project</a:t>
            </a:r>
          </a:p>
          <a:p>
            <a:r>
              <a:rPr lang="en-US" dirty="0"/>
              <a:t>Library and Humanities Computing and Media Centre</a:t>
            </a:r>
          </a:p>
          <a:p>
            <a:r>
              <a:rPr lang="en-US" dirty="0"/>
              <a:t>University of Victoria, Canada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69AAF4E5-9079-5142-B486-D172A5949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569F0-9926-D145-8C46-2B4014A4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1B81-0CB6-6F4A-B36B-13EA0BD9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dependencies consciously, frugally, wisely, ruthlessly</a:t>
            </a:r>
          </a:p>
          <a:p>
            <a:r>
              <a:rPr lang="en-US" dirty="0"/>
              <a:t>Apply to each aspect of project (data, processing, products, phase)</a:t>
            </a:r>
          </a:p>
          <a:p>
            <a:r>
              <a:rPr lang="en-US" dirty="0"/>
              <a:t>Prioritize which features to keep or compromise in durable forms</a:t>
            </a:r>
          </a:p>
          <a:p>
            <a:r>
              <a:rPr lang="en-US" dirty="0"/>
              <a:t>Be prepared to pay a price for autonomy and dependability</a:t>
            </a:r>
          </a:p>
          <a:p>
            <a:endParaRPr lang="en-US" dirty="0"/>
          </a:p>
          <a:p>
            <a:r>
              <a:rPr lang="en-US" dirty="0"/>
              <a:t>Details : </a:t>
            </a:r>
            <a:r>
              <a:rPr lang="en-CA" dirty="0">
                <a:hlinkClick r:id="rId3"/>
              </a:rPr>
              <a:t>https://github.com/projectEndings/Endings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8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ideal of what will actually be going on in your project’s future: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F18FE-6ECF-D248-8133-6C655E22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00" y="3105150"/>
            <a:ext cx="337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0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A70600E6-85B4-1F4B-87C2-B2043D3F3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B6AEF-61BE-304A-8DEC-A93F726A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E26C-8C52-4A4C-BF96-A7BAC00C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1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0C46-C843-E94C-802F-F307CD60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0EEFC-B72A-424C-91A1-527E8125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C+M_04180_UnveilingMat13.jpg">
            <a:extLst>
              <a:ext uri="{FF2B5EF4-FFF2-40B4-BE49-F238E27FC236}">
                <a16:creationId xmlns:a16="http://schemas.microsoft.com/office/drawing/2014/main" id="{F78B1085-5DC9-544A-A801-7096CC32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8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we’d like to think is going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A8262-B227-A340-A293-261257E5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3105150"/>
            <a:ext cx="3378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might well be going 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8F33E-8991-FE46-82BA-0834C3DA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616200"/>
            <a:ext cx="6642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+M_04180_UnveilingMat8.jpg">
            <a:extLst>
              <a:ext uri="{FF2B5EF4-FFF2-40B4-BE49-F238E27FC236}">
                <a16:creationId xmlns:a16="http://schemas.microsoft.com/office/drawing/2014/main" id="{AB4DB538-EF47-4847-BB71-C76A71D1E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: </a:t>
            </a:r>
          </a:p>
          <a:p>
            <a:pPr lvl="1"/>
            <a:r>
              <a:rPr lang="en-US" dirty="0" err="1"/>
              <a:t>UVic</a:t>
            </a:r>
            <a:r>
              <a:rPr lang="en-US" dirty="0"/>
              <a:t> HCMC about 1/10 the scale of KCL</a:t>
            </a:r>
          </a:p>
          <a:p>
            <a:pPr lvl="1"/>
            <a:r>
              <a:rPr lang="en-US" dirty="0"/>
              <a:t>over 20+ years, primarily digital editions with definite end dates</a:t>
            </a:r>
          </a:p>
          <a:p>
            <a:r>
              <a:rPr lang="en-US" dirty="0"/>
              <a:t>Library’s constraints on what survives</a:t>
            </a:r>
          </a:p>
          <a:p>
            <a:pPr lvl="1"/>
            <a:r>
              <a:rPr lang="en-US" dirty="0"/>
              <a:t>Modest capabilities and may change over time</a:t>
            </a:r>
          </a:p>
          <a:p>
            <a:pPr lvl="1"/>
            <a:r>
              <a:rPr lang="en-US" dirty="0"/>
              <a:t>Institutional ambitions not those of Stanford U. Press</a:t>
            </a:r>
          </a:p>
          <a:p>
            <a:r>
              <a:rPr lang="en-US" dirty="0"/>
              <a:t>Sys-admin’s constraints on what survives </a:t>
            </a:r>
          </a:p>
          <a:p>
            <a:pPr lvl="1"/>
            <a:r>
              <a:rPr lang="en-US" dirty="0"/>
              <a:t>Inflexible and will definitely change over time</a:t>
            </a:r>
          </a:p>
          <a:p>
            <a:pPr lvl="1"/>
            <a:r>
              <a:rPr lang="en-US" dirty="0"/>
              <a:t>Thus, the Rosenzweig</a:t>
            </a:r>
            <a:r>
              <a:rPr lang="en-CA" dirty="0">
                <a:effectLst/>
              </a:rPr>
              <a:t> </a:t>
            </a:r>
            <a:r>
              <a:rPr lang="en-US" dirty="0"/>
              <a:t>“God knows how many versions of PHP”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F4633613-5179-A941-AE0F-00E686FC6E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2C168-0BB1-6E4C-90D1-AA11DD0C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Experiences (Everyone)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F9B-2BD4-A544-9982-EA1000C8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and interviews reveal range of possible risks:</a:t>
            </a:r>
          </a:p>
          <a:p>
            <a:pPr lvl="1"/>
            <a:r>
              <a:rPr lang="en-US" dirty="0"/>
              <a:t>Technical / Security of your stuff</a:t>
            </a:r>
          </a:p>
          <a:p>
            <a:pPr lvl="1"/>
            <a:r>
              <a:rPr lang="en-US" dirty="0"/>
              <a:t>Technical / Security of technology you depend on</a:t>
            </a:r>
          </a:p>
          <a:p>
            <a:pPr lvl="1"/>
            <a:r>
              <a:rPr lang="en-US" dirty="0"/>
              <a:t>Administrative / Institutional Support</a:t>
            </a:r>
          </a:p>
          <a:p>
            <a:pPr lvl="1"/>
            <a:r>
              <a:rPr lang="en-US" dirty="0"/>
              <a:t>Key Personnel</a:t>
            </a:r>
          </a:p>
          <a:p>
            <a:pPr lvl="1"/>
            <a:r>
              <a:rPr lang="en-US" dirty="0"/>
              <a:t>Financial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DA776B0D-A58C-2241-B396-8407B371D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CA16F-4182-0A4D-8927-BE60CCF1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Experiences (Us)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17F0-B87C-6C43-B0A6-D01FF5A1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chosen poorly </a:t>
            </a:r>
          </a:p>
          <a:p>
            <a:r>
              <a:rPr lang="en-US" dirty="0"/>
              <a:t>We have chosen wisely</a:t>
            </a:r>
          </a:p>
          <a:p>
            <a:r>
              <a:rPr lang="en-US" dirty="0"/>
              <a:t>Many of our projects don’t do well on our own </a:t>
            </a:r>
            <a:r>
              <a:rPr lang="en-US"/>
              <a:t>(ruthless) questionnaire </a:t>
            </a:r>
            <a:r>
              <a:rPr lang="en-CA" u="sng" dirty="0">
                <a:hlinkClick r:id="rId3"/>
              </a:rPr>
              <a:t>https://hcmc.uvic.ca/endings/questionnaire.htm</a:t>
            </a:r>
            <a:r>
              <a:rPr lang="en-CA" dirty="0"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7286E1DB-7BFC-9D43-9B13-C8C7F6EAF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D1F4E-935C-3347-8DD2-839F137E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E96E-CFE7-4144-BB64-A9830CAE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Endings project to seek truth/failure and offer lessons learned</a:t>
            </a:r>
          </a:p>
          <a:p>
            <a:r>
              <a:rPr lang="en-US" dirty="0"/>
              <a:t>Choose dependencies consciously, frugally, wisely</a:t>
            </a:r>
          </a:p>
          <a:p>
            <a:r>
              <a:rPr lang="en-US" dirty="0"/>
              <a:t>Be prepared to pay a price for autonomy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8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1BEFE89A-1D81-3847-B795-6A3AC04B99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27681D-0BBC-5149-8B4E-BFE5D818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 -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A8CD-C05C-D843-9F15-1ED7ACD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Data, Processing, Products and their treatments</a:t>
            </a:r>
          </a:p>
          <a:p>
            <a:r>
              <a:rPr lang="en-US" dirty="0"/>
              <a:t>Document and Diagnose rigorously</a:t>
            </a:r>
          </a:p>
          <a:p>
            <a:r>
              <a:rPr lang="en-US" dirty="0"/>
              <a:t>Manage formal releases</a:t>
            </a:r>
          </a:p>
        </p:txBody>
      </p:sp>
    </p:spTree>
    <p:extLst>
      <p:ext uri="{BB962C8B-B14F-4D97-AF65-F5344CB8AC3E}">
        <p14:creationId xmlns:p14="http://schemas.microsoft.com/office/powerpoint/2010/main" val="178746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+M_04180_UnveilingMat8.jpg">
            <a:extLst>
              <a:ext uri="{FF2B5EF4-FFF2-40B4-BE49-F238E27FC236}">
                <a16:creationId xmlns:a16="http://schemas.microsoft.com/office/drawing/2014/main" id="{213130EA-1347-E24F-AD8D-321E60F4D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0"/>
          <a:stretch/>
        </p:blipFill>
        <p:spPr>
          <a:xfrm>
            <a:off x="10363200" y="0"/>
            <a:ext cx="18288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02D89D-160D-584E-9C51-5D8B4776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Ruthless Strategies -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7476-D2A9-3E4E-8DA4-BB385A4A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Ruthless: XML, HTML, CSS, JavaScript</a:t>
            </a:r>
          </a:p>
          <a:p>
            <a:r>
              <a:rPr lang="en-US" dirty="0"/>
              <a:t>Not ruthless: DB, server-side scripts, 3rd party libraries</a:t>
            </a:r>
          </a:p>
          <a:p>
            <a:r>
              <a:rPr lang="en-US" dirty="0"/>
              <a:t>Concessions: complex search, map </a:t>
            </a:r>
            <a:r>
              <a:rPr lang="en-US" dirty="0" err="1"/>
              <a:t>tilesets</a:t>
            </a:r>
            <a:r>
              <a:rPr lang="en-US" dirty="0"/>
              <a:t>, cryptography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323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Ruthless Principles for  Digital Longevity</vt:lpstr>
      <vt:lpstr>Ruthless Disclosure</vt:lpstr>
      <vt:lpstr>Ruthless Disclosure</vt:lpstr>
      <vt:lpstr>Ruthless Disclosure</vt:lpstr>
      <vt:lpstr>Ruthless Experiences (Everyone)</vt:lpstr>
      <vt:lpstr>Ruthless Experiences (Us)</vt:lpstr>
      <vt:lpstr>Ruthless Strategies</vt:lpstr>
      <vt:lpstr>Ruthless Strategies - Workflow</vt:lpstr>
      <vt:lpstr>Ruthless Strategies - Products</vt:lpstr>
      <vt:lpstr>Ruthless Principles</vt:lpstr>
      <vt:lpstr>Ruthless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2019-06-20T22:16:07Z</dcterms:created>
  <dcterms:modified xsi:type="dcterms:W3CDTF">2019-06-21T21:20:10Z</dcterms:modified>
</cp:coreProperties>
</file>