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74" r:id="rId3"/>
    <p:sldId id="258" r:id="rId4"/>
    <p:sldId id="278" r:id="rId5"/>
    <p:sldId id="269" r:id="rId6"/>
    <p:sldId id="378" r:id="rId7"/>
    <p:sldId id="379" r:id="rId8"/>
    <p:sldId id="380" r:id="rId9"/>
    <p:sldId id="381" r:id="rId10"/>
    <p:sldId id="270" r:id="rId11"/>
    <p:sldId id="400" r:id="rId12"/>
    <p:sldId id="399" r:id="rId13"/>
    <p:sldId id="401" r:id="rId14"/>
    <p:sldId id="276" r:id="rId15"/>
    <p:sldId id="366" r:id="rId16"/>
    <p:sldId id="367" r:id="rId17"/>
    <p:sldId id="277" r:id="rId18"/>
    <p:sldId id="280" r:id="rId19"/>
    <p:sldId id="360" r:id="rId20"/>
    <p:sldId id="361" r:id="rId21"/>
    <p:sldId id="362" r:id="rId22"/>
    <p:sldId id="363" r:id="rId23"/>
    <p:sldId id="364" r:id="rId24"/>
    <p:sldId id="365" r:id="rId25"/>
    <p:sldId id="279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0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866478A-BFA6-2641-9004-4EAAF63A5F8B}">
          <p14:sldIdLst>
            <p14:sldId id="257"/>
            <p14:sldId id="274"/>
            <p14:sldId id="258"/>
            <p14:sldId id="278"/>
          </p14:sldIdLst>
        </p14:section>
        <p14:section name="XML Recap" id="{72BBB3F7-0CE7-1048-828E-D76C11A33C67}">
          <p14:sldIdLst>
            <p14:sldId id="269"/>
            <p14:sldId id="378"/>
            <p14:sldId id="379"/>
            <p14:sldId id="380"/>
            <p14:sldId id="381"/>
            <p14:sldId id="270"/>
            <p14:sldId id="400"/>
            <p14:sldId id="399"/>
            <p14:sldId id="401"/>
            <p14:sldId id="276"/>
          </p14:sldIdLst>
        </p14:section>
        <p14:section name="Primary Source" id="{361C0AB9-2F10-FD40-A3FB-90D247CD38E2}">
          <p14:sldIdLst>
            <p14:sldId id="366"/>
            <p14:sldId id="367"/>
          </p14:sldIdLst>
        </p14:section>
        <p14:section name="TEI Guidelines" id="{7AACF253-027B-E746-B68E-6B6375FE8826}">
          <p14:sldIdLst>
            <p14:sldId id="277"/>
            <p14:sldId id="280"/>
            <p14:sldId id="360"/>
            <p14:sldId id="361"/>
            <p14:sldId id="362"/>
            <p14:sldId id="363"/>
            <p14:sldId id="364"/>
            <p14:sldId id="365"/>
            <p14:sldId id="279"/>
          </p14:sldIdLst>
        </p14:section>
        <p14:section name="Encoding" id="{9CD18363-73D5-D146-95F8-DF9907D68FD5}">
          <p14:sldIdLst>
            <p14:sldId id="368"/>
            <p14:sldId id="369"/>
            <p14:sldId id="370"/>
            <p14:sldId id="371"/>
          </p14:sldIdLst>
        </p14:section>
        <p14:section name="Tools" id="{55A37AAE-0A42-DB44-865A-843AC128DFB1}">
          <p14:sldIdLst>
            <p14:sldId id="372"/>
            <p14:sldId id="373"/>
            <p14:sldId id="374"/>
            <p14:sldId id="375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0059B-F872-4FDB-9046-8BE55FA49B9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CF7983-26DA-437F-95EA-774B33455799}">
      <dgm:prSet/>
      <dgm:spPr/>
      <dgm:t>
        <a:bodyPr/>
        <a:lstStyle/>
        <a:p>
          <a:r>
            <a:rPr lang="en-US"/>
            <a:t>(Very quick) recap of XML and encoding</a:t>
          </a:r>
        </a:p>
      </dgm:t>
    </dgm:pt>
    <dgm:pt modelId="{4FAFDAD9-2E1F-4E87-AB1A-F5CAB9B16D1A}" type="parTrans" cxnId="{6722993D-9024-4173-B90B-F66E350BD9C1}">
      <dgm:prSet/>
      <dgm:spPr/>
      <dgm:t>
        <a:bodyPr/>
        <a:lstStyle/>
        <a:p>
          <a:endParaRPr lang="en-US"/>
        </a:p>
      </dgm:t>
    </dgm:pt>
    <dgm:pt modelId="{7922AC3D-6142-49AD-8987-B6AEF3C863A3}" type="sibTrans" cxnId="{6722993D-9024-4173-B90B-F66E350BD9C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B624D2-A705-4F2B-8EB3-CFF3859D9FF2}">
      <dgm:prSet/>
      <dgm:spPr/>
      <dgm:t>
        <a:bodyPr/>
        <a:lstStyle/>
        <a:p>
          <a:r>
            <a:rPr lang="en-US"/>
            <a:t>Introduction to our primary source</a:t>
          </a:r>
        </a:p>
      </dgm:t>
    </dgm:pt>
    <dgm:pt modelId="{EFD2DC44-D48F-4B39-891B-BD26C1D60C84}" type="parTrans" cxnId="{7E668623-4F9B-4002-8731-55FA3F35C1A2}">
      <dgm:prSet/>
      <dgm:spPr/>
      <dgm:t>
        <a:bodyPr/>
        <a:lstStyle/>
        <a:p>
          <a:endParaRPr lang="en-US"/>
        </a:p>
      </dgm:t>
    </dgm:pt>
    <dgm:pt modelId="{7218F8D3-E04B-4169-8860-30635914C355}" type="sibTrans" cxnId="{7E668623-4F9B-4002-8731-55FA3F35C1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E978D59-6163-4EC8-9FFC-1B75070BE3A8}">
      <dgm:prSet/>
      <dgm:spPr/>
      <dgm:t>
        <a:bodyPr/>
        <a:lstStyle/>
        <a:p>
          <a:r>
            <a:rPr lang="en-US"/>
            <a:t>Introduction to the TEI Guidelines</a:t>
          </a:r>
        </a:p>
      </dgm:t>
    </dgm:pt>
    <dgm:pt modelId="{5D28207A-D535-4AB1-83D4-7A8CC723545B}" type="parTrans" cxnId="{4CF2A15D-A464-4645-8B06-54CCC126D2E6}">
      <dgm:prSet/>
      <dgm:spPr/>
      <dgm:t>
        <a:bodyPr/>
        <a:lstStyle/>
        <a:p>
          <a:endParaRPr lang="en-US"/>
        </a:p>
      </dgm:t>
    </dgm:pt>
    <dgm:pt modelId="{951704A1-B404-4F9A-AF05-CA359B637889}" type="sibTrans" cxnId="{4CF2A15D-A464-4645-8B06-54CCC126D2E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1248A54-CD8C-4F37-93D1-A3D589F23487}">
      <dgm:prSet/>
      <dgm:spPr/>
      <dgm:t>
        <a:bodyPr/>
        <a:lstStyle/>
        <a:p>
          <a:r>
            <a:rPr lang="en-US"/>
            <a:t>Introduction to XML tools</a:t>
          </a:r>
        </a:p>
      </dgm:t>
    </dgm:pt>
    <dgm:pt modelId="{E12EB04F-C42A-48BC-A1AB-19B87970F758}" type="parTrans" cxnId="{330C9E77-7C60-47F8-BC7C-9E02C6A47982}">
      <dgm:prSet/>
      <dgm:spPr/>
      <dgm:t>
        <a:bodyPr/>
        <a:lstStyle/>
        <a:p>
          <a:endParaRPr lang="en-US"/>
        </a:p>
      </dgm:t>
    </dgm:pt>
    <dgm:pt modelId="{2F55255F-F816-4D28-B313-51D94388298F}" type="sibTrans" cxnId="{330C9E77-7C60-47F8-BC7C-9E02C6A4798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FC10C77-1267-674F-9790-12D996BA0745}" type="pres">
      <dgm:prSet presAssocID="{1760059B-F872-4FDB-9046-8BE55FA49B9E}" presName="Name0" presStyleCnt="0">
        <dgm:presLayoutVars>
          <dgm:animLvl val="lvl"/>
          <dgm:resizeHandles val="exact"/>
        </dgm:presLayoutVars>
      </dgm:prSet>
      <dgm:spPr/>
    </dgm:pt>
    <dgm:pt modelId="{5023D542-C997-A345-B7DE-F5D64B19DB87}" type="pres">
      <dgm:prSet presAssocID="{B3CF7983-26DA-437F-95EA-774B33455799}" presName="compositeNode" presStyleCnt="0">
        <dgm:presLayoutVars>
          <dgm:bulletEnabled val="1"/>
        </dgm:presLayoutVars>
      </dgm:prSet>
      <dgm:spPr/>
    </dgm:pt>
    <dgm:pt modelId="{9B311FF7-987F-1B4F-BD10-CB4DCFAB6237}" type="pres">
      <dgm:prSet presAssocID="{B3CF7983-26DA-437F-95EA-774B33455799}" presName="bgRect" presStyleLbl="bgAccFollowNode1" presStyleIdx="0" presStyleCnt="4"/>
      <dgm:spPr/>
    </dgm:pt>
    <dgm:pt modelId="{C575BFD9-D1E5-8645-A94C-970925DCF5C8}" type="pres">
      <dgm:prSet presAssocID="{7922AC3D-6142-49AD-8987-B6AEF3C863A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11D9145-B8E8-1941-90EF-8CFDF4584A15}" type="pres">
      <dgm:prSet presAssocID="{B3CF7983-26DA-437F-95EA-774B33455799}" presName="bottomLine" presStyleLbl="alignNode1" presStyleIdx="1" presStyleCnt="8">
        <dgm:presLayoutVars/>
      </dgm:prSet>
      <dgm:spPr/>
    </dgm:pt>
    <dgm:pt modelId="{126BA3C2-F2FD-1A41-9FAA-04E7FBCD16BD}" type="pres">
      <dgm:prSet presAssocID="{B3CF7983-26DA-437F-95EA-774B33455799}" presName="nodeText" presStyleLbl="bgAccFollowNode1" presStyleIdx="0" presStyleCnt="4">
        <dgm:presLayoutVars>
          <dgm:bulletEnabled val="1"/>
        </dgm:presLayoutVars>
      </dgm:prSet>
      <dgm:spPr/>
    </dgm:pt>
    <dgm:pt modelId="{30D5B001-F506-A64F-A227-7359071DC7EA}" type="pres">
      <dgm:prSet presAssocID="{7922AC3D-6142-49AD-8987-B6AEF3C863A3}" presName="sibTrans" presStyleCnt="0"/>
      <dgm:spPr/>
    </dgm:pt>
    <dgm:pt modelId="{86D8FA53-838C-C340-8CF7-9E22C6D35D3F}" type="pres">
      <dgm:prSet presAssocID="{2EB624D2-A705-4F2B-8EB3-CFF3859D9FF2}" presName="compositeNode" presStyleCnt="0">
        <dgm:presLayoutVars>
          <dgm:bulletEnabled val="1"/>
        </dgm:presLayoutVars>
      </dgm:prSet>
      <dgm:spPr/>
    </dgm:pt>
    <dgm:pt modelId="{ADEB7ED7-1239-6041-BC09-260FBE391271}" type="pres">
      <dgm:prSet presAssocID="{2EB624D2-A705-4F2B-8EB3-CFF3859D9FF2}" presName="bgRect" presStyleLbl="bgAccFollowNode1" presStyleIdx="1" presStyleCnt="4"/>
      <dgm:spPr/>
    </dgm:pt>
    <dgm:pt modelId="{F0A9D5B3-C45F-594D-940C-CFACD0ABC6AE}" type="pres">
      <dgm:prSet presAssocID="{7218F8D3-E04B-4169-8860-30635914C3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565F440-A979-9B47-82D3-D633D6AE8A60}" type="pres">
      <dgm:prSet presAssocID="{2EB624D2-A705-4F2B-8EB3-CFF3859D9FF2}" presName="bottomLine" presStyleLbl="alignNode1" presStyleIdx="3" presStyleCnt="8">
        <dgm:presLayoutVars/>
      </dgm:prSet>
      <dgm:spPr/>
    </dgm:pt>
    <dgm:pt modelId="{A9144496-47BF-5643-828F-6CF25EB180F7}" type="pres">
      <dgm:prSet presAssocID="{2EB624D2-A705-4F2B-8EB3-CFF3859D9FF2}" presName="nodeText" presStyleLbl="bgAccFollowNode1" presStyleIdx="1" presStyleCnt="4">
        <dgm:presLayoutVars>
          <dgm:bulletEnabled val="1"/>
        </dgm:presLayoutVars>
      </dgm:prSet>
      <dgm:spPr/>
    </dgm:pt>
    <dgm:pt modelId="{934B19D5-4178-1642-A0CD-C8D40EDA9862}" type="pres">
      <dgm:prSet presAssocID="{7218F8D3-E04B-4169-8860-30635914C355}" presName="sibTrans" presStyleCnt="0"/>
      <dgm:spPr/>
    </dgm:pt>
    <dgm:pt modelId="{5C8E9333-3E82-6A4B-86A5-BCC2B9274156}" type="pres">
      <dgm:prSet presAssocID="{6E978D59-6163-4EC8-9FFC-1B75070BE3A8}" presName="compositeNode" presStyleCnt="0">
        <dgm:presLayoutVars>
          <dgm:bulletEnabled val="1"/>
        </dgm:presLayoutVars>
      </dgm:prSet>
      <dgm:spPr/>
    </dgm:pt>
    <dgm:pt modelId="{91F36608-2EF6-4F4E-AA2D-19AA0448C6D4}" type="pres">
      <dgm:prSet presAssocID="{6E978D59-6163-4EC8-9FFC-1B75070BE3A8}" presName="bgRect" presStyleLbl="bgAccFollowNode1" presStyleIdx="2" presStyleCnt="4"/>
      <dgm:spPr/>
    </dgm:pt>
    <dgm:pt modelId="{F10D6D91-F0B2-4042-97FB-FB6F2B883300}" type="pres">
      <dgm:prSet presAssocID="{951704A1-B404-4F9A-AF05-CA359B63788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3A65867-81E7-5A4F-8244-79B5F9F0B526}" type="pres">
      <dgm:prSet presAssocID="{6E978D59-6163-4EC8-9FFC-1B75070BE3A8}" presName="bottomLine" presStyleLbl="alignNode1" presStyleIdx="5" presStyleCnt="8">
        <dgm:presLayoutVars/>
      </dgm:prSet>
      <dgm:spPr/>
    </dgm:pt>
    <dgm:pt modelId="{33290C50-FDB4-3349-9732-7A5B98972A4B}" type="pres">
      <dgm:prSet presAssocID="{6E978D59-6163-4EC8-9FFC-1B75070BE3A8}" presName="nodeText" presStyleLbl="bgAccFollowNode1" presStyleIdx="2" presStyleCnt="4">
        <dgm:presLayoutVars>
          <dgm:bulletEnabled val="1"/>
        </dgm:presLayoutVars>
      </dgm:prSet>
      <dgm:spPr/>
    </dgm:pt>
    <dgm:pt modelId="{3BEFF426-DA77-6249-B809-E0BD11354DD6}" type="pres">
      <dgm:prSet presAssocID="{951704A1-B404-4F9A-AF05-CA359B637889}" presName="sibTrans" presStyleCnt="0"/>
      <dgm:spPr/>
    </dgm:pt>
    <dgm:pt modelId="{4D6F19B6-5408-9044-9DCE-6D5B89421829}" type="pres">
      <dgm:prSet presAssocID="{91248A54-CD8C-4F37-93D1-A3D589F23487}" presName="compositeNode" presStyleCnt="0">
        <dgm:presLayoutVars>
          <dgm:bulletEnabled val="1"/>
        </dgm:presLayoutVars>
      </dgm:prSet>
      <dgm:spPr/>
    </dgm:pt>
    <dgm:pt modelId="{271C5911-64B3-5945-B3DB-2B09072A73F6}" type="pres">
      <dgm:prSet presAssocID="{91248A54-CD8C-4F37-93D1-A3D589F23487}" presName="bgRect" presStyleLbl="bgAccFollowNode1" presStyleIdx="3" presStyleCnt="4"/>
      <dgm:spPr/>
    </dgm:pt>
    <dgm:pt modelId="{5D086BD8-4544-CA4D-A5A7-40192C73BF9F}" type="pres">
      <dgm:prSet presAssocID="{2F55255F-F816-4D28-B313-51D94388298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AB8A516-52CC-CA4B-A6B1-4DD94ED3EFD4}" type="pres">
      <dgm:prSet presAssocID="{91248A54-CD8C-4F37-93D1-A3D589F23487}" presName="bottomLine" presStyleLbl="alignNode1" presStyleIdx="7" presStyleCnt="8">
        <dgm:presLayoutVars/>
      </dgm:prSet>
      <dgm:spPr/>
    </dgm:pt>
    <dgm:pt modelId="{9C91CA46-4D79-B94E-B053-FFAE2D4FE4E5}" type="pres">
      <dgm:prSet presAssocID="{91248A54-CD8C-4F37-93D1-A3D589F2348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7079C16-D9ED-CF4E-8D42-06AEF32B90C7}" type="presOf" srcId="{951704A1-B404-4F9A-AF05-CA359B637889}" destId="{F10D6D91-F0B2-4042-97FB-FB6F2B883300}" srcOrd="0" destOrd="0" presId="urn:microsoft.com/office/officeart/2016/7/layout/BasicLinearProcessNumbered"/>
    <dgm:cxn modelId="{7E668623-4F9B-4002-8731-55FA3F35C1A2}" srcId="{1760059B-F872-4FDB-9046-8BE55FA49B9E}" destId="{2EB624D2-A705-4F2B-8EB3-CFF3859D9FF2}" srcOrd="1" destOrd="0" parTransId="{EFD2DC44-D48F-4B39-891B-BD26C1D60C84}" sibTransId="{7218F8D3-E04B-4169-8860-30635914C355}"/>
    <dgm:cxn modelId="{D0681B38-07C9-F94C-8F80-9927325080AB}" type="presOf" srcId="{6E978D59-6163-4EC8-9FFC-1B75070BE3A8}" destId="{33290C50-FDB4-3349-9732-7A5B98972A4B}" srcOrd="1" destOrd="0" presId="urn:microsoft.com/office/officeart/2016/7/layout/BasicLinearProcessNumbered"/>
    <dgm:cxn modelId="{6722993D-9024-4173-B90B-F66E350BD9C1}" srcId="{1760059B-F872-4FDB-9046-8BE55FA49B9E}" destId="{B3CF7983-26DA-437F-95EA-774B33455799}" srcOrd="0" destOrd="0" parTransId="{4FAFDAD9-2E1F-4E87-AB1A-F5CAB9B16D1A}" sibTransId="{7922AC3D-6142-49AD-8987-B6AEF3C863A3}"/>
    <dgm:cxn modelId="{B8C63C59-CF3A-7547-A375-DECFC566CFD9}" type="presOf" srcId="{7218F8D3-E04B-4169-8860-30635914C355}" destId="{F0A9D5B3-C45F-594D-940C-CFACD0ABC6AE}" srcOrd="0" destOrd="0" presId="urn:microsoft.com/office/officeart/2016/7/layout/BasicLinearProcessNumbered"/>
    <dgm:cxn modelId="{4CF2A15D-A464-4645-8B06-54CCC126D2E6}" srcId="{1760059B-F872-4FDB-9046-8BE55FA49B9E}" destId="{6E978D59-6163-4EC8-9FFC-1B75070BE3A8}" srcOrd="2" destOrd="0" parTransId="{5D28207A-D535-4AB1-83D4-7A8CC723545B}" sibTransId="{951704A1-B404-4F9A-AF05-CA359B637889}"/>
    <dgm:cxn modelId="{49ED0261-F36B-1143-88A1-677A564A24B1}" type="presOf" srcId="{91248A54-CD8C-4F37-93D1-A3D589F23487}" destId="{9C91CA46-4D79-B94E-B053-FFAE2D4FE4E5}" srcOrd="1" destOrd="0" presId="urn:microsoft.com/office/officeart/2016/7/layout/BasicLinearProcessNumbered"/>
    <dgm:cxn modelId="{F8C23074-08B8-D74F-9036-74B9277A93F8}" type="presOf" srcId="{7922AC3D-6142-49AD-8987-B6AEF3C863A3}" destId="{C575BFD9-D1E5-8645-A94C-970925DCF5C8}" srcOrd="0" destOrd="0" presId="urn:microsoft.com/office/officeart/2016/7/layout/BasicLinearProcessNumbered"/>
    <dgm:cxn modelId="{330C9E77-7C60-47F8-BC7C-9E02C6A47982}" srcId="{1760059B-F872-4FDB-9046-8BE55FA49B9E}" destId="{91248A54-CD8C-4F37-93D1-A3D589F23487}" srcOrd="3" destOrd="0" parTransId="{E12EB04F-C42A-48BC-A1AB-19B87970F758}" sibTransId="{2F55255F-F816-4D28-B313-51D94388298F}"/>
    <dgm:cxn modelId="{2D0F118E-7042-A144-A2C1-53F18B34F014}" type="presOf" srcId="{2EB624D2-A705-4F2B-8EB3-CFF3859D9FF2}" destId="{A9144496-47BF-5643-828F-6CF25EB180F7}" srcOrd="1" destOrd="0" presId="urn:microsoft.com/office/officeart/2016/7/layout/BasicLinearProcessNumbered"/>
    <dgm:cxn modelId="{ADD77095-EAF3-A34D-B211-A13EB9D43FF1}" type="presOf" srcId="{1760059B-F872-4FDB-9046-8BE55FA49B9E}" destId="{7FC10C77-1267-674F-9790-12D996BA0745}" srcOrd="0" destOrd="0" presId="urn:microsoft.com/office/officeart/2016/7/layout/BasicLinearProcessNumbered"/>
    <dgm:cxn modelId="{1F0D1E98-8DB7-A24B-8F61-6BB660B0DB9F}" type="presOf" srcId="{B3CF7983-26DA-437F-95EA-774B33455799}" destId="{9B311FF7-987F-1B4F-BD10-CB4DCFAB6237}" srcOrd="0" destOrd="0" presId="urn:microsoft.com/office/officeart/2016/7/layout/BasicLinearProcessNumbered"/>
    <dgm:cxn modelId="{F3288D99-89BF-1E4E-B54B-72976FCB76E5}" type="presOf" srcId="{2EB624D2-A705-4F2B-8EB3-CFF3859D9FF2}" destId="{ADEB7ED7-1239-6041-BC09-260FBE391271}" srcOrd="0" destOrd="0" presId="urn:microsoft.com/office/officeart/2016/7/layout/BasicLinearProcessNumbered"/>
    <dgm:cxn modelId="{3CA8D9BF-A1D4-C94B-AACE-C15AEF868ECA}" type="presOf" srcId="{91248A54-CD8C-4F37-93D1-A3D589F23487}" destId="{271C5911-64B3-5945-B3DB-2B09072A73F6}" srcOrd="0" destOrd="0" presId="urn:microsoft.com/office/officeart/2016/7/layout/BasicLinearProcessNumbered"/>
    <dgm:cxn modelId="{C5C10CE4-CAB1-984C-8045-7603D3B7E362}" type="presOf" srcId="{6E978D59-6163-4EC8-9FFC-1B75070BE3A8}" destId="{91F36608-2EF6-4F4E-AA2D-19AA0448C6D4}" srcOrd="0" destOrd="0" presId="urn:microsoft.com/office/officeart/2016/7/layout/BasicLinearProcessNumbered"/>
    <dgm:cxn modelId="{E5533DFB-BF46-D14D-A3CA-F283EA201935}" type="presOf" srcId="{2F55255F-F816-4D28-B313-51D94388298F}" destId="{5D086BD8-4544-CA4D-A5A7-40192C73BF9F}" srcOrd="0" destOrd="0" presId="urn:microsoft.com/office/officeart/2016/7/layout/BasicLinearProcessNumbered"/>
    <dgm:cxn modelId="{B4DA22FC-7C5D-214B-A79A-6B0BCB93DE7A}" type="presOf" srcId="{B3CF7983-26DA-437F-95EA-774B33455799}" destId="{126BA3C2-F2FD-1A41-9FAA-04E7FBCD16BD}" srcOrd="1" destOrd="0" presId="urn:microsoft.com/office/officeart/2016/7/layout/BasicLinearProcessNumbered"/>
    <dgm:cxn modelId="{B0E85178-9109-F141-AEAA-FE9411BFA970}" type="presParOf" srcId="{7FC10C77-1267-674F-9790-12D996BA0745}" destId="{5023D542-C997-A345-B7DE-F5D64B19DB87}" srcOrd="0" destOrd="0" presId="urn:microsoft.com/office/officeart/2016/7/layout/BasicLinearProcessNumbered"/>
    <dgm:cxn modelId="{9A89B652-DD00-774F-A9FF-EAD9FDE88C83}" type="presParOf" srcId="{5023D542-C997-A345-B7DE-F5D64B19DB87}" destId="{9B311FF7-987F-1B4F-BD10-CB4DCFAB6237}" srcOrd="0" destOrd="0" presId="urn:microsoft.com/office/officeart/2016/7/layout/BasicLinearProcessNumbered"/>
    <dgm:cxn modelId="{DC4715CF-5630-2046-909B-CCC475E84CD6}" type="presParOf" srcId="{5023D542-C997-A345-B7DE-F5D64B19DB87}" destId="{C575BFD9-D1E5-8645-A94C-970925DCF5C8}" srcOrd="1" destOrd="0" presId="urn:microsoft.com/office/officeart/2016/7/layout/BasicLinearProcessNumbered"/>
    <dgm:cxn modelId="{24B6298F-8F14-3D4C-8129-276FDF5C1E76}" type="presParOf" srcId="{5023D542-C997-A345-B7DE-F5D64B19DB87}" destId="{611D9145-B8E8-1941-90EF-8CFDF4584A15}" srcOrd="2" destOrd="0" presId="urn:microsoft.com/office/officeart/2016/7/layout/BasicLinearProcessNumbered"/>
    <dgm:cxn modelId="{0B2772A8-94BD-3540-BAF7-31C56569FDB2}" type="presParOf" srcId="{5023D542-C997-A345-B7DE-F5D64B19DB87}" destId="{126BA3C2-F2FD-1A41-9FAA-04E7FBCD16BD}" srcOrd="3" destOrd="0" presId="urn:microsoft.com/office/officeart/2016/7/layout/BasicLinearProcessNumbered"/>
    <dgm:cxn modelId="{7DFDF36C-E924-5042-87B5-92291C8643F6}" type="presParOf" srcId="{7FC10C77-1267-674F-9790-12D996BA0745}" destId="{30D5B001-F506-A64F-A227-7359071DC7EA}" srcOrd="1" destOrd="0" presId="urn:microsoft.com/office/officeart/2016/7/layout/BasicLinearProcessNumbered"/>
    <dgm:cxn modelId="{199732D1-33DE-2243-BB77-5D18B0A24ABB}" type="presParOf" srcId="{7FC10C77-1267-674F-9790-12D996BA0745}" destId="{86D8FA53-838C-C340-8CF7-9E22C6D35D3F}" srcOrd="2" destOrd="0" presId="urn:microsoft.com/office/officeart/2016/7/layout/BasicLinearProcessNumbered"/>
    <dgm:cxn modelId="{4C97FE94-0A26-4D42-B280-A4D7BA4F84FE}" type="presParOf" srcId="{86D8FA53-838C-C340-8CF7-9E22C6D35D3F}" destId="{ADEB7ED7-1239-6041-BC09-260FBE391271}" srcOrd="0" destOrd="0" presId="urn:microsoft.com/office/officeart/2016/7/layout/BasicLinearProcessNumbered"/>
    <dgm:cxn modelId="{13ABA198-00F8-0846-8A47-11817EF1829E}" type="presParOf" srcId="{86D8FA53-838C-C340-8CF7-9E22C6D35D3F}" destId="{F0A9D5B3-C45F-594D-940C-CFACD0ABC6AE}" srcOrd="1" destOrd="0" presId="urn:microsoft.com/office/officeart/2016/7/layout/BasicLinearProcessNumbered"/>
    <dgm:cxn modelId="{CB9495FD-8BEE-5C4A-9676-698A10E8C17F}" type="presParOf" srcId="{86D8FA53-838C-C340-8CF7-9E22C6D35D3F}" destId="{2565F440-A979-9B47-82D3-D633D6AE8A60}" srcOrd="2" destOrd="0" presId="urn:microsoft.com/office/officeart/2016/7/layout/BasicLinearProcessNumbered"/>
    <dgm:cxn modelId="{B278F4F6-B044-714B-A484-07EC21E81BBF}" type="presParOf" srcId="{86D8FA53-838C-C340-8CF7-9E22C6D35D3F}" destId="{A9144496-47BF-5643-828F-6CF25EB180F7}" srcOrd="3" destOrd="0" presId="urn:microsoft.com/office/officeart/2016/7/layout/BasicLinearProcessNumbered"/>
    <dgm:cxn modelId="{66888ED6-647E-354A-B115-E5C4D6CC22F4}" type="presParOf" srcId="{7FC10C77-1267-674F-9790-12D996BA0745}" destId="{934B19D5-4178-1642-A0CD-C8D40EDA9862}" srcOrd="3" destOrd="0" presId="urn:microsoft.com/office/officeart/2016/7/layout/BasicLinearProcessNumbered"/>
    <dgm:cxn modelId="{D0B98B96-8B4A-F94B-B140-26811F6AA67F}" type="presParOf" srcId="{7FC10C77-1267-674F-9790-12D996BA0745}" destId="{5C8E9333-3E82-6A4B-86A5-BCC2B9274156}" srcOrd="4" destOrd="0" presId="urn:microsoft.com/office/officeart/2016/7/layout/BasicLinearProcessNumbered"/>
    <dgm:cxn modelId="{44072C59-ABF7-D84E-A04A-8C17579F1549}" type="presParOf" srcId="{5C8E9333-3E82-6A4B-86A5-BCC2B9274156}" destId="{91F36608-2EF6-4F4E-AA2D-19AA0448C6D4}" srcOrd="0" destOrd="0" presId="urn:microsoft.com/office/officeart/2016/7/layout/BasicLinearProcessNumbered"/>
    <dgm:cxn modelId="{3D37EA84-1E9A-D744-A2A6-FAC8931214EA}" type="presParOf" srcId="{5C8E9333-3E82-6A4B-86A5-BCC2B9274156}" destId="{F10D6D91-F0B2-4042-97FB-FB6F2B883300}" srcOrd="1" destOrd="0" presId="urn:microsoft.com/office/officeart/2016/7/layout/BasicLinearProcessNumbered"/>
    <dgm:cxn modelId="{30C55415-2CD5-4A41-8A1E-7F3343D6EB5B}" type="presParOf" srcId="{5C8E9333-3E82-6A4B-86A5-BCC2B9274156}" destId="{93A65867-81E7-5A4F-8244-79B5F9F0B526}" srcOrd="2" destOrd="0" presId="urn:microsoft.com/office/officeart/2016/7/layout/BasicLinearProcessNumbered"/>
    <dgm:cxn modelId="{FC8C8003-F744-7D48-A9D5-FEFA23A74F89}" type="presParOf" srcId="{5C8E9333-3E82-6A4B-86A5-BCC2B9274156}" destId="{33290C50-FDB4-3349-9732-7A5B98972A4B}" srcOrd="3" destOrd="0" presId="urn:microsoft.com/office/officeart/2016/7/layout/BasicLinearProcessNumbered"/>
    <dgm:cxn modelId="{A1069766-37D4-0C4D-A986-CE87693DA303}" type="presParOf" srcId="{7FC10C77-1267-674F-9790-12D996BA0745}" destId="{3BEFF426-DA77-6249-B809-E0BD11354DD6}" srcOrd="5" destOrd="0" presId="urn:microsoft.com/office/officeart/2016/7/layout/BasicLinearProcessNumbered"/>
    <dgm:cxn modelId="{1F76B879-6C41-8A4B-BD91-0524FFCE85CC}" type="presParOf" srcId="{7FC10C77-1267-674F-9790-12D996BA0745}" destId="{4D6F19B6-5408-9044-9DCE-6D5B89421829}" srcOrd="6" destOrd="0" presId="urn:microsoft.com/office/officeart/2016/7/layout/BasicLinearProcessNumbered"/>
    <dgm:cxn modelId="{66EBAF80-8E53-C345-AAD9-929F5B183FD4}" type="presParOf" srcId="{4D6F19B6-5408-9044-9DCE-6D5B89421829}" destId="{271C5911-64B3-5945-B3DB-2B09072A73F6}" srcOrd="0" destOrd="0" presId="urn:microsoft.com/office/officeart/2016/7/layout/BasicLinearProcessNumbered"/>
    <dgm:cxn modelId="{B50CBFE1-8111-FC45-B8BA-6F7D8A8DAE6F}" type="presParOf" srcId="{4D6F19B6-5408-9044-9DCE-6D5B89421829}" destId="{5D086BD8-4544-CA4D-A5A7-40192C73BF9F}" srcOrd="1" destOrd="0" presId="urn:microsoft.com/office/officeart/2016/7/layout/BasicLinearProcessNumbered"/>
    <dgm:cxn modelId="{6E780433-B67C-254C-B45A-1DB496642BB3}" type="presParOf" srcId="{4D6F19B6-5408-9044-9DCE-6D5B89421829}" destId="{8AB8A516-52CC-CA4B-A6B1-4DD94ED3EFD4}" srcOrd="2" destOrd="0" presId="urn:microsoft.com/office/officeart/2016/7/layout/BasicLinearProcessNumbered"/>
    <dgm:cxn modelId="{211C1E18-91CE-5E41-A288-BCE95EEBD0BE}" type="presParOf" srcId="{4D6F19B6-5408-9044-9DCE-6D5B89421829}" destId="{9C91CA46-4D79-B94E-B053-FFAE2D4FE4E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11FF7-987F-1B4F-BD10-CB4DCFAB6237}">
      <dsp:nvSpPr>
        <dsp:cNvPr id="0" name=""/>
        <dsp:cNvSpPr/>
      </dsp:nvSpPr>
      <dsp:spPr>
        <a:xfrm>
          <a:off x="2847" y="429921"/>
          <a:ext cx="2259201" cy="3162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(Very quick) recap of XML and encoding</a:t>
          </a:r>
        </a:p>
      </dsp:txBody>
      <dsp:txXfrm>
        <a:off x="2847" y="1631816"/>
        <a:ext cx="2259201" cy="1897729"/>
      </dsp:txXfrm>
    </dsp:sp>
    <dsp:sp modelId="{C575BFD9-D1E5-8645-A94C-970925DCF5C8}">
      <dsp:nvSpPr>
        <dsp:cNvPr id="0" name=""/>
        <dsp:cNvSpPr/>
      </dsp:nvSpPr>
      <dsp:spPr>
        <a:xfrm>
          <a:off x="658016" y="746209"/>
          <a:ext cx="948864" cy="9488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6974" y="885167"/>
        <a:ext cx="670948" cy="670948"/>
      </dsp:txXfrm>
    </dsp:sp>
    <dsp:sp modelId="{611D9145-B8E8-1941-90EF-8CFDF4584A15}">
      <dsp:nvSpPr>
        <dsp:cNvPr id="0" name=""/>
        <dsp:cNvSpPr/>
      </dsp:nvSpPr>
      <dsp:spPr>
        <a:xfrm>
          <a:off x="2847" y="3592731"/>
          <a:ext cx="225920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EB7ED7-1239-6041-BC09-260FBE391271}">
      <dsp:nvSpPr>
        <dsp:cNvPr id="0" name=""/>
        <dsp:cNvSpPr/>
      </dsp:nvSpPr>
      <dsp:spPr>
        <a:xfrm>
          <a:off x="2487969" y="429921"/>
          <a:ext cx="2259201" cy="31628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our primary source</a:t>
          </a:r>
        </a:p>
      </dsp:txBody>
      <dsp:txXfrm>
        <a:off x="2487969" y="1631816"/>
        <a:ext cx="2259201" cy="1897729"/>
      </dsp:txXfrm>
    </dsp:sp>
    <dsp:sp modelId="{F0A9D5B3-C45F-594D-940C-CFACD0ABC6AE}">
      <dsp:nvSpPr>
        <dsp:cNvPr id="0" name=""/>
        <dsp:cNvSpPr/>
      </dsp:nvSpPr>
      <dsp:spPr>
        <a:xfrm>
          <a:off x="3143137" y="746209"/>
          <a:ext cx="948864" cy="9488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82095" y="885167"/>
        <a:ext cx="670948" cy="670948"/>
      </dsp:txXfrm>
    </dsp:sp>
    <dsp:sp modelId="{2565F440-A979-9B47-82D3-D633D6AE8A60}">
      <dsp:nvSpPr>
        <dsp:cNvPr id="0" name=""/>
        <dsp:cNvSpPr/>
      </dsp:nvSpPr>
      <dsp:spPr>
        <a:xfrm>
          <a:off x="2487969" y="3592731"/>
          <a:ext cx="225920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F36608-2EF6-4F4E-AA2D-19AA0448C6D4}">
      <dsp:nvSpPr>
        <dsp:cNvPr id="0" name=""/>
        <dsp:cNvSpPr/>
      </dsp:nvSpPr>
      <dsp:spPr>
        <a:xfrm>
          <a:off x="4973091" y="429921"/>
          <a:ext cx="2259201" cy="3162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the TEI Guidelines</a:t>
          </a:r>
        </a:p>
      </dsp:txBody>
      <dsp:txXfrm>
        <a:off x="4973091" y="1631816"/>
        <a:ext cx="2259201" cy="1897729"/>
      </dsp:txXfrm>
    </dsp:sp>
    <dsp:sp modelId="{F10D6D91-F0B2-4042-97FB-FB6F2B883300}">
      <dsp:nvSpPr>
        <dsp:cNvPr id="0" name=""/>
        <dsp:cNvSpPr/>
      </dsp:nvSpPr>
      <dsp:spPr>
        <a:xfrm>
          <a:off x="5628259" y="746209"/>
          <a:ext cx="948864" cy="9488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67217" y="885167"/>
        <a:ext cx="670948" cy="670948"/>
      </dsp:txXfrm>
    </dsp:sp>
    <dsp:sp modelId="{93A65867-81E7-5A4F-8244-79B5F9F0B526}">
      <dsp:nvSpPr>
        <dsp:cNvPr id="0" name=""/>
        <dsp:cNvSpPr/>
      </dsp:nvSpPr>
      <dsp:spPr>
        <a:xfrm>
          <a:off x="4973091" y="3592731"/>
          <a:ext cx="225920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1C5911-64B3-5945-B3DB-2B09072A73F6}">
      <dsp:nvSpPr>
        <dsp:cNvPr id="0" name=""/>
        <dsp:cNvSpPr/>
      </dsp:nvSpPr>
      <dsp:spPr>
        <a:xfrm>
          <a:off x="7458212" y="429921"/>
          <a:ext cx="2259201" cy="31628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XML tools</a:t>
          </a:r>
        </a:p>
      </dsp:txBody>
      <dsp:txXfrm>
        <a:off x="7458212" y="1631816"/>
        <a:ext cx="2259201" cy="1897729"/>
      </dsp:txXfrm>
    </dsp:sp>
    <dsp:sp modelId="{5D086BD8-4544-CA4D-A5A7-40192C73BF9F}">
      <dsp:nvSpPr>
        <dsp:cNvPr id="0" name=""/>
        <dsp:cNvSpPr/>
      </dsp:nvSpPr>
      <dsp:spPr>
        <a:xfrm>
          <a:off x="8113381" y="746209"/>
          <a:ext cx="948864" cy="948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252339" y="885167"/>
        <a:ext cx="670948" cy="670948"/>
      </dsp:txXfrm>
    </dsp:sp>
    <dsp:sp modelId="{8AB8A516-52CC-CA4B-A6B1-4DD94ED3EFD4}">
      <dsp:nvSpPr>
        <dsp:cNvPr id="0" name=""/>
        <dsp:cNvSpPr/>
      </dsp:nvSpPr>
      <dsp:spPr>
        <a:xfrm>
          <a:off x="7458212" y="3592731"/>
          <a:ext cx="225920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2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2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ytake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60943-5D44-074A-A182-984FE58F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pPr fontAlgn="base"/>
            <a:r>
              <a:rPr lang="en-CA" sz="4400" b="1" dirty="0">
                <a:solidFill>
                  <a:srgbClr val="FFFFFF"/>
                </a:solidFill>
              </a:rPr>
              <a:t>So I Want To Use the TEI…</a:t>
            </a:r>
            <a:br>
              <a:rPr lang="en-CA" sz="4400" b="1" dirty="0">
                <a:solidFill>
                  <a:srgbClr val="FFFFFF"/>
                </a:solidFill>
              </a:rPr>
            </a:br>
            <a:r>
              <a:rPr lang="en-CA" sz="4400" b="1" dirty="0">
                <a:solidFill>
                  <a:srgbClr val="FFFFFF"/>
                </a:solidFill>
              </a:rPr>
              <a:t>Now 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6FB8-9A9B-A940-80D7-8A7C3CA8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Joey Takeda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October 25</a:t>
            </a:r>
            <a:r>
              <a:rPr lang="en-US" sz="1600" baseline="30000" dirty="0">
                <a:solidFill>
                  <a:srgbClr val="FFFFFF"/>
                </a:solidFill>
              </a:rPr>
              <a:t>th</a:t>
            </a:r>
            <a:r>
              <a:rPr lang="en-US" sz="1600" dirty="0">
                <a:solidFill>
                  <a:srgbClr val="FFFFFF"/>
                </a:solidFill>
              </a:rPr>
              <a:t>, 2018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UBC DH Pixelating Mixer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435896-2725-A243-BD63-644FEAFB5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r="9152"/>
          <a:stretch/>
        </p:blipFill>
        <p:spPr>
          <a:xfrm>
            <a:off x="6557417" y="640080"/>
            <a:ext cx="45366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16A5-F27E-154D-864A-C0D0BAB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C960-E4D4-1549-9F93-2D54DF78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9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16A5-F27E-154D-864A-C0D0BAB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C960-E4D4-1549-9F93-2D54DF78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</a:t>
            </a:r>
            <a:r>
              <a:rPr lang="en-US" b="1" dirty="0"/>
              <a:t>cannot </a:t>
            </a:r>
            <a:r>
              <a:rPr lang="en-US" dirty="0"/>
              <a:t>overlap</a:t>
            </a:r>
          </a:p>
          <a:p>
            <a:pPr lvl="1"/>
            <a:r>
              <a:rPr lang="en-US" dirty="0"/>
              <a:t>&lt;sentence&gt;&lt;word&gt;Word1&lt;/word&gt;&lt;/sentence&gt; is right</a:t>
            </a:r>
          </a:p>
          <a:p>
            <a:pPr lvl="1"/>
            <a:r>
              <a:rPr lang="en-US" dirty="0"/>
              <a:t>&lt;sentence&gt;&lt;word&gt;Word1&lt;/sentence&gt;&lt;/word&gt; is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7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16A5-F27E-154D-864A-C0D0BAB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C960-E4D4-1549-9F93-2D54DF78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</a:t>
            </a:r>
            <a:r>
              <a:rPr lang="en-US" b="1" dirty="0"/>
              <a:t>cannot </a:t>
            </a:r>
            <a:r>
              <a:rPr lang="en-US" dirty="0"/>
              <a:t>overlap</a:t>
            </a:r>
          </a:p>
          <a:p>
            <a:pPr lvl="1"/>
            <a:r>
              <a:rPr lang="en-US" dirty="0"/>
              <a:t>&lt;sentence&gt;&lt;word&gt;Word1&lt;/word&gt;&lt;/sentence&gt; is right</a:t>
            </a:r>
          </a:p>
          <a:p>
            <a:pPr lvl="1"/>
            <a:r>
              <a:rPr lang="en-US" dirty="0"/>
              <a:t>&lt;sentence&gt;&lt;word&gt;Word1&lt;/sentence&gt;&lt;/word&gt; is wrong</a:t>
            </a:r>
          </a:p>
          <a:p>
            <a:r>
              <a:rPr lang="en-US" dirty="0"/>
              <a:t>Elements </a:t>
            </a:r>
            <a:r>
              <a:rPr lang="en-US" b="1" dirty="0"/>
              <a:t>nest </a:t>
            </a:r>
            <a:r>
              <a:rPr lang="en-US" dirty="0"/>
              <a:t>and use genealogical terms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this bit of XML</a:t>
            </a:r>
          </a:p>
          <a:p>
            <a:pPr marL="914400" lvl="2" indent="0">
              <a:buNone/>
            </a:pPr>
            <a:r>
              <a:rPr lang="en-US" dirty="0"/>
              <a:t>&lt;book&gt;</a:t>
            </a:r>
          </a:p>
          <a:p>
            <a:pPr marL="914400" lvl="2" indent="0">
              <a:buNone/>
            </a:pPr>
            <a:r>
              <a:rPr lang="en-US" dirty="0"/>
              <a:t>      &lt;chapter&gt;&lt;/chapter&gt;</a:t>
            </a:r>
          </a:p>
          <a:p>
            <a:pPr marL="914400" lvl="2" indent="0">
              <a:buNone/>
            </a:pPr>
            <a:r>
              <a:rPr lang="en-US" dirty="0"/>
              <a:t>&lt;/book&gt;</a:t>
            </a:r>
          </a:p>
          <a:p>
            <a:pPr marL="914400" lvl="2" indent="0">
              <a:buNone/>
            </a:pPr>
            <a:r>
              <a:rPr lang="en-US" dirty="0"/>
              <a:t>Can be described as “chapter is a child of book” OR “book is a parent of chapter”</a:t>
            </a:r>
          </a:p>
        </p:txBody>
      </p:sp>
    </p:spTree>
    <p:extLst>
      <p:ext uri="{BB962C8B-B14F-4D97-AF65-F5344CB8AC3E}">
        <p14:creationId xmlns:p14="http://schemas.microsoft.com/office/powerpoint/2010/main" val="375118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16A5-F27E-154D-864A-C0D0BAB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C960-E4D4-1549-9F93-2D54DF78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</a:t>
            </a:r>
            <a:r>
              <a:rPr lang="en-US" b="1" dirty="0"/>
              <a:t>cannot </a:t>
            </a:r>
            <a:r>
              <a:rPr lang="en-US" dirty="0"/>
              <a:t>overlap</a:t>
            </a:r>
          </a:p>
          <a:p>
            <a:pPr lvl="1"/>
            <a:r>
              <a:rPr lang="en-US" dirty="0"/>
              <a:t>&lt;sentence&gt;&lt;word&gt;Word1&lt;/word&gt;&lt;/sentence&gt; is right</a:t>
            </a:r>
          </a:p>
          <a:p>
            <a:pPr lvl="1"/>
            <a:r>
              <a:rPr lang="en-US" dirty="0"/>
              <a:t>&lt;sentence&gt;&lt;word&gt;Word1&lt;/sentence&gt;&lt;/word&gt; is wrong</a:t>
            </a:r>
          </a:p>
          <a:p>
            <a:r>
              <a:rPr lang="en-US" dirty="0"/>
              <a:t>Elements </a:t>
            </a:r>
            <a:r>
              <a:rPr lang="en-US" b="1" dirty="0"/>
              <a:t>nest </a:t>
            </a:r>
            <a:r>
              <a:rPr lang="en-US" dirty="0"/>
              <a:t>and use genealogical terms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this bit of XML</a:t>
            </a:r>
          </a:p>
          <a:p>
            <a:pPr marL="914400" lvl="2" indent="0">
              <a:buNone/>
            </a:pPr>
            <a:r>
              <a:rPr lang="en-US" dirty="0"/>
              <a:t>&lt;book&gt;</a:t>
            </a:r>
          </a:p>
          <a:p>
            <a:pPr marL="914400" lvl="2" indent="0">
              <a:buNone/>
            </a:pPr>
            <a:r>
              <a:rPr lang="en-US" dirty="0"/>
              <a:t>      &lt;chapter&gt;&lt;/chapter&gt;</a:t>
            </a:r>
          </a:p>
          <a:p>
            <a:pPr marL="914400" lvl="2" indent="0">
              <a:buNone/>
            </a:pPr>
            <a:r>
              <a:rPr lang="en-US" dirty="0"/>
              <a:t>&lt;/book&gt;</a:t>
            </a:r>
          </a:p>
          <a:p>
            <a:pPr marL="914400" lvl="2" indent="0">
              <a:buNone/>
            </a:pPr>
            <a:r>
              <a:rPr lang="en-US" dirty="0"/>
              <a:t>Can be described as “chapter is a child of book” OR “book is a parent of chapter”</a:t>
            </a:r>
          </a:p>
          <a:p>
            <a:r>
              <a:rPr lang="en-US" dirty="0"/>
              <a:t>There is </a:t>
            </a:r>
            <a:r>
              <a:rPr lang="en-US" b="1" dirty="0"/>
              <a:t>always </a:t>
            </a:r>
            <a:r>
              <a:rPr lang="en-US" dirty="0"/>
              <a:t>a </a:t>
            </a:r>
            <a:r>
              <a:rPr lang="en-US" b="1" dirty="0"/>
              <a:t>root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That is, there is always one element that encloses everything</a:t>
            </a:r>
          </a:p>
        </p:txBody>
      </p:sp>
    </p:spTree>
    <p:extLst>
      <p:ext uri="{BB962C8B-B14F-4D97-AF65-F5344CB8AC3E}">
        <p14:creationId xmlns:p14="http://schemas.microsoft.com/office/powerpoint/2010/main" val="173712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A91-9A2A-814B-9522-5689173E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encode?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6BCD-F9EE-8A4D-BF65-FA60B909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  <a:p>
            <a:r>
              <a:rPr lang="en-US" dirty="0"/>
              <a:t>Usability (text mining, et cetera)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Preservation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2126-D485-C049-B5D0-A9928865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What are we encoding today?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E11C28-844D-43B7-918F-152BE609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CA" dirty="0"/>
              <a:t>A letter thrown off of the Princess Kathleen in a bottle, June 4, 1939 by Marvin </a:t>
            </a:r>
            <a:r>
              <a:rPr lang="en-CA" dirty="0" err="1"/>
              <a:t>Lunder</a:t>
            </a:r>
            <a:r>
              <a:rPr lang="en-CA" dirty="0"/>
              <a:t> and Dick de Remer of Tacoma Washington, and found in October by W[</a:t>
            </a:r>
            <a:r>
              <a:rPr lang="en-CA" dirty="0" err="1"/>
              <a:t>illiam</a:t>
            </a:r>
            <a:r>
              <a:rPr lang="en-CA" dirty="0"/>
              <a:t>] B. D. </a:t>
            </a:r>
            <a:r>
              <a:rPr lang="en-CA" dirty="0" err="1"/>
              <a:t>Firmming</a:t>
            </a:r>
            <a:r>
              <a:rPr lang="en-CA" dirty="0"/>
              <a:t> on </a:t>
            </a:r>
            <a:r>
              <a:rPr lang="en-CA" dirty="0" err="1"/>
              <a:t>Whilby</a:t>
            </a:r>
            <a:r>
              <a:rPr lang="en-CA" dirty="0"/>
              <a:t> Island.</a:t>
            </a:r>
          </a:p>
          <a:p>
            <a:r>
              <a:rPr lang="en-CA" dirty="0"/>
              <a:t>Source: Original Format: University of British Columbia. Library. Rare Books and Special Collections. The Chung Collection. CC-TX-151-18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62EFFB9-7C1F-E542-BD23-A72ED7494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1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1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47DE-1D06-164B-8B8D-2A38715E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features of this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0784-DFC7-AA4D-9F7E-4941E376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of text (are they paragraphs?)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Divisions?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Opener/closer</a:t>
            </a:r>
          </a:p>
          <a:p>
            <a:r>
              <a:rPr lang="en-US" dirty="0"/>
              <a:t>Names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++++</a:t>
            </a:r>
          </a:p>
        </p:txBody>
      </p:sp>
    </p:spTree>
    <p:extLst>
      <p:ext uri="{BB962C8B-B14F-4D97-AF65-F5344CB8AC3E}">
        <p14:creationId xmlns:p14="http://schemas.microsoft.com/office/powerpoint/2010/main" val="171255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5E87-89FB-3E4E-A65B-2B727503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TEI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F226-9E60-C947-8EF3-0E20455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www.tei-c.org</a:t>
            </a:r>
            <a:r>
              <a:rPr lang="en-US" dirty="0"/>
              <a:t>/release/doc/tei-p5-doc/</a:t>
            </a:r>
            <a:r>
              <a:rPr lang="en-US" dirty="0" err="1"/>
              <a:t>en</a:t>
            </a:r>
            <a:r>
              <a:rPr lang="en-US" dirty="0"/>
              <a:t>/html/</a:t>
            </a:r>
          </a:p>
        </p:txBody>
      </p:sp>
    </p:spTree>
    <p:extLst>
      <p:ext uri="{BB962C8B-B14F-4D97-AF65-F5344CB8AC3E}">
        <p14:creationId xmlns:p14="http://schemas.microsoft.com/office/powerpoint/2010/main" val="229937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79" y="502319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TEI is for Data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2032001"/>
            <a:ext cx="2540668" cy="391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CA" dirty="0"/>
              <a:t>&lt;TEI&gt;</a:t>
            </a:r>
          </a:p>
          <a:p>
            <a:pPr marL="399909" lvl="1" indent="0">
              <a:buNone/>
            </a:pPr>
            <a:r>
              <a:rPr lang="en-CA" dirty="0"/>
              <a:t>&lt;</a:t>
            </a:r>
            <a:r>
              <a:rPr lang="en-CA" dirty="0" err="1"/>
              <a:t>teiHeader</a:t>
            </a:r>
            <a:r>
              <a:rPr lang="en-CA" dirty="0"/>
              <a:t>&gt;	</a:t>
            </a:r>
          </a:p>
          <a:p>
            <a:pPr marL="399909" lvl="1" indent="0">
              <a:buNone/>
            </a:pPr>
            <a:r>
              <a:rPr lang="en-CA" dirty="0"/>
              <a:t>&lt;/</a:t>
            </a:r>
            <a:r>
              <a:rPr lang="en-CA" dirty="0" err="1"/>
              <a:t>teiHeader</a:t>
            </a:r>
            <a:r>
              <a:rPr lang="en-CA" dirty="0"/>
              <a:t>&gt;</a:t>
            </a:r>
          </a:p>
          <a:p>
            <a:pPr marL="399909" lvl="1" indent="0">
              <a:buNone/>
            </a:pPr>
            <a:r>
              <a:rPr lang="en-CA" dirty="0"/>
              <a:t>&lt;text&gt;				&lt;/text&gt;</a:t>
            </a:r>
          </a:p>
          <a:p>
            <a:pPr marL="0" indent="0">
              <a:buNone/>
            </a:pPr>
            <a:r>
              <a:rPr lang="en-CA" dirty="0"/>
              <a:t>&lt;/TEI&gt;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59450" y="2478505"/>
            <a:ext cx="2460124" cy="703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metadata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59450" y="3705726"/>
            <a:ext cx="2460124" cy="6376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2154" y="2032001"/>
            <a:ext cx="3122194" cy="3911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12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has its own page in the guidelines that includes:</a:t>
            </a:r>
          </a:p>
          <a:p>
            <a:pPr lvl="1"/>
            <a:r>
              <a:rPr lang="en-US" dirty="0"/>
              <a:t>A definition of the element</a:t>
            </a:r>
          </a:p>
          <a:p>
            <a:pPr lvl="1"/>
            <a:r>
              <a:rPr lang="en-US" dirty="0"/>
              <a:t>Links to chapters in the TEI guidelines</a:t>
            </a:r>
          </a:p>
          <a:p>
            <a:pPr lvl="1"/>
            <a:r>
              <a:rPr lang="en-US" dirty="0"/>
              <a:t>What attributes are available on that element</a:t>
            </a:r>
          </a:p>
          <a:p>
            <a:pPr lvl="1"/>
            <a:r>
              <a:rPr lang="en-US" dirty="0"/>
              <a:t>What elements can contain that element</a:t>
            </a:r>
          </a:p>
          <a:p>
            <a:pPr lvl="1"/>
            <a:r>
              <a:rPr lang="en-US" dirty="0"/>
              <a:t>What elements can that element contain</a:t>
            </a:r>
          </a:p>
          <a:p>
            <a:pPr lvl="1"/>
            <a:r>
              <a:rPr lang="en-US" dirty="0"/>
              <a:t>Example uses of that element</a:t>
            </a:r>
          </a:p>
          <a:p>
            <a:pPr lvl="1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191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6CF9-5FE2-3F4E-AE6F-E35AA5A4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6321-1F28-8C4B-997D-9A0C7586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Joey Takeda, MA Student, Dept. of English Language and Literatures (Science and Technology Studies Program)</a:t>
            </a:r>
          </a:p>
          <a:p>
            <a:r>
              <a:rPr lang="en-US" dirty="0"/>
              <a:t>Undergrad in English </a:t>
            </a:r>
            <a:r>
              <a:rPr lang="en-US" dirty="0" err="1"/>
              <a:t>Honours</a:t>
            </a:r>
            <a:r>
              <a:rPr lang="en-US" dirty="0"/>
              <a:t> and Gender Studies @ </a:t>
            </a:r>
            <a:r>
              <a:rPr lang="en-US" dirty="0" err="1"/>
              <a:t>Uvic</a:t>
            </a:r>
            <a:endParaRPr lang="en-US" dirty="0"/>
          </a:p>
          <a:p>
            <a:r>
              <a:rPr lang="en-US" dirty="0"/>
              <a:t>Digital Humanities programmer for projects such as </a:t>
            </a:r>
            <a:r>
              <a:rPr lang="en-US" i="1" dirty="0"/>
              <a:t>The Map of Early Modern London</a:t>
            </a:r>
            <a:r>
              <a:rPr lang="en-US" dirty="0"/>
              <a:t>, </a:t>
            </a:r>
            <a:r>
              <a:rPr lang="en-US" i="1" dirty="0"/>
              <a:t>Linked Early Modern Drama Online</a:t>
            </a:r>
            <a:r>
              <a:rPr lang="en-US" dirty="0"/>
              <a:t>, and </a:t>
            </a:r>
            <a:r>
              <a:rPr lang="en-US" i="1" dirty="0"/>
              <a:t>The Endings Project</a:t>
            </a:r>
          </a:p>
          <a:p>
            <a:r>
              <a:rPr lang="en-US" dirty="0"/>
              <a:t>Specialize in TEI, XHTML, and Digital Humanities project development</a:t>
            </a:r>
          </a:p>
          <a:p>
            <a:r>
              <a:rPr lang="en-US" dirty="0">
                <a:hlinkClick r:id="rId2"/>
              </a:rPr>
              <a:t>https://github.com/joeytakeda</a:t>
            </a:r>
            <a:endParaRPr lang="en-US" dirty="0"/>
          </a:p>
          <a:p>
            <a:r>
              <a:rPr lang="en-US" dirty="0"/>
              <a:t>This workshop: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joeytakeda</a:t>
            </a:r>
            <a:r>
              <a:rPr lang="en-US" dirty="0"/>
              <a:t>/</a:t>
            </a:r>
            <a:r>
              <a:rPr lang="en-US" dirty="0" err="1"/>
              <a:t>teiworkshop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</p:spTree>
    <p:extLst>
      <p:ext uri="{BB962C8B-B14F-4D97-AF65-F5344CB8AC3E}">
        <p14:creationId xmlns:p14="http://schemas.microsoft.com/office/powerpoint/2010/main" val="309451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</p:spTree>
    <p:extLst>
      <p:ext uri="{BB962C8B-B14F-4D97-AF65-F5344CB8AC3E}">
        <p14:creationId xmlns:p14="http://schemas.microsoft.com/office/powerpoint/2010/main" val="278872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413111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8" name="Left Arrow 7"/>
          <p:cNvSpPr/>
          <p:nvPr/>
        </p:nvSpPr>
        <p:spPr>
          <a:xfrm rot="21178513">
            <a:off x="9302872" y="3029184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Attributes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3" name="Right Arrow 2"/>
          <p:cNvSpPr/>
          <p:nvPr/>
        </p:nvSpPr>
        <p:spPr>
          <a:xfrm rot="864006">
            <a:off x="1888146" y="3189500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Contained by</a:t>
            </a:r>
          </a:p>
        </p:txBody>
      </p:sp>
      <p:sp>
        <p:nvSpPr>
          <p:cNvPr id="15" name="Left Arrow 14"/>
          <p:cNvSpPr/>
          <p:nvPr/>
        </p:nvSpPr>
        <p:spPr>
          <a:xfrm rot="20654623">
            <a:off x="5591646" y="3677110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Can contain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26127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8" name="Left Arrow 7"/>
          <p:cNvSpPr/>
          <p:nvPr/>
        </p:nvSpPr>
        <p:spPr>
          <a:xfrm rot="21178513">
            <a:off x="9302872" y="3029184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Attributes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3" name="Right Arrow 2"/>
          <p:cNvSpPr/>
          <p:nvPr/>
        </p:nvSpPr>
        <p:spPr>
          <a:xfrm rot="864006">
            <a:off x="1888146" y="3189500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Contained by</a:t>
            </a:r>
          </a:p>
        </p:txBody>
      </p:sp>
      <p:sp>
        <p:nvSpPr>
          <p:cNvPr id="15" name="Left Arrow 14"/>
          <p:cNvSpPr/>
          <p:nvPr/>
        </p:nvSpPr>
        <p:spPr>
          <a:xfrm rot="20654623">
            <a:off x="5591646" y="3677110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Can contain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7761660" y="4118351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Special notes</a:t>
            </a:r>
          </a:p>
        </p:txBody>
      </p:sp>
      <p:sp>
        <p:nvSpPr>
          <p:cNvPr id="17" name="Right Arrow 16"/>
          <p:cNvSpPr/>
          <p:nvPr/>
        </p:nvSpPr>
        <p:spPr>
          <a:xfrm rot="20327558">
            <a:off x="1735746" y="5393195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Example TEI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38726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2499-5B14-5B40-AE5D-CDE1CCB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4C7F-07C7-8D40-AA14-77C12C7B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the following elements: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&lt;ab&gt;</a:t>
            </a:r>
          </a:p>
          <a:p>
            <a:pPr lvl="1"/>
            <a:r>
              <a:rPr lang="en-US" dirty="0"/>
              <a:t>&lt;opener&gt;</a:t>
            </a:r>
          </a:p>
          <a:p>
            <a:pPr lvl="1"/>
            <a:r>
              <a:rPr lang="en-US" dirty="0"/>
              <a:t>&lt;closer&gt;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msDesc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correspDesc</a:t>
            </a:r>
            <a:r>
              <a:rPr lang="en-US" dirty="0"/>
              <a:t>&gt;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Will they work for this? How can we use them?</a:t>
            </a:r>
          </a:p>
        </p:txBody>
      </p:sp>
    </p:spTree>
    <p:extLst>
      <p:ext uri="{BB962C8B-B14F-4D97-AF65-F5344CB8AC3E}">
        <p14:creationId xmlns:p14="http://schemas.microsoft.com/office/powerpoint/2010/main" val="274802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F89D-91F7-2845-A920-64AFA5EC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1C65-1B1A-A243-BAD5-90A0DD31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text editor in one tab, the primary source transcription in another, and, if you want, the image from the UBC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C636-57F6-0047-84D6-AD3546B5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2B86-0DDF-FF4C-AB1E-A6815367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title of this document</a:t>
            </a:r>
          </a:p>
          <a:p>
            <a:r>
              <a:rPr lang="en-US" dirty="0"/>
              <a:t>Include your name by using the &lt;editor&gt; element after the &lt;title&gt;</a:t>
            </a:r>
          </a:p>
          <a:p>
            <a:r>
              <a:rPr lang="en-US" dirty="0"/>
              <a:t>Put in a link to the source using a &lt;</a:t>
            </a:r>
            <a:r>
              <a:rPr lang="en-US" dirty="0" err="1"/>
              <a:t>ptr</a:t>
            </a:r>
            <a:r>
              <a:rPr lang="en-US" dirty="0"/>
              <a:t>/&gt;</a:t>
            </a:r>
          </a:p>
          <a:p>
            <a:r>
              <a:rPr lang="en-US" dirty="0"/>
              <a:t>What else could you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9255-FE8E-7E45-9E84-7C535C2E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FAB0-12BB-E548-9E64-C3CC9271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and paste the content into the document</a:t>
            </a:r>
          </a:p>
          <a:p>
            <a:r>
              <a:rPr lang="en-US" dirty="0"/>
              <a:t>What are the organizing divisions? </a:t>
            </a:r>
            <a:r>
              <a:rPr lang="en-US" dirty="0" err="1"/>
              <a:t>Divs</a:t>
            </a:r>
            <a:r>
              <a:rPr lang="en-US" dirty="0"/>
              <a:t>? Paragraphs? Floating text? Anonymous blocks?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1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F45D-1AE3-CE49-A9C0-D7EB7E6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other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FDAD-ED90-5D4D-AA48-BD405DD2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Names?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Editorial apparatus (if you want)</a:t>
            </a:r>
          </a:p>
          <a:p>
            <a:r>
              <a:rPr lang="en-US" dirty="0"/>
              <a:t>Hands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7101-AE1A-374D-A739-CCBB5A47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F98C1-5FF3-4B26-81E5-D5DAC56D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302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204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22C-2608-5840-907B-3CBC077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9E84-E57E-8543-828B-18295772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your XML file</a:t>
            </a:r>
          </a:p>
          <a:p>
            <a:r>
              <a:rPr lang="en-US" dirty="0"/>
              <a:t>And now, in the index page, look for the tools:</a:t>
            </a:r>
          </a:p>
          <a:p>
            <a:r>
              <a:rPr lang="en-US" dirty="0"/>
              <a:t>TEI Validator</a:t>
            </a:r>
          </a:p>
          <a:p>
            <a:r>
              <a:rPr lang="en-US" dirty="0"/>
              <a:t>TEI Toolkit</a:t>
            </a:r>
          </a:p>
          <a:p>
            <a:r>
              <a:rPr lang="en-US" dirty="0" err="1"/>
              <a:t>OxGarage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6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390-0B86-9F4A-B29E-09155C31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2C4A-D4FD-5042-86CE-9FC027F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your file</a:t>
            </a:r>
          </a:p>
        </p:txBody>
      </p:sp>
    </p:spTree>
    <p:extLst>
      <p:ext uri="{BB962C8B-B14F-4D97-AF65-F5344CB8AC3E}">
        <p14:creationId xmlns:p14="http://schemas.microsoft.com/office/powerpoint/2010/main" val="120198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EB5-9584-E544-8F7D-A94D0FE7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2EEB-39FD-A342-8F9D-05D65DD7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encoding</a:t>
            </a:r>
          </a:p>
          <a:p>
            <a:r>
              <a:rPr lang="en-US" dirty="0"/>
              <a:t>Convert to a PDF</a:t>
            </a:r>
          </a:p>
        </p:txBody>
      </p:sp>
    </p:spTree>
    <p:extLst>
      <p:ext uri="{BB962C8B-B14F-4D97-AF65-F5344CB8AC3E}">
        <p14:creationId xmlns:p14="http://schemas.microsoft.com/office/powerpoint/2010/main" val="1474677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CF5D-7903-5440-B783-8225FE8E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OXgarage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96B3-5ECF-E14F-B3FF-1D09383D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word document</a:t>
            </a:r>
          </a:p>
          <a:p>
            <a:r>
              <a:rPr lang="en-US" dirty="0"/>
              <a:t>Convert to a PDF</a:t>
            </a:r>
          </a:p>
        </p:txBody>
      </p:sp>
    </p:spTree>
    <p:extLst>
      <p:ext uri="{BB962C8B-B14F-4D97-AF65-F5344CB8AC3E}">
        <p14:creationId xmlns:p14="http://schemas.microsoft.com/office/powerpoint/2010/main" val="288180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97D6-B6DA-3C4C-9801-7A3E81BE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F2DA-A573-5A4A-864E-5E445EAD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UBC Libraries, esp. Allan Cho for the invitation!</a:t>
            </a:r>
          </a:p>
          <a:p>
            <a:r>
              <a:rPr lang="en-US" dirty="0"/>
              <a:t>Martin Holmes, Janelle </a:t>
            </a:r>
            <a:r>
              <a:rPr lang="en-US" dirty="0" err="1"/>
              <a:t>Jenstad</a:t>
            </a:r>
            <a:r>
              <a:rPr lang="en-US" dirty="0"/>
              <a:t>, The Endings Project, and </a:t>
            </a:r>
            <a:r>
              <a:rPr lang="en-US" dirty="0" err="1"/>
              <a:t>Uvic’s</a:t>
            </a:r>
            <a:r>
              <a:rPr lang="en-US" dirty="0"/>
              <a:t> Humanities Media and Computing Center</a:t>
            </a:r>
          </a:p>
        </p:txBody>
      </p:sp>
    </p:spTree>
    <p:extLst>
      <p:ext uri="{BB962C8B-B14F-4D97-AF65-F5344CB8AC3E}">
        <p14:creationId xmlns:p14="http://schemas.microsoft.com/office/powerpoint/2010/main" val="636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880BE9B-2849-495A-AB0E-E80D71B3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9936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DE378-668B-8D41-868D-F8B38BCF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20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3FB0-0746-9A45-B4AF-62EE981B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823" y="3112893"/>
            <a:ext cx="7172138" cy="37451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https://</a:t>
            </a:r>
            <a:r>
              <a:rPr lang="en-US" sz="3200" dirty="0" err="1"/>
              <a:t>joeytakeda.github.io</a:t>
            </a:r>
            <a:r>
              <a:rPr lang="en-US" sz="3200" dirty="0"/>
              <a:t>/</a:t>
            </a:r>
            <a:r>
              <a:rPr lang="en-US" sz="3200" dirty="0" err="1"/>
              <a:t>teiworkshop</a:t>
            </a:r>
            <a:endParaRPr lang="en-US" sz="3200" dirty="0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764065A4-DA0C-47FC-B4D3-25BE515A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172" y="4567339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6061-7A12-0C45-824E-798206A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84DA-A01C-8549-82F1-96C92B3A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6061-7A12-0C45-824E-798206A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84DA-A01C-8549-82F1-96C92B3A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pointy brackets is called an </a:t>
            </a:r>
            <a:r>
              <a:rPr lang="en-US" b="1" dirty="0"/>
              <a:t>element </a:t>
            </a:r>
          </a:p>
          <a:p>
            <a:pPr lvl="1"/>
            <a:r>
              <a:rPr lang="en-US" dirty="0"/>
              <a:t>E.g. &lt;book&gt; would be called the book element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6061-7A12-0C45-824E-798206A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84DA-A01C-8549-82F1-96C92B3A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pointy brackets is called an </a:t>
            </a:r>
            <a:r>
              <a:rPr lang="en-US" b="1" dirty="0"/>
              <a:t>element </a:t>
            </a:r>
          </a:p>
          <a:p>
            <a:pPr lvl="1"/>
            <a:r>
              <a:rPr lang="en-US" dirty="0"/>
              <a:t>E.g. &lt;book&gt; would be called the book element</a:t>
            </a:r>
          </a:p>
          <a:p>
            <a:r>
              <a:rPr lang="en-US" dirty="0"/>
              <a:t>All elements have </a:t>
            </a:r>
            <a:r>
              <a:rPr lang="en-US" b="1" dirty="0"/>
              <a:t>start </a:t>
            </a:r>
            <a:r>
              <a:rPr lang="en-US" dirty="0"/>
              <a:t>and </a:t>
            </a:r>
            <a:r>
              <a:rPr lang="en-US" b="1" dirty="0"/>
              <a:t>end tags</a:t>
            </a:r>
          </a:p>
          <a:p>
            <a:pPr lvl="1"/>
            <a:r>
              <a:rPr lang="en-US" dirty="0"/>
              <a:t>E.g. &lt;book&gt; is the start tag and &lt;/book&gt; is the end tag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7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6061-7A12-0C45-824E-798206A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84DA-A01C-8549-82F1-96C92B3A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pointy brackets is called an </a:t>
            </a:r>
            <a:r>
              <a:rPr lang="en-US" b="1" dirty="0"/>
              <a:t>element </a:t>
            </a:r>
          </a:p>
          <a:p>
            <a:pPr lvl="1"/>
            <a:r>
              <a:rPr lang="en-US" dirty="0"/>
              <a:t>E.g. &lt;book&gt; would be called the book element</a:t>
            </a:r>
          </a:p>
          <a:p>
            <a:r>
              <a:rPr lang="en-US" dirty="0"/>
              <a:t>All elements have </a:t>
            </a:r>
            <a:r>
              <a:rPr lang="en-US" b="1" dirty="0"/>
              <a:t>start </a:t>
            </a:r>
            <a:r>
              <a:rPr lang="en-US" dirty="0"/>
              <a:t>and </a:t>
            </a:r>
            <a:r>
              <a:rPr lang="en-US" b="1" dirty="0"/>
              <a:t>end tags</a:t>
            </a:r>
          </a:p>
          <a:p>
            <a:pPr lvl="1"/>
            <a:r>
              <a:rPr lang="en-US" dirty="0"/>
              <a:t>E.g.</a:t>
            </a:r>
            <a:r>
              <a:rPr lang="en-US" b="1" dirty="0"/>
              <a:t> </a:t>
            </a:r>
            <a:r>
              <a:rPr lang="en-US" dirty="0"/>
              <a:t>&lt;book&gt; is the start tag and &lt;/book&gt; is the end tag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6061-7A12-0C45-824E-798206A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84DA-A01C-8549-82F1-96C92B3A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pointy brackets is called an </a:t>
            </a:r>
            <a:r>
              <a:rPr lang="en-US" b="1" dirty="0"/>
              <a:t>element </a:t>
            </a:r>
          </a:p>
          <a:p>
            <a:pPr lvl="1"/>
            <a:r>
              <a:rPr lang="en-US" dirty="0"/>
              <a:t>E.g. &lt;book&gt; would be called the book element</a:t>
            </a:r>
          </a:p>
          <a:p>
            <a:r>
              <a:rPr lang="en-US" dirty="0"/>
              <a:t>All elements have </a:t>
            </a:r>
            <a:r>
              <a:rPr lang="en-US" b="1" dirty="0"/>
              <a:t>start </a:t>
            </a:r>
            <a:r>
              <a:rPr lang="en-US" dirty="0"/>
              <a:t>and </a:t>
            </a:r>
            <a:r>
              <a:rPr lang="en-US" b="1" dirty="0"/>
              <a:t>end tags</a:t>
            </a:r>
          </a:p>
          <a:p>
            <a:pPr lvl="1"/>
            <a:r>
              <a:rPr lang="en-US" dirty="0"/>
              <a:t>E.g.</a:t>
            </a:r>
            <a:r>
              <a:rPr lang="en-US" b="1" dirty="0"/>
              <a:t> </a:t>
            </a:r>
            <a:r>
              <a:rPr lang="en-US" dirty="0"/>
              <a:t>&lt;book&gt; is the start tag and &lt;/book&gt; is the end tag</a:t>
            </a:r>
          </a:p>
          <a:p>
            <a:r>
              <a:rPr lang="en-US" dirty="0"/>
              <a:t>Elements can also have </a:t>
            </a:r>
            <a:r>
              <a:rPr lang="en-US" b="1" dirty="0"/>
              <a:t>attributes and each attribute must have a  value</a:t>
            </a:r>
          </a:p>
          <a:p>
            <a:pPr lvl="1"/>
            <a:r>
              <a:rPr lang="en-US" dirty="0"/>
              <a:t>E.g. &lt;book type= “primary”&gt; has a </a:t>
            </a:r>
            <a:r>
              <a:rPr lang="en-US" b="1" dirty="0"/>
              <a:t>type attribute with the value of primary</a:t>
            </a:r>
          </a:p>
          <a:p>
            <a:pPr lvl="1"/>
            <a:r>
              <a:rPr lang="en-US" dirty="0"/>
              <a:t>(Think of attributes as you would in everyday life; people don’t have “height” or “age” without a value)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1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1074</Words>
  <Application>Microsoft Macintosh PowerPoint</Application>
  <PresentationFormat>Widescreen</PresentationFormat>
  <Paragraphs>180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Tw Cen MT</vt:lpstr>
      <vt:lpstr>Tw Cen MT Condensed</vt:lpstr>
      <vt:lpstr>Wingdings 3</vt:lpstr>
      <vt:lpstr>Integral</vt:lpstr>
      <vt:lpstr>So I Want To Use the TEI… Now What?</vt:lpstr>
      <vt:lpstr>Hi!</vt:lpstr>
      <vt:lpstr>Overview</vt:lpstr>
      <vt:lpstr>WEBsite</vt:lpstr>
      <vt:lpstr>XML Explained</vt:lpstr>
      <vt:lpstr>XML Explained</vt:lpstr>
      <vt:lpstr>XML Explained</vt:lpstr>
      <vt:lpstr>XML Explained</vt:lpstr>
      <vt:lpstr>XML Explained</vt:lpstr>
      <vt:lpstr>XML Explained</vt:lpstr>
      <vt:lpstr>XML Explained</vt:lpstr>
      <vt:lpstr>XML Explained</vt:lpstr>
      <vt:lpstr>XML Explained</vt:lpstr>
      <vt:lpstr>Why do we encode?</vt:lpstr>
      <vt:lpstr>What are we encoding today?</vt:lpstr>
      <vt:lpstr>What are some features of this text?</vt:lpstr>
      <vt:lpstr>The TEI guidelines</vt:lpstr>
      <vt:lpstr>TEI is for Data and Metadata</vt:lpstr>
      <vt:lpstr>Elements</vt:lpstr>
      <vt:lpstr>Example: the &lt;monog&gt; element: </vt:lpstr>
      <vt:lpstr>Example: the &lt;monog&gt; element:</vt:lpstr>
      <vt:lpstr>Example: the &lt;monog&gt; element:</vt:lpstr>
      <vt:lpstr>Example: the &lt;monog&gt; element:</vt:lpstr>
      <vt:lpstr>Example: the &lt;monog&gt; element:</vt:lpstr>
      <vt:lpstr>Activity (5 min)</vt:lpstr>
      <vt:lpstr>Encoding</vt:lpstr>
      <vt:lpstr>metadata</vt:lpstr>
      <vt:lpstr>Data</vt:lpstr>
      <vt:lpstr>What are some other features?</vt:lpstr>
      <vt:lpstr>Tools</vt:lpstr>
      <vt:lpstr>Validator</vt:lpstr>
      <vt:lpstr>TOOLKIT</vt:lpstr>
      <vt:lpstr>OXgarage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I Want To Use the TEI… Now What?</dc:title>
  <dc:creator>Microsoft Office User</dc:creator>
  <cp:lastModifiedBy>Microsoft Office User</cp:lastModifiedBy>
  <cp:revision>6</cp:revision>
  <cp:lastPrinted>2018-10-25T16:47:58Z</cp:lastPrinted>
  <dcterms:created xsi:type="dcterms:W3CDTF">2018-10-25T16:27:06Z</dcterms:created>
  <dcterms:modified xsi:type="dcterms:W3CDTF">2018-10-25T16:50:48Z</dcterms:modified>
</cp:coreProperties>
</file>