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304" r:id="rId6"/>
    <p:sldId id="296" r:id="rId7"/>
    <p:sldId id="307" r:id="rId8"/>
    <p:sldId id="306" r:id="rId9"/>
    <p:sldId id="311" r:id="rId10"/>
    <p:sldId id="310" r:id="rId11"/>
    <p:sldId id="300" r:id="rId12"/>
    <p:sldId id="297" r:id="rId13"/>
    <p:sldId id="301" r:id="rId14"/>
    <p:sldId id="312" r:id="rId15"/>
    <p:sldId id="298" r:id="rId16"/>
    <p:sldId id="302" r:id="rId17"/>
    <p:sldId id="303" r:id="rId18"/>
  </p:sldIdLst>
  <p:sldSz cx="9144000" cy="5143500" type="screen16x9"/>
  <p:notesSz cx="6858000" cy="9144000"/>
  <p:embeddedFontLst>
    <p:embeddedFont>
      <p:font typeface="Ink Free" panose="03080402000500000000" pitchFamily="66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04CE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3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3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95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9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6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86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375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81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331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13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1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27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50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99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search?type=data&amp;sort=date&amp;status=active&amp;id=4379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oeytuason83/joeytuason83.github.io/blob/81a50ddf7b36dba82285f3bed83809bca477f504/Data%20Visualization/Individual%20Dataset-Storytelling%20Deck-0511.ipynb" TargetMode="External"/><Relationship Id="rId5" Type="http://schemas.openxmlformats.org/officeDocument/2006/relationships/hyperlink" Target="https://www.kaggle.com/datasets/gauthamp10/google-playstore-apps" TargetMode="External"/><Relationship Id="rId4" Type="http://schemas.openxmlformats.org/officeDocument/2006/relationships/hyperlink" Target="https://github.com/gauthamp10/Google-Playstore-Datase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21315" y="1596997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Play Store Ratings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6B6E5-B4E6-717C-31FD-8AA3A1984A8B}"/>
              </a:ext>
            </a:extLst>
          </p:cNvPr>
          <p:cNvSpPr txBox="1"/>
          <p:nvPr/>
        </p:nvSpPr>
        <p:spPr>
          <a:xfrm>
            <a:off x="1083658" y="3622963"/>
            <a:ext cx="501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Roboto" panose="02000000000000000000" pitchFamily="2" charset="0"/>
                <a:ea typeface="Roboto" panose="02000000000000000000" pitchFamily="2" charset="0"/>
              </a:rPr>
              <a:t>Presented by: </a:t>
            </a: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Joey Tuason</a:t>
            </a:r>
            <a:b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PH" b="1" dirty="0">
                <a:latin typeface="Roboto" panose="02000000000000000000" pitchFamily="2" charset="0"/>
                <a:ea typeface="Roboto" panose="02000000000000000000" pitchFamily="2" charset="0"/>
              </a:rPr>
              <a:t>Last Updated: </a:t>
            </a: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May 11,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and Paid App Ratings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467FA-1167-DFA8-F8ED-A7AB955A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1"/>
            <a:ext cx="2995985" cy="1418360"/>
          </a:xfrm>
        </p:spPr>
        <p:txBody>
          <a:bodyPr/>
          <a:lstStyle/>
          <a:p>
            <a:r>
              <a:rPr lang="en-US" dirty="0"/>
              <a:t>Paid app median rating </a:t>
            </a:r>
            <a:r>
              <a:rPr lang="en-US" b="1" dirty="0">
                <a:solidFill>
                  <a:srgbClr val="00B050"/>
                </a:solidFill>
              </a:rPr>
              <a:t>better</a:t>
            </a:r>
            <a:r>
              <a:rPr lang="en-US" dirty="0"/>
              <a:t> than free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0BE23A-6991-1BFB-0873-C6DBAE1F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91" y="581006"/>
            <a:ext cx="4180474" cy="411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1A4EE-20C1-B702-892E-9D94663C32F6}"/>
              </a:ext>
            </a:extLst>
          </p:cNvPr>
          <p:cNvCxnSpPr/>
          <p:nvPr/>
        </p:nvCxnSpPr>
        <p:spPr>
          <a:xfrm>
            <a:off x="4156364" y="1522723"/>
            <a:ext cx="4745181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22FA1F1-1D01-ADE3-C8EE-DF4798DFBD8B}"/>
              </a:ext>
            </a:extLst>
          </p:cNvPr>
          <p:cNvSpPr txBox="1">
            <a:spLocks/>
          </p:cNvSpPr>
          <p:nvPr/>
        </p:nvSpPr>
        <p:spPr>
          <a:xfrm>
            <a:off x="793076" y="2821134"/>
            <a:ext cx="2995985" cy="141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Free apps see spike near five star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5177B1-AA1F-0B58-0AE4-FC945BD0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98" y="1169826"/>
            <a:ext cx="43243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31CACE-1929-D41F-EC02-DB5025834DA9}"/>
              </a:ext>
            </a:extLst>
          </p:cNvPr>
          <p:cNvGrpSpPr/>
          <p:nvPr/>
        </p:nvGrpSpPr>
        <p:grpSpPr>
          <a:xfrm>
            <a:off x="569760" y="1170173"/>
            <a:ext cx="8198349" cy="3314700"/>
            <a:chOff x="569760" y="1170173"/>
            <a:chExt cx="8198349" cy="33147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13FA9C-45DA-3D16-C00D-D0CEE49A4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759" y="1170173"/>
              <a:ext cx="432435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0E6E63EC-AE0F-2D61-D995-FE63616B4473}"/>
                </a:ext>
              </a:extLst>
            </p:cNvPr>
            <p:cNvSpPr txBox="1">
              <a:spLocks/>
            </p:cNvSpPr>
            <p:nvPr/>
          </p:nvSpPr>
          <p:spPr>
            <a:xfrm>
              <a:off x="569760" y="2270861"/>
              <a:ext cx="3656848" cy="14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Source Sans Pro"/>
                <a:buChar char="◎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Source Sans Pro"/>
                <a:buChar char="○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Source Sans Pro"/>
                <a:buChar char="◉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●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○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■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●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○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■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PH" b="1" dirty="0">
                  <a:solidFill>
                    <a:srgbClr val="0070C0"/>
                  </a:solidFill>
                </a:rPr>
                <a:t>Adults only 18+ </a:t>
              </a:r>
              <a:r>
                <a:rPr lang="en-PH" dirty="0"/>
                <a:t>and </a:t>
              </a:r>
              <a:r>
                <a:rPr lang="en-PH" b="1" dirty="0">
                  <a:solidFill>
                    <a:srgbClr val="996633"/>
                  </a:solidFill>
                </a:rPr>
                <a:t>Unrated</a:t>
              </a:r>
              <a:r>
                <a:rPr lang="en-PH" dirty="0"/>
                <a:t> do not have paid apps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505F2B-226A-6C24-7B93-EFE9462313C6}"/>
              </a:ext>
            </a:extLst>
          </p:cNvPr>
          <p:cNvGrpSpPr/>
          <p:nvPr/>
        </p:nvGrpSpPr>
        <p:grpSpPr>
          <a:xfrm>
            <a:off x="581541" y="1170588"/>
            <a:ext cx="8185807" cy="3394999"/>
            <a:chOff x="581541" y="1170588"/>
            <a:chExt cx="8185807" cy="339499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4BF860-5BDD-EDAD-A4D4-371FC87DE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98" y="1170588"/>
              <a:ext cx="432435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E23EDE8E-6DD8-BA7F-0762-BB129CEE1C28}"/>
                </a:ext>
              </a:extLst>
            </p:cNvPr>
            <p:cNvSpPr txBox="1">
              <a:spLocks/>
            </p:cNvSpPr>
            <p:nvPr/>
          </p:nvSpPr>
          <p:spPr>
            <a:xfrm>
              <a:off x="581541" y="3532468"/>
              <a:ext cx="3656848" cy="1033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Source Sans Pro"/>
                <a:buChar char="◎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Source Sans Pro"/>
                <a:buChar char="○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Source Sans Pro"/>
                <a:buChar char="◉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●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○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■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●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○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urce Sans Pro"/>
                <a:buChar char="■"/>
                <a:defRPr sz="24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PH" b="1" dirty="0">
                  <a:solidFill>
                    <a:srgbClr val="FF9933"/>
                  </a:solidFill>
                </a:rPr>
                <a:t>Everyone</a:t>
              </a:r>
              <a:r>
                <a:rPr lang="en-PH" dirty="0"/>
                <a:t> not as significant</a:t>
              </a:r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Rating: Free vs Paid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6DBB-8DAB-484C-71E1-5F47CD00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258" y="1053881"/>
            <a:ext cx="3656848" cy="1324988"/>
          </a:xfrm>
        </p:spPr>
        <p:txBody>
          <a:bodyPr/>
          <a:lstStyle/>
          <a:p>
            <a:r>
              <a:rPr lang="en-PH" dirty="0"/>
              <a:t>Paid versions have </a:t>
            </a:r>
            <a:r>
              <a:rPr lang="en-PH" b="1" dirty="0">
                <a:solidFill>
                  <a:srgbClr val="00B050"/>
                </a:solidFill>
              </a:rPr>
              <a:t>higher</a:t>
            </a:r>
            <a:r>
              <a:rPr lang="en-PH" dirty="0"/>
              <a:t> rating impact than the Free</a:t>
            </a:r>
          </a:p>
        </p:txBody>
      </p:sp>
    </p:spTree>
    <p:extLst>
      <p:ext uri="{BB962C8B-B14F-4D97-AF65-F5344CB8AC3E}">
        <p14:creationId xmlns:p14="http://schemas.microsoft.com/office/powerpoint/2010/main" val="6151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summary…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81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At least 50% of released apps are </a:t>
            </a:r>
            <a:r>
              <a:rPr lang="en-US" b="1" dirty="0">
                <a:solidFill>
                  <a:srgbClr val="00B050"/>
                </a:solidFill>
              </a:rPr>
              <a:t>above</a:t>
            </a:r>
            <a:r>
              <a:rPr lang="en-US" dirty="0"/>
              <a:t> 4.5 stars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Ratings have </a:t>
            </a:r>
            <a:r>
              <a:rPr lang="en-US" b="1" dirty="0">
                <a:solidFill>
                  <a:srgbClr val="FF0000"/>
                </a:solidFill>
              </a:rPr>
              <a:t>low</a:t>
            </a:r>
            <a:r>
              <a:rPr lang="en-US" dirty="0"/>
              <a:t> correlation whether the app is free or not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3</a:t>
            </a:r>
            <a:endParaRPr b="1" dirty="0"/>
          </a:p>
          <a:p>
            <a:pPr marL="114300" indent="0">
              <a:buNone/>
            </a:pPr>
            <a:r>
              <a:rPr lang="en-PH" b="1" dirty="0">
                <a:solidFill>
                  <a:srgbClr val="7030A0"/>
                </a:solidFill>
              </a:rPr>
              <a:t>Teen</a:t>
            </a:r>
            <a:r>
              <a:rPr lang="en-PH" b="1" dirty="0">
                <a:solidFill>
                  <a:schemeClr val="tx1"/>
                </a:solidFill>
              </a:rPr>
              <a:t> </a:t>
            </a:r>
            <a:r>
              <a:rPr lang="en-PH" dirty="0">
                <a:solidFill>
                  <a:schemeClr val="tx1"/>
                </a:solidFill>
              </a:rPr>
              <a:t>category apps might be worth the gamble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7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  <p:bldP spid="142" grpId="0" build="p"/>
      <p:bldP spid="1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4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Paid versions have </a:t>
            </a:r>
            <a:r>
              <a:rPr lang="en-US" b="1" dirty="0">
                <a:solidFill>
                  <a:srgbClr val="00B050"/>
                </a:solidFill>
              </a:rPr>
              <a:t>higher</a:t>
            </a:r>
            <a:r>
              <a:rPr lang="en-US" dirty="0"/>
              <a:t> rating impact than the Free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5</a:t>
            </a:r>
            <a:endParaRPr b="1" dirty="0"/>
          </a:p>
          <a:p>
            <a:pPr marL="114300" indent="0">
              <a:buNone/>
            </a:pPr>
            <a:r>
              <a:rPr lang="en-PH" b="1" dirty="0">
                <a:solidFill>
                  <a:srgbClr val="0070C0"/>
                </a:solidFill>
              </a:rPr>
              <a:t>Adults only 18+ </a:t>
            </a:r>
            <a:r>
              <a:rPr lang="en-PH" dirty="0"/>
              <a:t>and </a:t>
            </a:r>
            <a:r>
              <a:rPr lang="en-PH" b="1" dirty="0">
                <a:solidFill>
                  <a:srgbClr val="996633"/>
                </a:solidFill>
              </a:rPr>
              <a:t>Unrated</a:t>
            </a:r>
            <a:r>
              <a:rPr lang="en-PH" dirty="0"/>
              <a:t> do not have paid apps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6</a:t>
            </a:r>
            <a:endParaRPr b="1" dirty="0"/>
          </a:p>
          <a:p>
            <a:pPr marL="114300" indent="0">
              <a:buNone/>
            </a:pPr>
            <a:r>
              <a:rPr lang="en-PH" b="1" dirty="0">
                <a:solidFill>
                  <a:srgbClr val="FF9933"/>
                </a:solidFill>
              </a:rPr>
              <a:t>Everyone</a:t>
            </a:r>
            <a:r>
              <a:rPr lang="en-PH" dirty="0"/>
              <a:t> not as significant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9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charRg st="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  <p:bldP spid="142" grpId="0" build="p"/>
      <p:bldP spid="1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your reference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02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references: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PH" dirty="0"/>
              <a:t>Dataset:</a:t>
            </a:r>
            <a:br>
              <a:rPr lang="en-PH" dirty="0"/>
            </a:br>
            <a:r>
              <a:rPr lang="en-PH" dirty="0" err="1">
                <a:hlinkClick r:id="rId3"/>
              </a:rPr>
              <a:t>OpenML</a:t>
            </a:r>
            <a:r>
              <a:rPr lang="en-PH" dirty="0"/>
              <a:t> | </a:t>
            </a:r>
            <a:r>
              <a:rPr lang="en-PH" dirty="0" err="1">
                <a:hlinkClick r:id="rId4"/>
              </a:rPr>
              <a:t>Github</a:t>
            </a:r>
            <a:r>
              <a:rPr lang="en-PH" dirty="0"/>
              <a:t> | </a:t>
            </a:r>
            <a:r>
              <a:rPr lang="en-PH" dirty="0">
                <a:hlinkClick r:id="rId5"/>
              </a:rPr>
              <a:t>Kaggle</a:t>
            </a:r>
            <a:br>
              <a:rPr lang="en-PH" dirty="0"/>
            </a:br>
            <a:r>
              <a:rPr lang="en-PH" dirty="0"/>
              <a:t>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>
                <a:hlinkClick r:id="rId6"/>
              </a:rPr>
              <a:t>Notebook</a:t>
            </a:r>
            <a:r>
              <a:rPr lang="en" dirty="0"/>
              <a:t> (2</a:t>
            </a:r>
            <a:r>
              <a:rPr lang="en" baseline="30000" dirty="0"/>
              <a:t>nd</a:t>
            </a:r>
            <a:r>
              <a:rPr lang="en" dirty="0"/>
              <a:t> commit)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46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@joeytuason83 &amp; joeytuason@gmail.com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6469198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Joey Tuason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66053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I am here because I love to visualize data. 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You can find me at: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2600" dirty="0"/>
              <a:t>https://joeytuason83.github.io/</a:t>
            </a:r>
            <a:endParaRPr sz="2600" dirty="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6558126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DA568D-2E20-91CE-FEEC-E1E2F948E85D}"/>
              </a:ext>
            </a:extLst>
          </p:cNvPr>
          <p:cNvSpPr/>
          <p:nvPr/>
        </p:nvSpPr>
        <p:spPr>
          <a:xfrm>
            <a:off x="838200" y="3387445"/>
            <a:ext cx="1267691" cy="3619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2EA803-1840-B62B-BAEC-36EC1AE99564}"/>
              </a:ext>
            </a:extLst>
          </p:cNvPr>
          <p:cNvSpPr/>
          <p:nvPr/>
        </p:nvSpPr>
        <p:spPr>
          <a:xfrm>
            <a:off x="845131" y="2964881"/>
            <a:ext cx="1025233" cy="36195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DE7F9-DB8E-EB21-4ECF-2034401F11CF}"/>
              </a:ext>
            </a:extLst>
          </p:cNvPr>
          <p:cNvSpPr/>
          <p:nvPr/>
        </p:nvSpPr>
        <p:spPr>
          <a:xfrm>
            <a:off x="838202" y="2542319"/>
            <a:ext cx="1323108" cy="361950"/>
          </a:xfrm>
          <a:prstGeom prst="roundRect">
            <a:avLst/>
          </a:prstGeom>
          <a:gradFill flip="none" rotWithShape="1">
            <a:gsLst>
              <a:gs pos="0">
                <a:srgbClr val="8104CE">
                  <a:tint val="66000"/>
                  <a:satMod val="160000"/>
                </a:srgbClr>
              </a:gs>
              <a:gs pos="50000">
                <a:srgbClr val="8104CE">
                  <a:tint val="44500"/>
                  <a:satMod val="160000"/>
                </a:srgbClr>
              </a:gs>
              <a:gs pos="100000">
                <a:srgbClr val="8104CE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DAFD31-0131-A8AE-83AA-4CE6C700E2FA}"/>
              </a:ext>
            </a:extLst>
          </p:cNvPr>
          <p:cNvSpPr/>
          <p:nvPr/>
        </p:nvSpPr>
        <p:spPr>
          <a:xfrm>
            <a:off x="838200" y="2126676"/>
            <a:ext cx="2576945" cy="361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Google (@Google) / Twitter">
            <a:extLst>
              <a:ext uri="{FF2B5EF4-FFF2-40B4-BE49-F238E27FC236}">
                <a16:creationId xmlns:a16="http://schemas.microsoft.com/office/drawing/2014/main" id="{22696EF7-BBE1-8112-B9A5-42C7E0F3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56" y="1726427"/>
            <a:ext cx="2252239" cy="22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76;p13"/>
          <p:cNvSpPr txBox="1"/>
          <p:nvPr/>
        </p:nvSpPr>
        <p:spPr>
          <a:xfrm>
            <a:off x="786149" y="1164834"/>
            <a:ext cx="6937759" cy="300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22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Play Store Ratings</a:t>
            </a:r>
            <a:endParaRPr sz="22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PH" sz="2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sz="2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 action="ppaction://hlinksldjump"/>
              </a:rPr>
              <a:t>Problem Statement</a:t>
            </a:r>
            <a:endParaRPr lang="en-PH" sz="2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sz="2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 action="ppaction://hlinksldjump"/>
              </a:rPr>
              <a:t>The Story</a:t>
            </a:r>
            <a:endParaRPr lang="en-PH" sz="2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sz="2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 action="ppaction://hlinksldjump"/>
              </a:rPr>
              <a:t>Insights</a:t>
            </a:r>
            <a:endParaRPr lang="en-PH" sz="2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sz="2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 action="ppaction://hlinksldjump"/>
              </a:rPr>
              <a:t>Appendix</a:t>
            </a:r>
            <a:endParaRPr sz="2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will discuss about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key notes can we see by observing </a:t>
            </a:r>
            <a:r>
              <a:rPr lang="en" b="1" dirty="0">
                <a:solidFill>
                  <a:schemeClr val="accent1"/>
                </a:solidFill>
              </a:rPr>
              <a:t>ratings</a:t>
            </a:r>
            <a:r>
              <a:rPr lang="en" dirty="0"/>
              <a:t> in order to develop an app with likely </a:t>
            </a:r>
            <a:r>
              <a:rPr lang="en" b="1" dirty="0">
                <a:solidFill>
                  <a:srgbClr val="00B050"/>
                </a:solidFill>
              </a:rPr>
              <a:t>high</a:t>
            </a:r>
            <a:r>
              <a:rPr lang="en" dirty="0"/>
              <a:t> rating?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80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Story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 the plots tell the plot.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06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734291" y="17359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0000"/>
                </a:solidFill>
              </a:rPr>
              <a:t>1,230,299</a:t>
            </a:r>
            <a:endParaRPr sz="9600" b="1" dirty="0">
              <a:solidFill>
                <a:srgbClr val="FF0000"/>
              </a:solidFill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Apps from Google Play Store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B70BC-2454-04A5-FE83-895FA451F7BF}"/>
              </a:ext>
            </a:extLst>
          </p:cNvPr>
          <p:cNvSpPr txBox="1"/>
          <p:nvPr/>
        </p:nvSpPr>
        <p:spPr>
          <a:xfrm rot="20821734">
            <a:off x="4575993" y="636280"/>
            <a:ext cx="42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🔨</a:t>
            </a:r>
            <a:r>
              <a:rPr lang="en-PH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Source Sans Pro" panose="020B0503030403020204" pitchFamily="34" charset="0"/>
              </a:rPr>
              <a:t>removed 0 and NA ratings!</a:t>
            </a:r>
          </a:p>
        </p:txBody>
      </p:sp>
      <p:sp>
        <p:nvSpPr>
          <p:cNvPr id="7" name="Google Shape;247;p27">
            <a:extLst>
              <a:ext uri="{FF2B5EF4-FFF2-40B4-BE49-F238E27FC236}">
                <a16:creationId xmlns:a16="http://schemas.microsoft.com/office/drawing/2014/main" id="{8E792A77-A594-E46D-7246-5F903FBED1E2}"/>
              </a:ext>
            </a:extLst>
          </p:cNvPr>
          <p:cNvSpPr txBox="1">
            <a:spLocks/>
          </p:cNvSpPr>
          <p:nvPr/>
        </p:nvSpPr>
        <p:spPr>
          <a:xfrm>
            <a:off x="685800" y="1735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sz="9600" b="1" dirty="0"/>
              <a:t>2,312,944</a:t>
            </a:r>
          </a:p>
        </p:txBody>
      </p:sp>
    </p:spTree>
    <p:extLst>
      <p:ext uri="{BB962C8B-B14F-4D97-AF65-F5344CB8AC3E}">
        <p14:creationId xmlns:p14="http://schemas.microsoft.com/office/powerpoint/2010/main" val="23397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on Mean App Ratings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467FA-1167-DFA8-F8ED-A7AB955A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294" y="1961354"/>
            <a:ext cx="2877300" cy="1453791"/>
          </a:xfrm>
        </p:spPr>
        <p:txBody>
          <a:bodyPr/>
          <a:lstStyle/>
          <a:p>
            <a:pPr marL="76200" indent="0">
              <a:buNone/>
            </a:pPr>
            <a:r>
              <a:rPr lang="en-PH" dirty="0"/>
              <a:t>At least 50% of released apps are </a:t>
            </a:r>
            <a:r>
              <a:rPr lang="en-PH" b="1" dirty="0">
                <a:solidFill>
                  <a:srgbClr val="00B050"/>
                </a:solidFill>
              </a:rPr>
              <a:t>above</a:t>
            </a:r>
            <a:r>
              <a:rPr lang="en-PH" dirty="0"/>
              <a:t> 4.5 stars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560344-F935-FB47-1A69-51DF6DE89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30" y="1269995"/>
            <a:ext cx="3657143" cy="34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EAA6AB9-3E5E-5A01-3774-4E380331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3" y="1269995"/>
            <a:ext cx="3657143" cy="34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300DB-2280-4EB8-49A9-86D18C532831}"/>
              </a:ext>
            </a:extLst>
          </p:cNvPr>
          <p:cNvSpPr txBox="1"/>
          <p:nvPr/>
        </p:nvSpPr>
        <p:spPr>
          <a:xfrm rot="21418648">
            <a:off x="5760919" y="585451"/>
            <a:ext cx="256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  <a:latin typeface="Ink Free" panose="03080402000500000000" pitchFamily="66" charset="0"/>
              </a:rPr>
              <a:t>25% of the 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92770-C249-BDA7-0F20-E8921EEC4044}"/>
              </a:ext>
            </a:extLst>
          </p:cNvPr>
          <p:cNvCxnSpPr>
            <a:cxnSpLocks/>
          </p:cNvCxnSpPr>
          <p:nvPr/>
        </p:nvCxnSpPr>
        <p:spPr>
          <a:xfrm>
            <a:off x="6923858" y="950590"/>
            <a:ext cx="235141" cy="7533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Ratings and Price Correlation</a:t>
            </a:r>
            <a:br>
              <a:rPr lang="en" dirty="0"/>
            </a:br>
            <a:r>
              <a:rPr lang="en" dirty="0"/>
              <a:t>Content Rating and Install Counts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EDA7C0-A2EB-CB4D-C93D-36F9488CA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72" y="1534798"/>
            <a:ext cx="7017327" cy="32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64;p29">
            <a:extLst>
              <a:ext uri="{FF2B5EF4-FFF2-40B4-BE49-F238E27FC236}">
                <a16:creationId xmlns:a16="http://schemas.microsoft.com/office/drawing/2014/main" id="{FC8E1FB8-B025-E830-5EB5-7933F04A734F}"/>
              </a:ext>
            </a:extLst>
          </p:cNvPr>
          <p:cNvSpPr txBox="1">
            <a:spLocks/>
          </p:cNvSpPr>
          <p:nvPr/>
        </p:nvSpPr>
        <p:spPr>
          <a:xfrm>
            <a:off x="132351" y="1299856"/>
            <a:ext cx="52779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4800" dirty="0"/>
              <a:t>0.33%</a:t>
            </a:r>
          </a:p>
        </p:txBody>
      </p:sp>
      <p:sp>
        <p:nvSpPr>
          <p:cNvPr id="14" name="Google Shape;265;p29">
            <a:extLst>
              <a:ext uri="{FF2B5EF4-FFF2-40B4-BE49-F238E27FC236}">
                <a16:creationId xmlns:a16="http://schemas.microsoft.com/office/drawing/2014/main" id="{64A5F035-BED0-87ED-AF19-09E05E56442C}"/>
              </a:ext>
            </a:extLst>
          </p:cNvPr>
          <p:cNvSpPr txBox="1">
            <a:spLocks/>
          </p:cNvSpPr>
          <p:nvPr/>
        </p:nvSpPr>
        <p:spPr>
          <a:xfrm>
            <a:off x="132351" y="1872667"/>
            <a:ext cx="5277900" cy="94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PH" sz="2400" b="1" dirty="0">
                <a:solidFill>
                  <a:srgbClr val="FF0000"/>
                </a:solidFill>
              </a:rPr>
              <a:t>Low</a:t>
            </a:r>
            <a:r>
              <a:rPr lang="en-PH" sz="2400" dirty="0"/>
              <a:t> </a:t>
            </a:r>
            <a:br>
              <a:rPr lang="en-PH" sz="2400" dirty="0"/>
            </a:br>
            <a:r>
              <a:rPr lang="en-PH" sz="2400" dirty="0"/>
              <a:t>Correlation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29599-70A4-7E4C-EB59-C514265762CB}"/>
              </a:ext>
            </a:extLst>
          </p:cNvPr>
          <p:cNvCxnSpPr/>
          <p:nvPr/>
        </p:nvCxnSpPr>
        <p:spPr>
          <a:xfrm flipH="1">
            <a:off x="6345382" y="1392382"/>
            <a:ext cx="173182" cy="2216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C73BE5-1DDC-46B9-2E0D-EC81A51A1687}"/>
              </a:ext>
            </a:extLst>
          </p:cNvPr>
          <p:cNvCxnSpPr/>
          <p:nvPr/>
        </p:nvCxnSpPr>
        <p:spPr>
          <a:xfrm>
            <a:off x="5889249" y="2826327"/>
            <a:ext cx="137794" cy="1454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1055C0-27FB-C367-48F6-5B8922F2B122}"/>
              </a:ext>
            </a:extLst>
          </p:cNvPr>
          <p:cNvCxnSpPr>
            <a:cxnSpLocks/>
          </p:cNvCxnSpPr>
          <p:nvPr/>
        </p:nvCxnSpPr>
        <p:spPr>
          <a:xfrm>
            <a:off x="6567055" y="2484120"/>
            <a:ext cx="103909" cy="2105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978924-1B3C-D3F9-BC01-1982979B9D32}"/>
              </a:ext>
            </a:extLst>
          </p:cNvPr>
          <p:cNvCxnSpPr/>
          <p:nvPr/>
        </p:nvCxnSpPr>
        <p:spPr>
          <a:xfrm flipH="1" flipV="1">
            <a:off x="7363690" y="3255818"/>
            <a:ext cx="193963" cy="554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EBBF1E-2F3C-AF87-9155-46654C035944}"/>
              </a:ext>
            </a:extLst>
          </p:cNvPr>
          <p:cNvCxnSpPr/>
          <p:nvPr/>
        </p:nvCxnSpPr>
        <p:spPr>
          <a:xfrm flipH="1">
            <a:off x="6712527" y="2860964"/>
            <a:ext cx="187036" cy="1680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48C9E4-D49C-A01E-879E-35E330FD05AF}"/>
              </a:ext>
            </a:extLst>
          </p:cNvPr>
          <p:cNvCxnSpPr/>
          <p:nvPr/>
        </p:nvCxnSpPr>
        <p:spPr>
          <a:xfrm flipV="1">
            <a:off x="6545174" y="4475018"/>
            <a:ext cx="0" cy="3218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66807-7D09-0D30-E0C2-8E68AD241DB9}"/>
              </a:ext>
            </a:extLst>
          </p:cNvPr>
          <p:cNvCxnSpPr/>
          <p:nvPr/>
        </p:nvCxnSpPr>
        <p:spPr>
          <a:xfrm flipV="1">
            <a:off x="6027043" y="3207327"/>
            <a:ext cx="145157" cy="1939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A3008D-08BC-F700-20FD-EFB0700CFE44}"/>
              </a:ext>
            </a:extLst>
          </p:cNvPr>
          <p:cNvCxnSpPr/>
          <p:nvPr/>
        </p:nvCxnSpPr>
        <p:spPr>
          <a:xfrm flipH="1" flipV="1">
            <a:off x="7249805" y="3581400"/>
            <a:ext cx="446395" cy="701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A8A7E3-21B7-78BB-2694-BB13E6CA10BD}"/>
              </a:ext>
            </a:extLst>
          </p:cNvPr>
          <p:cNvCxnSpPr/>
          <p:nvPr/>
        </p:nvCxnSpPr>
        <p:spPr>
          <a:xfrm flipH="1">
            <a:off x="7322128" y="3365503"/>
            <a:ext cx="155214" cy="1466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3BA074-DEB2-F87D-F96A-3B1FBDD422F7}"/>
              </a:ext>
            </a:extLst>
          </p:cNvPr>
          <p:cNvCxnSpPr/>
          <p:nvPr/>
        </p:nvCxnSpPr>
        <p:spPr>
          <a:xfrm>
            <a:off x="5576455" y="3651529"/>
            <a:ext cx="90054" cy="1837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E52103-5AE7-A5B0-F5FB-A638D6396AE1}"/>
              </a:ext>
            </a:extLst>
          </p:cNvPr>
          <p:cNvCxnSpPr>
            <a:cxnSpLocks/>
          </p:cNvCxnSpPr>
          <p:nvPr/>
        </p:nvCxnSpPr>
        <p:spPr>
          <a:xfrm flipV="1">
            <a:off x="7322128" y="4442831"/>
            <a:ext cx="0" cy="1776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BE79A6-443D-09A2-4C17-1497611E0DEA}"/>
              </a:ext>
            </a:extLst>
          </p:cNvPr>
          <p:cNvCxnSpPr/>
          <p:nvPr/>
        </p:nvCxnSpPr>
        <p:spPr>
          <a:xfrm flipH="1" flipV="1">
            <a:off x="6793191" y="4475018"/>
            <a:ext cx="175645" cy="1316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96829-EF77-2F46-CE9A-1F14FF185F41}"/>
              </a:ext>
            </a:extLst>
          </p:cNvPr>
          <p:cNvCxnSpPr/>
          <p:nvPr/>
        </p:nvCxnSpPr>
        <p:spPr>
          <a:xfrm flipV="1">
            <a:off x="7152849" y="4468914"/>
            <a:ext cx="41916" cy="1987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3D059F-B8D7-B068-5DF0-E945A7DDC063}"/>
              </a:ext>
            </a:extLst>
          </p:cNvPr>
          <p:cNvCxnSpPr/>
          <p:nvPr/>
        </p:nvCxnSpPr>
        <p:spPr>
          <a:xfrm>
            <a:off x="3609109" y="4129805"/>
            <a:ext cx="117764" cy="1304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937629-130D-2DE2-D7CE-D2E0431F3533}"/>
              </a:ext>
            </a:extLst>
          </p:cNvPr>
          <p:cNvCxnSpPr>
            <a:cxnSpLocks/>
          </p:cNvCxnSpPr>
          <p:nvPr/>
        </p:nvCxnSpPr>
        <p:spPr>
          <a:xfrm>
            <a:off x="2611582" y="4129805"/>
            <a:ext cx="0" cy="213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2044CD-A02B-F8F5-62B1-0AAD0109E278}"/>
              </a:ext>
            </a:extLst>
          </p:cNvPr>
          <p:cNvCxnSpPr/>
          <p:nvPr/>
        </p:nvCxnSpPr>
        <p:spPr>
          <a:xfrm flipH="1">
            <a:off x="6027043" y="3835314"/>
            <a:ext cx="145157" cy="1825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1366B1-C37B-C99E-0A09-54B673FDB881}"/>
              </a:ext>
            </a:extLst>
          </p:cNvPr>
          <p:cNvCxnSpPr/>
          <p:nvPr/>
        </p:nvCxnSpPr>
        <p:spPr>
          <a:xfrm flipH="1">
            <a:off x="7363690" y="4129805"/>
            <a:ext cx="429836" cy="652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3EA43A-177A-827D-3484-7CF69448722C}"/>
              </a:ext>
            </a:extLst>
          </p:cNvPr>
          <p:cNvCxnSpPr/>
          <p:nvPr/>
        </p:nvCxnSpPr>
        <p:spPr>
          <a:xfrm flipH="1">
            <a:off x="6431973" y="3598817"/>
            <a:ext cx="135082" cy="4157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39333-DBBF-3F64-8948-1BC072267CFF}"/>
              </a:ext>
            </a:extLst>
          </p:cNvPr>
          <p:cNvCxnSpPr/>
          <p:nvPr/>
        </p:nvCxnSpPr>
        <p:spPr>
          <a:xfrm>
            <a:off x="5398829" y="3743421"/>
            <a:ext cx="35248" cy="1831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B9D995-E96A-7F28-477F-CDA285154FC9}"/>
              </a:ext>
            </a:extLst>
          </p:cNvPr>
          <p:cNvCxnSpPr/>
          <p:nvPr/>
        </p:nvCxnSpPr>
        <p:spPr>
          <a:xfrm>
            <a:off x="5052968" y="4014563"/>
            <a:ext cx="21175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1C2747-FDA7-818B-4D8E-F40DF2D7952E}"/>
              </a:ext>
            </a:extLst>
          </p:cNvPr>
          <p:cNvCxnSpPr/>
          <p:nvPr/>
        </p:nvCxnSpPr>
        <p:spPr>
          <a:xfrm flipV="1">
            <a:off x="5978185" y="4468914"/>
            <a:ext cx="48321" cy="2274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A612D2-8C14-5EE0-05E8-82A8E4E7DA8A}"/>
              </a:ext>
            </a:extLst>
          </p:cNvPr>
          <p:cNvSpPr txBox="1"/>
          <p:nvPr/>
        </p:nvSpPr>
        <p:spPr>
          <a:xfrm>
            <a:off x="3465001" y="1958523"/>
            <a:ext cx="1693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04C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Teen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category rating feels ‘less risky’</a:t>
            </a:r>
            <a:endParaRPr lang="en-PH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337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Slab</vt:lpstr>
      <vt:lpstr>Ink Free</vt:lpstr>
      <vt:lpstr>Arial</vt:lpstr>
      <vt:lpstr>Roboto</vt:lpstr>
      <vt:lpstr>Source Sans Pro</vt:lpstr>
      <vt:lpstr>Cordelia template</vt:lpstr>
      <vt:lpstr>Google Play Store Ratings</vt:lpstr>
      <vt:lpstr>Hello!</vt:lpstr>
      <vt:lpstr>Table of Contents</vt:lpstr>
      <vt:lpstr>1. Problem Statement</vt:lpstr>
      <vt:lpstr>PowerPoint Presentation</vt:lpstr>
      <vt:lpstr>2. The Story</vt:lpstr>
      <vt:lpstr>1,230,299</vt:lpstr>
      <vt:lpstr>Overview on Mean App Ratings</vt:lpstr>
      <vt:lpstr>Ratings and Price Correlation Content Rating and Install Counts</vt:lpstr>
      <vt:lpstr>Free and Paid App Ratings</vt:lpstr>
      <vt:lpstr>Content Rating: Free vs Paid</vt:lpstr>
      <vt:lpstr>3. Insights</vt:lpstr>
      <vt:lpstr>Conclusions</vt:lpstr>
      <vt:lpstr>Conclusions</vt:lpstr>
      <vt:lpstr>4. Appendix</vt:lpstr>
      <vt:lpstr>List of references: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Ratings</dc:title>
  <cp:lastModifiedBy>Joey Tuason</cp:lastModifiedBy>
  <cp:revision>23</cp:revision>
  <dcterms:modified xsi:type="dcterms:W3CDTF">2022-05-11T10:22:27Z</dcterms:modified>
</cp:coreProperties>
</file>