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707" r:id="rId2"/>
  </p:sldMasterIdLst>
  <p:notesMasterIdLst>
    <p:notesMasterId r:id="rId35"/>
  </p:notesMasterIdLst>
  <p:sldIdLst>
    <p:sldId id="256" r:id="rId3"/>
    <p:sldId id="313" r:id="rId4"/>
    <p:sldId id="325" r:id="rId5"/>
    <p:sldId id="324" r:id="rId6"/>
    <p:sldId id="326" r:id="rId7"/>
    <p:sldId id="314" r:id="rId8"/>
    <p:sldId id="328" r:id="rId9"/>
    <p:sldId id="327" r:id="rId10"/>
    <p:sldId id="329" r:id="rId11"/>
    <p:sldId id="330" r:id="rId12"/>
    <p:sldId id="331" r:id="rId13"/>
    <p:sldId id="332" r:id="rId14"/>
    <p:sldId id="344" r:id="rId15"/>
    <p:sldId id="345" r:id="rId16"/>
    <p:sldId id="346" r:id="rId17"/>
    <p:sldId id="348" r:id="rId18"/>
    <p:sldId id="350" r:id="rId19"/>
    <p:sldId id="351" r:id="rId20"/>
    <p:sldId id="353" r:id="rId21"/>
    <p:sldId id="352" r:id="rId22"/>
    <p:sldId id="354" r:id="rId23"/>
    <p:sldId id="333" r:id="rId24"/>
    <p:sldId id="334" r:id="rId25"/>
    <p:sldId id="339" r:id="rId26"/>
    <p:sldId id="337" r:id="rId27"/>
    <p:sldId id="349" r:id="rId28"/>
    <p:sldId id="338" r:id="rId29"/>
    <p:sldId id="355" r:id="rId30"/>
    <p:sldId id="335" r:id="rId31"/>
    <p:sldId id="336" r:id="rId32"/>
    <p:sldId id="356" r:id="rId33"/>
    <p:sldId id="35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4660"/>
  </p:normalViewPr>
  <p:slideViewPr>
    <p:cSldViewPr snapToGrid="0">
      <p:cViewPr varScale="1">
        <p:scale>
          <a:sx n="114" d="100"/>
          <a:sy n="114" d="100"/>
        </p:scale>
        <p:origin x="-606"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2019/7/1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2019/7/1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2019/7/1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3158"/>
            <a:ext cx="103632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6955" y="2643182"/>
            <a:ext cx="8893821"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924181"/>
            <a:ext cx="103632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28748"/>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13843" y="1071546"/>
            <a:ext cx="6815667"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7572111" y="1071547"/>
            <a:ext cx="4011084"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2" name="标题 1"/>
          <p:cNvSpPr>
            <a:spLocks noGrp="1"/>
          </p:cNvSpPr>
          <p:nvPr>
            <p:ph type="title"/>
          </p:nvPr>
        </p:nvSpPr>
        <p:spPr>
          <a:xfrm>
            <a:off x="609608" y="285728"/>
            <a:ext cx="10974657"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32" y="642918"/>
            <a:ext cx="1047757"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590563" y="541340"/>
            <a:ext cx="8553459"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9429774" y="1000108"/>
            <a:ext cx="1219157"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2019/7/1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24" y="274640"/>
            <a:ext cx="2057376"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40"/>
            <a:ext cx="8820173"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2019/7/1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2019/7/1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2019/7/1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2019/7/1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2019/7/1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2019/7/1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2019/7/1</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2019/7/1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11000">
              <a:schemeClr val="accent1">
                <a:tint val="44500"/>
                <a:satMod val="160000"/>
              </a:schemeClr>
            </a:gs>
            <a:gs pos="9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5" name="矩形 4"/>
          <p:cNvSpPr/>
          <p:nvPr/>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11000">
              <a:schemeClr val="accent1">
                <a:tint val="44500"/>
                <a:satMod val="160000"/>
              </a:schemeClr>
            </a:gs>
            <a:gs pos="9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8890413" y="4915144"/>
            <a:ext cx="3301588" cy="1942857"/>
          </a:xfrm>
          <a:prstGeom prst="rect">
            <a:avLst/>
          </a:prstGeom>
          <a:noFill/>
          <a:ln>
            <a:noFill/>
          </a:ln>
        </p:spPr>
      </p:pic>
      <p:sp>
        <p:nvSpPr>
          <p:cNvPr id="10" name="矩形 9"/>
          <p:cNvSpPr/>
          <p:nvPr/>
        </p:nvSpPr>
        <p:spPr>
          <a:xfrm>
            <a:off x="0" y="0"/>
            <a:ext cx="1219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6096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6"/>
            <a:ext cx="12192000" cy="437555"/>
          </a:xfrm>
          <a:prstGeom prst="rect">
            <a:avLst/>
          </a:prstGeom>
          <a:noFill/>
          <a:ln>
            <a:noFill/>
          </a:ln>
          <a:effectLst/>
        </p:spPr>
      </p:pic>
      <p:sp>
        <p:nvSpPr>
          <p:cNvPr id="2" name="标题占位符 1"/>
          <p:cNvSpPr>
            <a:spLocks noGrp="1"/>
          </p:cNvSpPr>
          <p:nvPr>
            <p:ph type="title"/>
          </p:nvPr>
        </p:nvSpPr>
        <p:spPr>
          <a:xfrm>
            <a:off x="609600" y="274638"/>
            <a:ext cx="109728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eaLnBrk="1" latinLnBrk="0" hangingPunct="1"/>
            <a:fld id="{54122987-CD27-4AB6-B5EE-BBB2825D6C9B}" type="datetimeFigureOut">
              <a:rPr lang="en-US" smtClean="0"/>
              <a:pPr eaLnBrk="1" latinLnBrk="0" hangingPunct="1"/>
              <a:t>7/1/2019</a:t>
            </a:fld>
            <a:endParaRPr 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kumimoji="0"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3236937C-4296-4F09-BFBF-208432D16C49}" type="slidenum">
              <a:rPr kumimoji="0" lang="en-US" smtClean="0"/>
              <a:pPr eaLnBrk="1" latinLnBrk="0" hangingPunct="1"/>
              <a:t>‹#›</a:t>
            </a:fld>
            <a:endParaRPr kumimoji="0"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uyunku/SnowFlake" TargetMode="Externa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460777" y="1140282"/>
            <a:ext cx="1638089" cy="164358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264022" y="1120073"/>
            <a:ext cx="2190023" cy="523220"/>
          </a:xfrm>
          <a:prstGeom prst="rect">
            <a:avLst/>
          </a:prstGeom>
          <a:noFill/>
        </p:spPr>
        <p:txBody>
          <a:bodyPr wrap="none" lIns="91440" tIns="45720" rIns="91440" bIns="45720">
            <a:spAutoFit/>
          </a:bodyPr>
          <a:lstStyle/>
          <a:p>
            <a:pPr algn="ct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作者：</a:t>
            </a:r>
            <a:r>
              <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debug</a:t>
            </a:r>
          </a:p>
        </p:txBody>
      </p:sp>
      <p:sp>
        <p:nvSpPr>
          <p:cNvPr id="27" name="矩形 26"/>
          <p:cNvSpPr/>
          <p:nvPr/>
        </p:nvSpPr>
        <p:spPr>
          <a:xfrm>
            <a:off x="4236363" y="1833338"/>
            <a:ext cx="2339103" cy="523220"/>
          </a:xfrm>
          <a:prstGeom prst="rect">
            <a:avLst/>
          </a:prstGeom>
          <a:noFill/>
        </p:spPr>
        <p:txBody>
          <a:bodyPr wrap="none" lIns="91440" tIns="45720" rIns="91440" bIns="45720">
            <a:spAutoFit/>
          </a:bodyPr>
          <a:lstStyle/>
          <a:p>
            <a:pPr algn="ct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花名：阿修罗</a:t>
            </a:r>
            <a:endPar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ndParaRPr>
          </a:p>
        </p:txBody>
      </p:sp>
      <p:sp>
        <p:nvSpPr>
          <p:cNvPr id="28" name="矩形 27"/>
          <p:cNvSpPr/>
          <p:nvPr/>
        </p:nvSpPr>
        <p:spPr>
          <a:xfrm>
            <a:off x="3920954" y="2524093"/>
            <a:ext cx="3788530" cy="523220"/>
          </a:xfrm>
          <a:prstGeom prst="rect">
            <a:avLst/>
          </a:prstGeom>
          <a:noFill/>
        </p:spPr>
        <p:txBody>
          <a:bodyPr wrap="square" lIns="91440" tIns="45720" rIns="91440" bIns="45720">
            <a:spAutoFit/>
          </a:bodyPr>
          <a:lstStyle/>
          <a:p>
            <a:pPr algn="ct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时间：</a:t>
            </a:r>
            <a:r>
              <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2019-06-12</a:t>
            </a:r>
          </a:p>
        </p:txBody>
      </p:sp>
      <p:sp>
        <p:nvSpPr>
          <p:cNvPr id="32" name="TextBox 31"/>
          <p:cNvSpPr txBox="1"/>
          <p:nvPr/>
        </p:nvSpPr>
        <p:spPr>
          <a:xfrm>
            <a:off x="2268038" y="3680221"/>
            <a:ext cx="6842691"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追求技术，热爱分享！相信技术改变生活，技术成就梦想！</a:t>
            </a:r>
            <a:endParaRPr lang="zh-CN" altLang="en-US" sz="2000" b="1" dirty="0">
              <a:latin typeface="仿宋" pitchFamily="49" charset="-122"/>
              <a:ea typeface="仿宋" pitchFamily="49" charset="-122"/>
            </a:endParaRPr>
          </a:p>
        </p:txBody>
      </p:sp>
      <p:sp>
        <p:nvSpPr>
          <p:cNvPr id="13" name="TextBox 12"/>
          <p:cNvSpPr txBox="1"/>
          <p:nvPr/>
        </p:nvSpPr>
        <p:spPr>
          <a:xfrm>
            <a:off x="-8389" y="4365786"/>
            <a:ext cx="1220520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以实际业务场景为出发点，撸</a:t>
            </a:r>
            <a:r>
              <a:rPr lang="zh-CN" altLang="en-US" sz="2000" b="1" dirty="0">
                <a:latin typeface="仿宋" pitchFamily="49" charset="-122"/>
                <a:ea typeface="仿宋" pitchFamily="49" charset="-122"/>
              </a:rPr>
              <a:t>码实战</a:t>
            </a:r>
            <a:r>
              <a:rPr lang="zh-CN" altLang="en-US" sz="2000" b="1" dirty="0" smtClean="0">
                <a:latin typeface="仿宋" pitchFamily="49" charset="-122"/>
                <a:ea typeface="仿宋" pitchFamily="49" charset="-122"/>
              </a:rPr>
              <a:t>为主，理论概念为辅，真正将讲解的理论知识要点用代码实战体现出来</a:t>
            </a:r>
            <a:endParaRPr lang="zh-CN" altLang="en-US" sz="2000" b="1" dirty="0">
              <a:latin typeface="仿宋" pitchFamily="49" charset="-122"/>
              <a:ea typeface="仿宋" pitchFamily="49" charset="-122"/>
            </a:endParaRPr>
          </a:p>
        </p:txBody>
      </p:sp>
      <p:sp>
        <p:nvSpPr>
          <p:cNvPr id="14" name="矩形 13"/>
          <p:cNvSpPr/>
          <p:nvPr/>
        </p:nvSpPr>
        <p:spPr>
          <a:xfrm>
            <a:off x="51114" y="6065151"/>
            <a:ext cx="12098867" cy="52322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实战分享</a:t>
            </a: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自己项目的开发经验</a:t>
            </a: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与踩过的坑</a:t>
            </a:r>
            <a:r>
              <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分享自己解决问题的思路与方案！</a:t>
            </a:r>
            <a:endPar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1652629" y="5452804"/>
            <a:ext cx="8271545"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各位小伙伴在学习实战的过程中，</a:t>
            </a:r>
            <a:r>
              <a:rPr lang="en-US" altLang="zh-CN" sz="2000" b="1" dirty="0" smtClean="0">
                <a:latin typeface="仿宋" pitchFamily="49" charset="-122"/>
                <a:ea typeface="仿宋" pitchFamily="49" charset="-122"/>
              </a:rPr>
              <a:t>debug</a:t>
            </a:r>
            <a:r>
              <a:rPr lang="zh-CN" altLang="en-US" sz="2000" b="1" dirty="0">
                <a:latin typeface="仿宋" pitchFamily="49" charset="-122"/>
                <a:ea typeface="仿宋" pitchFamily="49" charset="-122"/>
              </a:rPr>
              <a:t>将全程与你交流，共同成长进步</a:t>
            </a:r>
            <a:r>
              <a:rPr lang="zh-CN" altLang="en-US" sz="2000" b="1" dirty="0" smtClean="0">
                <a:latin typeface="仿宋" pitchFamily="49" charset="-122"/>
                <a:ea typeface="仿宋" pitchFamily="49" charset="-122"/>
              </a:rPr>
              <a:t>！</a:t>
            </a:r>
            <a:endParaRPr lang="zh-CN" altLang="en-US" sz="2000" b="1" dirty="0">
              <a:latin typeface="仿宋" pitchFamily="49" charset="-122"/>
              <a:ea typeface="仿宋" pitchFamily="49" charset="-122"/>
            </a:endParaRPr>
          </a:p>
        </p:txBody>
      </p:sp>
      <p:sp>
        <p:nvSpPr>
          <p:cNvPr id="3" name="矩形 2"/>
          <p:cNvSpPr/>
          <p:nvPr/>
        </p:nvSpPr>
        <p:spPr>
          <a:xfrm>
            <a:off x="2964620" y="318698"/>
            <a:ext cx="6128537" cy="646331"/>
          </a:xfrm>
          <a:prstGeom prst="rect">
            <a:avLst/>
          </a:prstGeom>
          <a:noFill/>
        </p:spPr>
        <p:txBody>
          <a:bodyPr wrap="none" lIns="91440" tIns="45720" rIns="91440" bIns="45720">
            <a:spAutoFit/>
          </a:bodyPr>
          <a:lstStyle/>
          <a:p>
            <a:pPr algn="ctr"/>
            <a:r>
              <a:rPr lang="en-US" altLang="zh-CN"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a:t>
            </a:r>
            <a:r>
              <a:rPr lang="zh-CN" alt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11" name="矩形 10"/>
          <p:cNvSpPr/>
          <p:nvPr/>
        </p:nvSpPr>
        <p:spPr>
          <a:xfrm>
            <a:off x="2287647" y="3157001"/>
            <a:ext cx="6769916" cy="523220"/>
          </a:xfrm>
          <a:prstGeom prst="rect">
            <a:avLst/>
          </a:prstGeom>
          <a:noFill/>
        </p:spPr>
        <p:txBody>
          <a:bodyPr wrap="square" lIns="91440" tIns="45720" rIns="91440" bIns="45720">
            <a:spAutoFit/>
          </a:bodyPr>
          <a:lstStyle/>
          <a:p>
            <a:pPr algn="ct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微</a:t>
            </a: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信：</a:t>
            </a:r>
            <a:r>
              <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debug0868      QQ</a:t>
            </a:r>
            <a:r>
              <a:rPr lang="zh-CN" alt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a:t>
            </a:r>
            <a:r>
              <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1948831260</a:t>
            </a:r>
            <a:endParaRPr lang="en-US" altLang="zh-C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16052" y="1485522"/>
            <a:ext cx="3825379"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商品列表展示</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67780" y="2425881"/>
            <a:ext cx="12122092"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开发指导</a:t>
            </a:r>
            <a:r>
              <a:rPr lang="zh-CN" altLang="en-US" sz="2000" b="1" dirty="0" smtClean="0">
                <a:latin typeface="仿宋" pitchFamily="49" charset="-122"/>
                <a:ea typeface="仿宋" pitchFamily="49" charset="-122"/>
              </a:rPr>
              <a:t>：依旧是采用</a:t>
            </a:r>
            <a:r>
              <a:rPr lang="en-US" altLang="zh-CN" sz="2000" b="1" dirty="0" smtClean="0">
                <a:latin typeface="仿宋" pitchFamily="49" charset="-122"/>
                <a:ea typeface="仿宋" pitchFamily="49" charset="-122"/>
              </a:rPr>
              <a:t>MVC</a:t>
            </a:r>
            <a:r>
              <a:rPr lang="zh-CN" altLang="en-US" sz="2000" b="1" dirty="0" smtClean="0">
                <a:latin typeface="仿宋" pitchFamily="49" charset="-122"/>
                <a:ea typeface="仿宋" pitchFamily="49" charset="-122"/>
              </a:rPr>
              <a:t>的开发思想指导业务模块的开发：</a:t>
            </a:r>
            <a:r>
              <a:rPr lang="en-US" altLang="zh-CN" sz="2000" b="1" dirty="0" smtClean="0">
                <a:latin typeface="仿宋" pitchFamily="49" charset="-122"/>
                <a:ea typeface="仿宋" pitchFamily="49" charset="-122"/>
              </a:rPr>
              <a:t>Controller -&gt; Service -&gt; Mapper(Dao)</a:t>
            </a:r>
            <a:endParaRPr lang="zh-CN" altLang="en-US" sz="2000" b="1" dirty="0">
              <a:latin typeface="仿宋" pitchFamily="49" charset="-122"/>
              <a:ea typeface="仿宋" pitchFamily="49" charset="-122"/>
            </a:endParaRPr>
          </a:p>
        </p:txBody>
      </p:sp>
      <p:sp>
        <p:nvSpPr>
          <p:cNvPr id="7" name="TextBox 6"/>
          <p:cNvSpPr txBox="1"/>
          <p:nvPr/>
        </p:nvSpPr>
        <p:spPr>
          <a:xfrm>
            <a:off x="167780" y="3299734"/>
            <a:ext cx="12122092"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需求</a:t>
            </a:r>
            <a:r>
              <a:rPr lang="zh-CN" altLang="en-US" sz="2000" b="1" dirty="0" smtClean="0">
                <a:latin typeface="仿宋" pitchFamily="49" charset="-122"/>
                <a:ea typeface="仿宋" pitchFamily="49" charset="-122"/>
              </a:rPr>
              <a:t>：列出“剩余数量 </a:t>
            </a:r>
            <a:r>
              <a:rPr lang="en-US" altLang="zh-CN" sz="2000" b="1" dirty="0" smtClean="0">
                <a:latin typeface="仿宋" pitchFamily="49" charset="-122"/>
                <a:ea typeface="仿宋" pitchFamily="49" charset="-122"/>
              </a:rPr>
              <a:t>&gt; 0</a:t>
            </a:r>
            <a:r>
              <a:rPr lang="zh-CN" altLang="en-US" sz="2000" b="1" dirty="0" smtClean="0">
                <a:latin typeface="仿宋" pitchFamily="49" charset="-122"/>
                <a:ea typeface="仿宋" pitchFamily="49" charset="-122"/>
              </a:rPr>
              <a:t>” 而且处于 “秒杀时间段内”的待秒杀商品列表</a:t>
            </a:r>
            <a:endParaRPr lang="zh-CN" altLang="en-US" sz="2000" b="1" dirty="0">
              <a:latin typeface="仿宋" pitchFamily="49" charset="-122"/>
              <a:ea typeface="仿宋" pitchFamily="49" charset="-122"/>
            </a:endParaRPr>
          </a:p>
        </p:txBody>
      </p:sp>
      <p:sp>
        <p:nvSpPr>
          <p:cNvPr id="8" name="TextBox 7"/>
          <p:cNvSpPr txBox="1"/>
          <p:nvPr/>
        </p:nvSpPr>
        <p:spPr>
          <a:xfrm>
            <a:off x="167780" y="4267563"/>
            <a:ext cx="12024220"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技巧</a:t>
            </a:r>
            <a:r>
              <a:rPr lang="zh-CN" altLang="en-US" sz="2000" b="1" dirty="0" smtClean="0">
                <a:latin typeface="仿宋" pitchFamily="49" charset="-122"/>
                <a:ea typeface="仿宋" pitchFamily="49" charset="-122"/>
              </a:rPr>
              <a:t>：为了前端处理方便以及</a:t>
            </a:r>
            <a:r>
              <a:rPr lang="zh-CN" altLang="en-US" sz="2000" b="1" dirty="0">
                <a:latin typeface="仿宋" pitchFamily="49" charset="-122"/>
                <a:ea typeface="仿宋" pitchFamily="49" charset="-122"/>
              </a:rPr>
              <a:t>安全性，</a:t>
            </a:r>
            <a:r>
              <a:rPr lang="zh-CN" altLang="en-US" sz="2000" b="1" dirty="0" smtClean="0">
                <a:latin typeface="仿宋" pitchFamily="49" charset="-122"/>
                <a:ea typeface="仿宋" pitchFamily="49" charset="-122"/>
              </a:rPr>
              <a:t>采用一字段</a:t>
            </a:r>
            <a:r>
              <a:rPr lang="en-US" altLang="zh-CN" sz="2000" b="1" dirty="0" err="1" smtClean="0">
                <a:latin typeface="仿宋" pitchFamily="49" charset="-122"/>
                <a:ea typeface="仿宋" pitchFamily="49" charset="-122"/>
              </a:rPr>
              <a:t>canKill</a:t>
            </a:r>
            <a:r>
              <a:rPr lang="zh-CN" altLang="en-US" sz="2000" b="1" dirty="0" smtClean="0">
                <a:latin typeface="仿宋" pitchFamily="49" charset="-122"/>
                <a:ea typeface="仿宋" pitchFamily="49" charset="-122"/>
              </a:rPr>
              <a:t>来决定商品在前端显示时是否可以秒杀！</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51767319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33101" y="1485522"/>
            <a:ext cx="3825379"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商品详情展示</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69908" y="2425881"/>
            <a:ext cx="12122092"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开发指导</a:t>
            </a:r>
            <a:r>
              <a:rPr lang="zh-CN" altLang="en-US" sz="2000" b="1" dirty="0" smtClean="0">
                <a:latin typeface="仿宋" pitchFamily="49" charset="-122"/>
                <a:ea typeface="仿宋" pitchFamily="49" charset="-122"/>
              </a:rPr>
              <a:t>：依旧是采用</a:t>
            </a:r>
            <a:r>
              <a:rPr lang="en-US" altLang="zh-CN" sz="2000" b="1" dirty="0" smtClean="0">
                <a:latin typeface="仿宋" pitchFamily="49" charset="-122"/>
                <a:ea typeface="仿宋" pitchFamily="49" charset="-122"/>
              </a:rPr>
              <a:t>MVC</a:t>
            </a:r>
            <a:r>
              <a:rPr lang="zh-CN" altLang="en-US" sz="2000" b="1" dirty="0" smtClean="0">
                <a:latin typeface="仿宋" pitchFamily="49" charset="-122"/>
                <a:ea typeface="仿宋" pitchFamily="49" charset="-122"/>
              </a:rPr>
              <a:t>的开发思想指导业务模块的开发：</a:t>
            </a:r>
            <a:r>
              <a:rPr lang="en-US" altLang="zh-CN" sz="2000" b="1" dirty="0" smtClean="0">
                <a:latin typeface="仿宋" pitchFamily="49" charset="-122"/>
                <a:ea typeface="仿宋" pitchFamily="49" charset="-122"/>
              </a:rPr>
              <a:t>Controller -&gt; Service -&gt; Mapper(Dao)</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171190225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33101" y="1485522"/>
            <a:ext cx="3993160"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商品秒杀实战</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051" y="1821298"/>
            <a:ext cx="4071252" cy="5003146"/>
          </a:xfrm>
          <a:prstGeom prst="rect">
            <a:avLst/>
          </a:prstGeom>
        </p:spPr>
      </p:pic>
    </p:spTree>
    <p:custDataLst>
      <p:tags r:id="rId1"/>
    </p:custDataLst>
    <p:extLst>
      <p:ext uri="{BB962C8B-B14F-4D97-AF65-F5344CB8AC3E}">
        <p14:creationId xmlns:p14="http://schemas.microsoft.com/office/powerpoint/2010/main" val="3343909940"/>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16323" y="1485522"/>
            <a:ext cx="4471332"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订单编号的生成方式</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0" y="2318105"/>
            <a:ext cx="1212209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1</a:t>
            </a:r>
            <a:r>
              <a:rPr lang="zh-CN" altLang="en-US" sz="2000" b="1" dirty="0" smtClean="0">
                <a:latin typeface="仿宋" pitchFamily="49" charset="-122"/>
                <a:ea typeface="仿宋" pitchFamily="49" charset="-122"/>
              </a:rPr>
              <a:t>）采用传统的时间戳 </a:t>
            </a:r>
            <a:r>
              <a:rPr lang="en-US" altLang="zh-CN" sz="2000" b="1" dirty="0" smtClean="0">
                <a:latin typeface="仿宋" pitchFamily="49" charset="-122"/>
                <a:ea typeface="仿宋" pitchFamily="49" charset="-122"/>
              </a:rPr>
              <a:t>+ N</a:t>
            </a:r>
            <a:r>
              <a:rPr lang="zh-CN" altLang="en-US" sz="2000" b="1" dirty="0" smtClean="0">
                <a:latin typeface="仿宋" pitchFamily="49" charset="-122"/>
                <a:ea typeface="仿宋" pitchFamily="49" charset="-122"/>
              </a:rPr>
              <a:t>为流水号 （</a:t>
            </a:r>
            <a:r>
              <a:rPr lang="en-US" altLang="zh-CN" sz="2000" b="1" dirty="0" smtClean="0">
                <a:latin typeface="仿宋" pitchFamily="49" charset="-122"/>
                <a:ea typeface="仿宋" pitchFamily="49" charset="-122"/>
              </a:rPr>
              <a:t>UUID</a:t>
            </a:r>
            <a:r>
              <a:rPr lang="zh-CN" altLang="en-US" sz="2000" b="1" dirty="0" smtClean="0">
                <a:latin typeface="仿宋" pitchFamily="49" charset="-122"/>
                <a:ea typeface="仿宋" pitchFamily="49" charset="-122"/>
              </a:rPr>
              <a:t>也是一个道理） 构成</a:t>
            </a:r>
            <a:endParaRPr lang="zh-CN" altLang="en-US" sz="2000" b="1" dirty="0">
              <a:latin typeface="仿宋" pitchFamily="49" charset="-122"/>
              <a:ea typeface="仿宋" pitchFamily="49" charset="-122"/>
            </a:endParaRPr>
          </a:p>
        </p:txBody>
      </p:sp>
      <p:sp>
        <p:nvSpPr>
          <p:cNvPr id="7" name="TextBox 6"/>
          <p:cNvSpPr txBox="1"/>
          <p:nvPr/>
        </p:nvSpPr>
        <p:spPr>
          <a:xfrm>
            <a:off x="-16778" y="3067311"/>
            <a:ext cx="1212209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2</a:t>
            </a:r>
            <a:r>
              <a:rPr lang="zh-CN" altLang="en-US" sz="2000" b="1" dirty="0" smtClean="0">
                <a:latin typeface="仿宋" pitchFamily="49" charset="-122"/>
                <a:ea typeface="仿宋" pitchFamily="49" charset="-122"/>
              </a:rPr>
              <a:t>）雪花算法：高效率生成分布式唯一</a:t>
            </a:r>
            <a:r>
              <a:rPr lang="en-US" altLang="zh-CN" sz="2000" b="1" dirty="0" smtClean="0">
                <a:latin typeface="仿宋" pitchFamily="49" charset="-122"/>
                <a:ea typeface="仿宋" pitchFamily="49" charset="-122"/>
              </a:rPr>
              <a:t>ID</a:t>
            </a:r>
            <a:r>
              <a:rPr lang="zh-CN" altLang="en-US" sz="2000" b="1" dirty="0">
                <a:latin typeface="仿宋" pitchFamily="49" charset="-122"/>
                <a:ea typeface="仿宋" pitchFamily="49" charset="-122"/>
              </a:rPr>
              <a:t>的最佳</a:t>
            </a:r>
            <a:r>
              <a:rPr lang="zh-CN" altLang="en-US" sz="2000" b="1" dirty="0" smtClean="0">
                <a:latin typeface="仿宋" pitchFamily="49" charset="-122"/>
                <a:ea typeface="仿宋" pitchFamily="49" charset="-122"/>
              </a:rPr>
              <a:t>方式 </a:t>
            </a:r>
            <a:r>
              <a:rPr lang="en-US" altLang="zh-CN" sz="2000" dirty="0">
                <a:hlinkClick r:id="rId3"/>
              </a:rPr>
              <a:t>https://github.com/souyunku/SnowFlake</a:t>
            </a:r>
            <a:endParaRPr lang="zh-CN" altLang="en-US" sz="2000" b="1" dirty="0">
              <a:latin typeface="仿宋" pitchFamily="49" charset="-122"/>
              <a:ea typeface="仿宋" pitchFamily="49" charset="-122"/>
            </a:endParaRPr>
          </a:p>
        </p:txBody>
      </p:sp>
      <p:sp>
        <p:nvSpPr>
          <p:cNvPr id="8" name="TextBox 7"/>
          <p:cNvSpPr txBox="1"/>
          <p:nvPr/>
        </p:nvSpPr>
        <p:spPr>
          <a:xfrm>
            <a:off x="-25167" y="4047634"/>
            <a:ext cx="1212209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 比较一：传统的方式要么太长，没法排序；要么需要依赖中间件。</a:t>
            </a:r>
            <a:endParaRPr lang="zh-CN" altLang="en-US" sz="2000" b="1" dirty="0">
              <a:latin typeface="仿宋" pitchFamily="49" charset="-122"/>
              <a:ea typeface="仿宋" pitchFamily="49" charset="-122"/>
            </a:endParaRPr>
          </a:p>
        </p:txBody>
      </p:sp>
      <p:sp>
        <p:nvSpPr>
          <p:cNvPr id="10" name="TextBox 9"/>
          <p:cNvSpPr txBox="1"/>
          <p:nvPr/>
        </p:nvSpPr>
        <p:spPr>
          <a:xfrm>
            <a:off x="-25167" y="4904709"/>
            <a:ext cx="1212209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 比较二：雪花算法</a:t>
            </a:r>
            <a:r>
              <a:rPr lang="en-US" altLang="zh-CN" sz="2000" b="1" dirty="0" smtClean="0">
                <a:latin typeface="仿宋" pitchFamily="49" charset="-122"/>
                <a:ea typeface="仿宋" pitchFamily="49" charset="-122"/>
              </a:rPr>
              <a:t>-</a:t>
            </a:r>
            <a:r>
              <a:rPr lang="zh-CN" altLang="en-US" sz="2000" b="1" dirty="0">
                <a:latin typeface="仿宋" pitchFamily="49" charset="-122"/>
                <a:ea typeface="仿宋" pitchFamily="49" charset="-122"/>
              </a:rPr>
              <a:t>（整体上按照时间自增排序，并且整个分布式系统内不会产生</a:t>
            </a:r>
            <a:r>
              <a:rPr lang="en-US" altLang="zh-CN" sz="2000" b="1" dirty="0">
                <a:latin typeface="仿宋" pitchFamily="49" charset="-122"/>
                <a:ea typeface="仿宋" pitchFamily="49" charset="-122"/>
              </a:rPr>
              <a:t>ID</a:t>
            </a:r>
            <a:r>
              <a:rPr lang="zh-CN" altLang="en-US" sz="2000" b="1" dirty="0" smtClean="0">
                <a:latin typeface="仿宋" pitchFamily="49" charset="-122"/>
                <a:ea typeface="仿宋" pitchFamily="49" charset="-122"/>
              </a:rPr>
              <a:t>碰撞，高效率）</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417193166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03134" y="1493911"/>
            <a:ext cx="5184395"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整合前端实现完整的秒杀逻辑</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13" name="TextBox 12"/>
          <p:cNvSpPr txBox="1"/>
          <p:nvPr/>
        </p:nvSpPr>
        <p:spPr>
          <a:xfrm>
            <a:off x="69908" y="2425881"/>
            <a:ext cx="12122092"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建议</a:t>
            </a:r>
            <a:r>
              <a:rPr lang="zh-CN" altLang="en-US" sz="2000" b="1" dirty="0" smtClean="0">
                <a:latin typeface="仿宋" pitchFamily="49" charset="-122"/>
                <a:ea typeface="仿宋" pitchFamily="49" charset="-122"/>
              </a:rPr>
              <a:t>：站在用户角度上使用自己的系统；</a:t>
            </a:r>
            <a:r>
              <a:rPr lang="en-US" altLang="zh-CN" sz="2000" b="1" dirty="0" smtClean="0">
                <a:latin typeface="仿宋" pitchFamily="49" charset="-122"/>
                <a:ea typeface="仿宋" pitchFamily="49" charset="-122"/>
              </a:rPr>
              <a:t>Take User As Fool </a:t>
            </a:r>
            <a:r>
              <a:rPr lang="zh-CN" altLang="en-US" sz="2000" b="1" dirty="0" smtClean="0">
                <a:latin typeface="仿宋" pitchFamily="49" charset="-122"/>
                <a:ea typeface="仿宋" pitchFamily="49" charset="-122"/>
              </a:rPr>
              <a:t>！！</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103574998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29094" y="1485522"/>
            <a:ext cx="5637401"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整合</a:t>
            </a:r>
            <a:r>
              <a:rPr lang="en-US" altLang="zh-CN" b="1" dirty="0" smtClean="0">
                <a:latin typeface="仿宋" pitchFamily="49" charset="-122"/>
                <a:ea typeface="仿宋" pitchFamily="49" charset="-122"/>
              </a:rPr>
              <a:t>RabbitMQ</a:t>
            </a:r>
            <a:r>
              <a:rPr lang="zh-CN" altLang="en-US" b="1" dirty="0" smtClean="0">
                <a:latin typeface="仿宋" pitchFamily="49" charset="-122"/>
                <a:ea typeface="仿宋" pitchFamily="49" charset="-122"/>
              </a:rPr>
              <a:t>实现消息异步发送</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11853" y="2425881"/>
            <a:ext cx="11783736"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步骤一：加入</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的</a:t>
            </a:r>
            <a:r>
              <a:rPr lang="zh-CN" altLang="en-US" sz="2000" b="1" dirty="0">
                <a:latin typeface="仿宋" pitchFamily="49" charset="-122"/>
                <a:ea typeface="仿宋" pitchFamily="49" charset="-122"/>
              </a:rPr>
              <a:t>依赖、配置</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服务的相关信息</a:t>
            </a:r>
            <a:endParaRPr lang="zh-CN" altLang="en-US" sz="2000" b="1" dirty="0">
              <a:latin typeface="仿宋" pitchFamily="49" charset="-122"/>
              <a:ea typeface="仿宋" pitchFamily="49" charset="-122"/>
            </a:endParaRPr>
          </a:p>
        </p:txBody>
      </p:sp>
      <p:sp>
        <p:nvSpPr>
          <p:cNvPr id="6" name="TextBox 5"/>
          <p:cNvSpPr txBox="1"/>
          <p:nvPr/>
        </p:nvSpPr>
        <p:spPr>
          <a:xfrm>
            <a:off x="137020" y="3433958"/>
            <a:ext cx="11783736"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步骤二：自定义注入</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的相关配置</a:t>
            </a:r>
            <a:r>
              <a:rPr lang="en-US" altLang="zh-CN" sz="2000" b="1" dirty="0" smtClean="0">
                <a:latin typeface="仿宋" pitchFamily="49" charset="-122"/>
                <a:ea typeface="仿宋" pitchFamily="49" charset="-122"/>
              </a:rPr>
              <a:t>-RabbitmqConfig</a:t>
            </a:r>
            <a:endParaRPr lang="zh-CN" altLang="en-US" sz="2000" b="1" dirty="0">
              <a:latin typeface="仿宋" pitchFamily="49" charset="-122"/>
              <a:ea typeface="仿宋" pitchFamily="49" charset="-122"/>
            </a:endParaRPr>
          </a:p>
        </p:txBody>
      </p:sp>
      <p:sp>
        <p:nvSpPr>
          <p:cNvPr id="7" name="TextBox 6"/>
          <p:cNvSpPr txBox="1"/>
          <p:nvPr/>
        </p:nvSpPr>
        <p:spPr>
          <a:xfrm>
            <a:off x="137020" y="4401786"/>
            <a:ext cx="11783736"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步骤三：创建基本的消息模型，实现消息的发送和接收</a:t>
            </a:r>
            <a:endParaRPr lang="zh-CN" altLang="en-US" sz="2000" b="1" dirty="0">
              <a:latin typeface="仿宋" pitchFamily="49" charset="-122"/>
              <a:ea typeface="仿宋" pitchFamily="49" charset="-122"/>
            </a:endParaRPr>
          </a:p>
        </p:txBody>
      </p:sp>
      <p:sp>
        <p:nvSpPr>
          <p:cNvPr id="8" name="TextBox 7"/>
          <p:cNvSpPr txBox="1"/>
          <p:nvPr/>
        </p:nvSpPr>
        <p:spPr>
          <a:xfrm>
            <a:off x="137020" y="5367918"/>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建议</a:t>
            </a:r>
            <a:r>
              <a:rPr lang="zh-CN" altLang="en-US" sz="2000" b="1" dirty="0" smtClean="0">
                <a:latin typeface="仿宋" pitchFamily="49" charset="-122"/>
                <a:ea typeface="仿宋" pitchFamily="49" charset="-122"/>
              </a:rPr>
              <a:t>：最好有一定的</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应用基础（可以考虑购买学习</a:t>
            </a:r>
            <a:r>
              <a:rPr lang="en-US" altLang="zh-CN" sz="2000" b="1" dirty="0" smtClean="0">
                <a:latin typeface="仿宋" pitchFamily="49" charset="-122"/>
                <a:ea typeface="仿宋" pitchFamily="49" charset="-122"/>
              </a:rPr>
              <a:t>Debug</a:t>
            </a:r>
            <a:r>
              <a:rPr lang="zh-CN" altLang="en-US" sz="2000" b="1" dirty="0" smtClean="0">
                <a:latin typeface="仿宋" pitchFamily="49" charset="-122"/>
                <a:ea typeface="仿宋" pitchFamily="49" charset="-122"/>
              </a:rPr>
              <a:t>的</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实战视频教程或者套餐）</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369535084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邮件服务发送通知信息实战</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11853" y="2425881"/>
            <a:ext cx="11783736"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步骤一：加入邮件依赖、整合邮件配置信息</a:t>
            </a:r>
            <a:endParaRPr lang="zh-CN" altLang="en-US" sz="2000" b="1" dirty="0">
              <a:latin typeface="仿宋" pitchFamily="49" charset="-122"/>
              <a:ea typeface="仿宋" pitchFamily="49" charset="-122"/>
            </a:endParaRPr>
          </a:p>
        </p:txBody>
      </p:sp>
      <p:sp>
        <p:nvSpPr>
          <p:cNvPr id="6" name="TextBox 5"/>
          <p:cNvSpPr txBox="1"/>
          <p:nvPr/>
        </p:nvSpPr>
        <p:spPr>
          <a:xfrm>
            <a:off x="137020" y="3475903"/>
            <a:ext cx="11783736"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步骤二：封装统一的发送邮件的服务</a:t>
            </a:r>
            <a:endParaRPr lang="zh-CN" altLang="en-US" sz="2000" b="1" dirty="0">
              <a:latin typeface="仿宋" pitchFamily="49" charset="-122"/>
              <a:ea typeface="仿宋" pitchFamily="49" charset="-122"/>
            </a:endParaRPr>
          </a:p>
        </p:txBody>
      </p:sp>
      <p:sp>
        <p:nvSpPr>
          <p:cNvPr id="7" name="TextBox 6"/>
          <p:cNvSpPr txBox="1"/>
          <p:nvPr/>
        </p:nvSpPr>
        <p:spPr>
          <a:xfrm>
            <a:off x="163585" y="4567870"/>
            <a:ext cx="11783736"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步骤三：实现多种发送邮件的方式</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363646780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a:latin typeface="仿宋" pitchFamily="49" charset="-122"/>
                <a:ea typeface="仿宋" pitchFamily="49" charset="-122"/>
              </a:rPr>
              <a:t>整体</a:t>
            </a:r>
            <a:r>
              <a:rPr lang="zh-CN" altLang="en-US" b="1" dirty="0" smtClean="0">
                <a:latin typeface="仿宋" pitchFamily="49" charset="-122"/>
                <a:ea typeface="仿宋" pitchFamily="49" charset="-122"/>
              </a:rPr>
              <a:t>再次回顾秒杀的全过程</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8" name="TextBox 7"/>
          <p:cNvSpPr txBox="1"/>
          <p:nvPr/>
        </p:nvSpPr>
        <p:spPr>
          <a:xfrm>
            <a:off x="173372" y="2356270"/>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技能一</a:t>
            </a:r>
            <a:r>
              <a:rPr lang="zh-CN" altLang="en-US" sz="2000" b="1" dirty="0" smtClean="0">
                <a:latin typeface="仿宋" pitchFamily="49" charset="-122"/>
                <a:ea typeface="仿宋" pitchFamily="49" charset="-122"/>
              </a:rPr>
              <a:t>：业务流程的分析与业务模块的划分</a:t>
            </a:r>
            <a:endParaRPr lang="zh-CN" altLang="en-US" sz="2000" b="1" dirty="0">
              <a:latin typeface="仿宋" pitchFamily="49" charset="-122"/>
              <a:ea typeface="仿宋" pitchFamily="49" charset="-122"/>
            </a:endParaRPr>
          </a:p>
        </p:txBody>
      </p:sp>
      <p:sp>
        <p:nvSpPr>
          <p:cNvPr id="10" name="TextBox 9"/>
          <p:cNvSpPr txBox="1"/>
          <p:nvPr/>
        </p:nvSpPr>
        <p:spPr>
          <a:xfrm>
            <a:off x="190150" y="3548905"/>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技能二</a:t>
            </a:r>
            <a:r>
              <a:rPr lang="zh-CN" altLang="en-US" sz="2000" b="1" dirty="0" smtClean="0">
                <a:latin typeface="仿宋" pitchFamily="49" charset="-122"/>
                <a:ea typeface="仿宋" pitchFamily="49" charset="-122"/>
              </a:rPr>
              <a:t>：业务模块的服务化以及功能模块的解耦</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343785778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死信队列失效超时未支付的订单一</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1026" name="Picture 2" descr="G:\源智天下\由浅入深实战分布式中间件\流程图脑图等图片\第6章\死信队列的消息模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42" y="2055174"/>
            <a:ext cx="11414596" cy="46476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3668720"/>
      </p:ext>
    </p:extLst>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死信队列失效超时未支付的订单二</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1026" name="Picture 2" descr="G:\源智天下\由浅入深实战分布式中间件\流程图脑图等图片\第6章\死信队列的消息模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42" y="2055174"/>
            <a:ext cx="11414596" cy="46476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23730536"/>
      </p:ext>
    </p:extLst>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84679" y="1477133"/>
            <a:ext cx="1654927"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课程整体介绍</a:t>
            </a:r>
            <a:endParaRPr lang="zh-CN" altLang="en-US" b="1" dirty="0">
              <a:latin typeface="仿宋" pitchFamily="49" charset="-122"/>
              <a:ea typeface="仿宋" pitchFamily="49" charset="-122"/>
            </a:endParaRP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0" name="TextBox 9"/>
          <p:cNvSpPr txBox="1"/>
          <p:nvPr/>
        </p:nvSpPr>
        <p:spPr>
          <a:xfrm>
            <a:off x="243280" y="1931343"/>
            <a:ext cx="11627141" cy="707886"/>
          </a:xfrm>
          <a:prstGeom prst="rect">
            <a:avLst/>
          </a:prstGeom>
          <a:noFill/>
        </p:spPr>
        <p:txBody>
          <a:bodyPr wrap="square" rtlCol="0">
            <a:spAutoFit/>
          </a:bodyPr>
          <a:lstStyle/>
          <a:p>
            <a:pPr algn="ctr"/>
            <a:r>
              <a:rPr lang="zh-CN" altLang="en-US" sz="2000" b="1" dirty="0">
                <a:latin typeface="仿宋" pitchFamily="49" charset="-122"/>
                <a:ea typeface="仿宋" pitchFamily="49" charset="-122"/>
              </a:rPr>
              <a:t>介绍分享</a:t>
            </a:r>
            <a:r>
              <a:rPr lang="zh-CN" altLang="en-US" sz="2000" b="1" dirty="0" smtClean="0">
                <a:latin typeface="仿宋" pitchFamily="49" charset="-122"/>
                <a:ea typeface="仿宋" pitchFamily="49" charset="-122"/>
              </a:rPr>
              <a:t>一种当下比较盛行的、典型而且常见的高并发业务场景，即商城（电商平台）商品秒杀系统的设计与实战</a:t>
            </a:r>
            <a:endParaRPr lang="zh-CN" altLang="en-US" sz="2000" b="1" dirty="0">
              <a:latin typeface="仿宋" pitchFamily="49" charset="-122"/>
              <a:ea typeface="仿宋" pitchFamily="49" charset="-122"/>
            </a:endParaRPr>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413" y="2659310"/>
            <a:ext cx="7961154" cy="4190301"/>
          </a:xfrm>
          <a:prstGeom prst="rect">
            <a:avLst/>
          </a:prstGeom>
        </p:spPr>
      </p:pic>
    </p:spTree>
    <p:custDataLst>
      <p:tags r:id="rId1"/>
    </p:custDataLst>
    <p:extLst>
      <p:ext uri="{BB962C8B-B14F-4D97-AF65-F5344CB8AC3E}">
        <p14:creationId xmlns:p14="http://schemas.microsoft.com/office/powerpoint/2010/main" val="319850310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定时任务失效超时未支付的订单</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257262" y="3740453"/>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补充解决方案</a:t>
            </a:r>
            <a:r>
              <a:rPr lang="zh-CN" altLang="en-US" sz="2000" b="1" dirty="0" smtClean="0">
                <a:latin typeface="仿宋" pitchFamily="49" charset="-122"/>
                <a:ea typeface="仿宋" pitchFamily="49" charset="-122"/>
              </a:rPr>
              <a:t>：基于</a:t>
            </a:r>
            <a:r>
              <a:rPr lang="en-US" altLang="zh-CN" sz="2000" b="1" dirty="0" smtClean="0">
                <a:latin typeface="仿宋" pitchFamily="49" charset="-122"/>
                <a:ea typeface="仿宋" pitchFamily="49" charset="-122"/>
              </a:rPr>
              <a:t>@Scheduled</a:t>
            </a:r>
            <a:r>
              <a:rPr lang="zh-CN" altLang="en-US" sz="2000" b="1" dirty="0" smtClean="0">
                <a:latin typeface="仿宋" pitchFamily="49" charset="-122"/>
                <a:ea typeface="仿宋" pitchFamily="49" charset="-122"/>
              </a:rPr>
              <a:t>注解的定时任务实现</a:t>
            </a:r>
            <a:r>
              <a:rPr lang="en-US" altLang="zh-CN" sz="2000" b="1" dirty="0" smtClean="0">
                <a:latin typeface="仿宋" pitchFamily="49" charset="-122"/>
                <a:ea typeface="仿宋" pitchFamily="49" charset="-122"/>
              </a:rPr>
              <a:t>-</a:t>
            </a:r>
            <a:r>
              <a:rPr lang="zh-CN" altLang="en-US" sz="2000" b="1" dirty="0" smtClean="0">
                <a:latin typeface="仿宋" pitchFamily="49" charset="-122"/>
                <a:ea typeface="仿宋" pitchFamily="49" charset="-122"/>
              </a:rPr>
              <a:t>批量获取</a:t>
            </a:r>
            <a:r>
              <a:rPr lang="en-US" altLang="zh-CN" sz="2000" b="1" dirty="0" smtClean="0">
                <a:latin typeface="仿宋" pitchFamily="49" charset="-122"/>
                <a:ea typeface="仿宋" pitchFamily="49" charset="-122"/>
              </a:rPr>
              <a:t>status=0</a:t>
            </a:r>
            <a:r>
              <a:rPr lang="zh-CN" altLang="en-US" sz="2000" b="1" dirty="0" smtClean="0">
                <a:latin typeface="仿宋" pitchFamily="49" charset="-122"/>
                <a:ea typeface="仿宋" pitchFamily="49" charset="-122"/>
              </a:rPr>
              <a:t>的订单并判断时间超过了</a:t>
            </a:r>
            <a:r>
              <a:rPr lang="en-US" altLang="zh-CN" sz="2000" b="1" dirty="0" smtClean="0">
                <a:latin typeface="仿宋" pitchFamily="49" charset="-122"/>
                <a:ea typeface="仿宋" pitchFamily="49" charset="-122"/>
              </a:rPr>
              <a:t>TTL</a:t>
            </a:r>
            <a:endParaRPr lang="zh-CN" altLang="en-US" sz="2000" b="1" dirty="0">
              <a:latin typeface="仿宋" pitchFamily="49" charset="-122"/>
              <a:ea typeface="仿宋" pitchFamily="49" charset="-122"/>
            </a:endParaRPr>
          </a:p>
        </p:txBody>
      </p:sp>
      <p:sp>
        <p:nvSpPr>
          <p:cNvPr id="7" name="TextBox 6"/>
          <p:cNvSpPr txBox="1"/>
          <p:nvPr/>
        </p:nvSpPr>
        <p:spPr>
          <a:xfrm>
            <a:off x="257262" y="2324112"/>
            <a:ext cx="11783736" cy="400110"/>
          </a:xfrm>
          <a:prstGeom prst="rect">
            <a:avLst/>
          </a:prstGeom>
          <a:noFill/>
        </p:spPr>
        <p:txBody>
          <a:bodyPr wrap="square" rtlCol="0">
            <a:spAutoFit/>
          </a:bodyPr>
          <a:lstStyle/>
          <a:p>
            <a:r>
              <a:rPr lang="en-US" altLang="zh-CN" sz="2000" b="1" dirty="0" smtClean="0">
                <a:solidFill>
                  <a:srgbClr val="FF0000"/>
                </a:solidFill>
                <a:latin typeface="仿宋" pitchFamily="49" charset="-122"/>
                <a:ea typeface="仿宋" pitchFamily="49" charset="-122"/>
              </a:rPr>
              <a:t>RabbitMQ</a:t>
            </a:r>
            <a:r>
              <a:rPr lang="zh-CN" altLang="en-US" sz="2000" b="1" dirty="0" smtClean="0">
                <a:solidFill>
                  <a:srgbClr val="FF0000"/>
                </a:solidFill>
                <a:latin typeface="仿宋" pitchFamily="49" charset="-122"/>
                <a:ea typeface="仿宋" pitchFamily="49" charset="-122"/>
              </a:rPr>
              <a:t>死信队列缺陷</a:t>
            </a:r>
            <a:r>
              <a:rPr lang="zh-CN" altLang="en-US" sz="2000" b="1" dirty="0" smtClean="0">
                <a:latin typeface="仿宋" pitchFamily="49" charset="-122"/>
                <a:ea typeface="仿宋" pitchFamily="49" charset="-122"/>
              </a:rPr>
              <a:t>：有许多订单在某个</a:t>
            </a:r>
            <a:r>
              <a:rPr lang="en-US" altLang="zh-CN" sz="2000" b="1" dirty="0" smtClean="0">
                <a:latin typeface="仿宋" pitchFamily="49" charset="-122"/>
                <a:ea typeface="仿宋" pitchFamily="49" charset="-122"/>
              </a:rPr>
              <a:t>TTL</a:t>
            </a:r>
            <a:r>
              <a:rPr lang="zh-CN" altLang="en-US" sz="2000" b="1" dirty="0" smtClean="0">
                <a:latin typeface="仿宋" pitchFamily="49" charset="-122"/>
                <a:ea typeface="仿宋" pitchFamily="49" charset="-122"/>
              </a:rPr>
              <a:t>集中失效，但是恰好</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服务挂掉了。。。</a:t>
            </a:r>
            <a:endParaRPr lang="zh-CN" altLang="en-US" sz="2000" b="1" dirty="0">
              <a:latin typeface="仿宋" pitchFamily="49" charset="-122"/>
              <a:ea typeface="仿宋" pitchFamily="49" charset="-122"/>
            </a:endParaRPr>
          </a:p>
        </p:txBody>
      </p:sp>
      <p:sp>
        <p:nvSpPr>
          <p:cNvPr id="8" name="TextBox 7"/>
          <p:cNvSpPr txBox="1"/>
          <p:nvPr/>
        </p:nvSpPr>
        <p:spPr>
          <a:xfrm>
            <a:off x="267049" y="4807253"/>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完整解决方案</a:t>
            </a:r>
            <a:r>
              <a:rPr lang="zh-CN" altLang="en-US" sz="2000" b="1" dirty="0" smtClean="0">
                <a:latin typeface="仿宋" pitchFamily="49" charset="-122"/>
                <a:ea typeface="仿宋" pitchFamily="49" charset="-122"/>
              </a:rPr>
              <a:t>：结合线程池一起使用，规避单一线程处理多个任务调度的缺陷，支持多线程</a:t>
            </a:r>
            <a:r>
              <a:rPr lang="zh-CN" altLang="en-US" sz="2000" b="1" dirty="0">
                <a:latin typeface="仿宋" pitchFamily="49" charset="-122"/>
                <a:ea typeface="仿宋" pitchFamily="49" charset="-122"/>
              </a:rPr>
              <a:t>处理</a:t>
            </a:r>
          </a:p>
        </p:txBody>
      </p:sp>
    </p:spTree>
    <p:custDataLst>
      <p:tags r:id="rId1"/>
    </p:custDataLst>
    <p:extLst>
      <p:ext uri="{BB962C8B-B14F-4D97-AF65-F5344CB8AC3E}">
        <p14:creationId xmlns:p14="http://schemas.microsoft.com/office/powerpoint/2010/main" val="261748807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45415" y="1485522"/>
            <a:ext cx="3632432"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查看订单详情</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7" name="TextBox 6"/>
          <p:cNvSpPr txBox="1"/>
          <p:nvPr/>
        </p:nvSpPr>
        <p:spPr>
          <a:xfrm>
            <a:off x="257262" y="2324112"/>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步骤</a:t>
            </a:r>
            <a:r>
              <a:rPr lang="zh-CN" altLang="en-US" sz="2000" b="1" dirty="0" smtClean="0">
                <a:latin typeface="仿宋" pitchFamily="49" charset="-122"/>
                <a:ea typeface="仿宋" pitchFamily="49" charset="-122"/>
              </a:rPr>
              <a:t>：根据订单编号</a:t>
            </a:r>
            <a:r>
              <a:rPr lang="en-US" altLang="zh-CN" sz="2000" b="1" dirty="0" err="1" smtClean="0">
                <a:latin typeface="仿宋" pitchFamily="49" charset="-122"/>
                <a:ea typeface="仿宋" pitchFamily="49" charset="-122"/>
              </a:rPr>
              <a:t>orderNo</a:t>
            </a:r>
            <a:r>
              <a:rPr lang="zh-CN" altLang="en-US" sz="2000" b="1" dirty="0" smtClean="0">
                <a:latin typeface="仿宋" pitchFamily="49" charset="-122"/>
                <a:ea typeface="仿宋" pitchFamily="49" charset="-122"/>
              </a:rPr>
              <a:t>直接获取订单详情！</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148734200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06598" y="1485522"/>
            <a:ext cx="4563611"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-Jmeter</a:t>
            </a:r>
            <a:r>
              <a:rPr lang="zh-CN" altLang="en-US" b="1" dirty="0" smtClean="0">
                <a:latin typeface="仿宋" pitchFamily="49" charset="-122"/>
                <a:ea typeface="仿宋" pitchFamily="49" charset="-122"/>
              </a:rPr>
              <a:t>高并发压力测试</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204132" y="2321912"/>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安装</a:t>
            </a:r>
            <a:r>
              <a:rPr lang="en-US" altLang="zh-CN" sz="2000" b="1" dirty="0" smtClean="0">
                <a:solidFill>
                  <a:srgbClr val="FF0000"/>
                </a:solidFill>
                <a:latin typeface="仿宋" pitchFamily="49" charset="-122"/>
                <a:ea typeface="仿宋" pitchFamily="49" charset="-122"/>
              </a:rPr>
              <a:t>Jmeter</a:t>
            </a:r>
            <a:r>
              <a:rPr lang="zh-CN" altLang="en-US" sz="2000" b="1" dirty="0" smtClean="0">
                <a:latin typeface="仿宋" pitchFamily="49" charset="-122"/>
                <a:ea typeface="仿宋" pitchFamily="49" charset="-122"/>
              </a:rPr>
              <a:t>：官网下载解压即可！</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106708073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12236" y="1513350"/>
            <a:ext cx="3233009"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秒杀业务代码实战</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问题分析</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257262" y="2324112"/>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致命点</a:t>
            </a:r>
            <a:r>
              <a:rPr lang="zh-CN" altLang="en-US" sz="2000" b="1" dirty="0" smtClean="0">
                <a:latin typeface="仿宋" pitchFamily="49" charset="-122"/>
                <a:ea typeface="仿宋" pitchFamily="49" charset="-122"/>
              </a:rPr>
              <a:t>：产生的多个线程对“同一段操作共享</a:t>
            </a:r>
            <a:r>
              <a:rPr lang="zh-CN" altLang="en-US" sz="2000" b="1" dirty="0">
                <a:latin typeface="仿宋" pitchFamily="49" charset="-122"/>
                <a:ea typeface="仿宋" pitchFamily="49" charset="-122"/>
              </a:rPr>
              <a:t>数据的代码”进行</a:t>
            </a:r>
            <a:r>
              <a:rPr lang="zh-CN" altLang="en-US" sz="2000" b="1" dirty="0" smtClean="0">
                <a:latin typeface="仿宋" pitchFamily="49" charset="-122"/>
                <a:ea typeface="仿宋" pitchFamily="49" charset="-122"/>
              </a:rPr>
              <a:t>并发操作，从而出现并发安全的问题！</a:t>
            </a:r>
            <a:endParaRPr lang="zh-CN" altLang="en-US" sz="2000" b="1" dirty="0">
              <a:latin typeface="仿宋" pitchFamily="49" charset="-122"/>
              <a:ea typeface="仿宋" pitchFamily="49" charset="-122"/>
            </a:endParaRPr>
          </a:p>
        </p:txBody>
      </p:sp>
      <p:sp>
        <p:nvSpPr>
          <p:cNvPr id="6" name="TextBox 5"/>
          <p:cNvSpPr txBox="1"/>
          <p:nvPr/>
        </p:nvSpPr>
        <p:spPr>
          <a:xfrm>
            <a:off x="257262" y="3659360"/>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核心方案</a:t>
            </a:r>
            <a:r>
              <a:rPr lang="zh-CN" altLang="en-US" sz="2000" b="1" dirty="0" smtClean="0">
                <a:latin typeface="仿宋" pitchFamily="49" charset="-122"/>
                <a:ea typeface="仿宋" pitchFamily="49" charset="-122"/>
              </a:rPr>
              <a:t>：分布式锁解决</a:t>
            </a:r>
            <a:r>
              <a:rPr lang="zh-CN" altLang="en-US" sz="2000" b="1" dirty="0">
                <a:latin typeface="仿宋" pitchFamily="49" charset="-122"/>
                <a:ea typeface="仿宋" pitchFamily="49" charset="-122"/>
              </a:rPr>
              <a:t>共享资源在高并发访问时</a:t>
            </a:r>
            <a:r>
              <a:rPr lang="zh-CN" altLang="en-US" sz="2000" b="1" dirty="0" smtClean="0">
                <a:latin typeface="仿宋" pitchFamily="49" charset="-122"/>
                <a:ea typeface="仿宋" pitchFamily="49" charset="-122"/>
              </a:rPr>
              <a:t>出现的“并发安全”问题</a:t>
            </a:r>
            <a:endParaRPr lang="zh-CN" altLang="en-US" sz="2000" b="1" dirty="0">
              <a:latin typeface="仿宋" pitchFamily="49" charset="-122"/>
              <a:ea typeface="仿宋" pitchFamily="49" charset="-122"/>
            </a:endParaRPr>
          </a:p>
        </p:txBody>
      </p:sp>
      <p:sp>
        <p:nvSpPr>
          <p:cNvPr id="7" name="TextBox 6"/>
          <p:cNvSpPr txBox="1"/>
          <p:nvPr/>
        </p:nvSpPr>
        <p:spPr>
          <a:xfrm>
            <a:off x="250270" y="4449324"/>
            <a:ext cx="12031213"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协助方案</a:t>
            </a:r>
            <a:r>
              <a:rPr lang="zh-CN" altLang="en-US" sz="2000" b="1" dirty="0" smtClean="0">
                <a:latin typeface="仿宋" pitchFamily="49" charset="-122"/>
                <a:ea typeface="仿宋" pitchFamily="49" charset="-122"/>
              </a:rPr>
              <a:t>：对于瞬时流量、并发请求进行限流（目前是接口的限流，有条件时还能进行网关层面的限流）</a:t>
            </a:r>
            <a:endParaRPr lang="zh-CN" altLang="en-US" sz="2000" b="1" dirty="0">
              <a:latin typeface="仿宋" pitchFamily="49" charset="-122"/>
              <a:ea typeface="仿宋" pitchFamily="49" charset="-122"/>
            </a:endParaRPr>
          </a:p>
        </p:txBody>
      </p:sp>
      <p:sp>
        <p:nvSpPr>
          <p:cNvPr id="10" name="TextBox 9"/>
          <p:cNvSpPr txBox="1"/>
          <p:nvPr/>
        </p:nvSpPr>
        <p:spPr>
          <a:xfrm>
            <a:off x="267049" y="5258060"/>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辅助方案一</a:t>
            </a:r>
            <a:r>
              <a:rPr lang="zh-CN" altLang="en-US" sz="2000" b="1" dirty="0" smtClean="0">
                <a:latin typeface="仿宋" pitchFamily="49" charset="-122"/>
                <a:ea typeface="仿宋" pitchFamily="49" charset="-122"/>
              </a:rPr>
              <a:t>：应用（秒杀系统）、中间件（</a:t>
            </a:r>
            <a:r>
              <a:rPr lang="en-US" altLang="zh-CN" sz="2000" b="1" dirty="0" smtClean="0">
                <a:latin typeface="仿宋" pitchFamily="49" charset="-122"/>
                <a:ea typeface="仿宋" pitchFamily="49" charset="-122"/>
              </a:rPr>
              <a:t>RabbitMQ Redis…</a:t>
            </a:r>
            <a:r>
              <a:rPr lang="zh-CN" altLang="en-US" sz="2000" b="1" dirty="0" smtClean="0">
                <a:latin typeface="仿宋" pitchFamily="49" charset="-122"/>
                <a:ea typeface="仿宋" pitchFamily="49" charset="-122"/>
              </a:rPr>
              <a:t>）服务做集群部署，提高高可用与稳定性！</a:t>
            </a:r>
            <a:endParaRPr lang="zh-CN" altLang="en-US" sz="2000" b="1" dirty="0">
              <a:latin typeface="仿宋" pitchFamily="49" charset="-122"/>
              <a:ea typeface="仿宋" pitchFamily="49" charset="-122"/>
            </a:endParaRPr>
          </a:p>
        </p:txBody>
      </p:sp>
      <p:sp>
        <p:nvSpPr>
          <p:cNvPr id="13" name="TextBox 12"/>
          <p:cNvSpPr txBox="1"/>
          <p:nvPr/>
        </p:nvSpPr>
        <p:spPr>
          <a:xfrm>
            <a:off x="264951" y="6022857"/>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辅助方案二</a:t>
            </a:r>
            <a:r>
              <a:rPr lang="zh-CN" altLang="en-US" sz="2000" b="1" dirty="0" smtClean="0">
                <a:latin typeface="仿宋" pitchFamily="49" charset="-122"/>
                <a:ea typeface="仿宋" pitchFamily="49" charset="-122"/>
              </a:rPr>
              <a:t>：数据库</a:t>
            </a:r>
            <a:r>
              <a:rPr lang="en-US" altLang="zh-CN" sz="2000" b="1" dirty="0" smtClean="0">
                <a:latin typeface="仿宋" pitchFamily="49" charset="-122"/>
                <a:ea typeface="仿宋" pitchFamily="49" charset="-122"/>
              </a:rPr>
              <a:t>Mysql</a:t>
            </a:r>
            <a:r>
              <a:rPr lang="zh-CN" altLang="en-US" sz="2000" b="1" dirty="0" smtClean="0">
                <a:latin typeface="仿宋" pitchFamily="49" charset="-122"/>
                <a:ea typeface="仿宋" pitchFamily="49" charset="-122"/>
              </a:rPr>
              <a:t>做主备部署，如可以搭建一个</a:t>
            </a:r>
            <a:r>
              <a:rPr lang="en-US" altLang="zh-CN" sz="2000" b="1" dirty="0" smtClean="0">
                <a:latin typeface="仿宋" pitchFamily="49" charset="-122"/>
                <a:ea typeface="仿宋" pitchFamily="49" charset="-122"/>
              </a:rPr>
              <a:t>Master</a:t>
            </a:r>
            <a:r>
              <a:rPr lang="zh-CN" altLang="en-US" sz="2000" b="1" dirty="0" smtClean="0">
                <a:latin typeface="仿宋" pitchFamily="49" charset="-122"/>
                <a:ea typeface="仿宋" pitchFamily="49" charset="-122"/>
              </a:rPr>
              <a:t>写库，多个</a:t>
            </a:r>
            <a:r>
              <a:rPr lang="en-US" altLang="zh-CN" sz="2000" b="1" dirty="0" smtClean="0">
                <a:latin typeface="仿宋" pitchFamily="49" charset="-122"/>
                <a:ea typeface="仿宋" pitchFamily="49" charset="-122"/>
              </a:rPr>
              <a:t>Slave</a:t>
            </a:r>
            <a:r>
              <a:rPr lang="zh-CN" altLang="en-US" sz="2000" b="1" dirty="0" smtClean="0">
                <a:latin typeface="仿宋" pitchFamily="49" charset="-122"/>
                <a:ea typeface="仿宋" pitchFamily="49" charset="-122"/>
              </a:rPr>
              <a:t>读库实例的服务！！</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415471206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22039" y="1513350"/>
            <a:ext cx="5889073"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秒杀逻辑优化</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数据库</a:t>
            </a:r>
            <a:r>
              <a:rPr lang="en-US" altLang="zh-CN" b="1" dirty="0" smtClean="0">
                <a:latin typeface="仿宋" pitchFamily="49" charset="-122"/>
                <a:ea typeface="仿宋" pitchFamily="49" charset="-122"/>
              </a:rPr>
              <a:t>Mysql</a:t>
            </a:r>
            <a:r>
              <a:rPr lang="zh-CN" altLang="en-US" b="1" dirty="0" smtClean="0">
                <a:latin typeface="仿宋" pitchFamily="49" charset="-122"/>
                <a:ea typeface="仿宋" pitchFamily="49" charset="-122"/>
              </a:rPr>
              <a:t>层面优化抢单逻辑</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37020" y="2321912"/>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核心</a:t>
            </a:r>
            <a:r>
              <a:rPr lang="en-US" altLang="zh-CN" sz="2000" b="1" dirty="0" smtClean="0">
                <a:solidFill>
                  <a:srgbClr val="FF0000"/>
                </a:solidFill>
                <a:latin typeface="仿宋" pitchFamily="49" charset="-122"/>
                <a:ea typeface="仿宋" pitchFamily="49" charset="-122"/>
              </a:rPr>
              <a:t>SQL</a:t>
            </a:r>
            <a:r>
              <a:rPr lang="zh-CN" altLang="en-US" sz="2000" b="1" dirty="0" smtClean="0">
                <a:solidFill>
                  <a:srgbClr val="FF0000"/>
                </a:solidFill>
                <a:latin typeface="仿宋" pitchFamily="49" charset="-122"/>
                <a:ea typeface="仿宋" pitchFamily="49" charset="-122"/>
              </a:rPr>
              <a:t>逻辑</a:t>
            </a:r>
            <a:r>
              <a:rPr lang="zh-CN" altLang="en-US" sz="2000" b="1" dirty="0" smtClean="0">
                <a:latin typeface="仿宋" pitchFamily="49" charset="-122"/>
                <a:ea typeface="仿宋" pitchFamily="49" charset="-122"/>
              </a:rPr>
              <a:t>：“查询以及更减库存”时</a:t>
            </a:r>
            <a:r>
              <a:rPr lang="zh-CN" altLang="en-US" sz="2000" b="1" dirty="0">
                <a:latin typeface="仿宋" pitchFamily="49" charset="-122"/>
                <a:ea typeface="仿宋" pitchFamily="49" charset="-122"/>
              </a:rPr>
              <a:t>需要判断当前</a:t>
            </a:r>
            <a:r>
              <a:rPr lang="zh-CN" altLang="en-US" sz="2000" b="1" dirty="0" smtClean="0">
                <a:latin typeface="仿宋" pitchFamily="49" charset="-122"/>
                <a:ea typeface="仿宋" pitchFamily="49" charset="-122"/>
              </a:rPr>
              <a:t>“可被更减的数量”是否仍然还大于 </a:t>
            </a:r>
            <a:r>
              <a:rPr lang="en-US" altLang="zh-CN" sz="2000" b="1" dirty="0" smtClean="0">
                <a:latin typeface="仿宋" pitchFamily="49" charset="-122"/>
                <a:ea typeface="仿宋" pitchFamily="49" charset="-122"/>
              </a:rPr>
              <a:t>0 </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52518177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03926" y="1513350"/>
            <a:ext cx="5452844"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秒杀逻辑优化</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基于</a:t>
            </a:r>
            <a:r>
              <a:rPr lang="en-US" altLang="zh-CN" b="1" dirty="0" smtClean="0">
                <a:latin typeface="仿宋" pitchFamily="49" charset="-122"/>
                <a:ea typeface="仿宋" pitchFamily="49" charset="-122"/>
              </a:rPr>
              <a:t>Redis</a:t>
            </a:r>
            <a:r>
              <a:rPr lang="zh-CN" altLang="en-US" b="1" dirty="0" smtClean="0">
                <a:latin typeface="仿宋" pitchFamily="49" charset="-122"/>
                <a:ea typeface="仿宋" pitchFamily="49" charset="-122"/>
              </a:rPr>
              <a:t>的分布式锁优化抢单逻辑</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37020" y="2321912"/>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核心方法</a:t>
            </a:r>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SETNX + EXPIRE </a:t>
            </a:r>
            <a:r>
              <a:rPr lang="zh-CN" altLang="en-US" sz="2000" b="1" dirty="0" smtClean="0">
                <a:latin typeface="仿宋" pitchFamily="49" charset="-122"/>
                <a:ea typeface="仿宋" pitchFamily="49" charset="-122"/>
              </a:rPr>
              <a:t>联合使用</a:t>
            </a:r>
            <a:endParaRPr lang="zh-CN" altLang="en-US" sz="2000" b="1" dirty="0">
              <a:latin typeface="仿宋" pitchFamily="49" charset="-122"/>
              <a:ea typeface="仿宋" pitchFamily="49" charset="-122"/>
            </a:endParaRPr>
          </a:p>
        </p:txBody>
      </p:sp>
      <p:sp>
        <p:nvSpPr>
          <p:cNvPr id="6" name="TextBox 5"/>
          <p:cNvSpPr txBox="1"/>
          <p:nvPr/>
        </p:nvSpPr>
        <p:spPr>
          <a:xfrm>
            <a:off x="155197" y="3288044"/>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原因</a:t>
            </a:r>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Redis</a:t>
            </a:r>
            <a:r>
              <a:rPr lang="zh-CN" altLang="en-US" sz="2000" b="1" dirty="0" smtClean="0">
                <a:latin typeface="仿宋" pitchFamily="49" charset="-122"/>
                <a:ea typeface="仿宋" pitchFamily="49" charset="-122"/>
              </a:rPr>
              <a:t>本身就是一个基于内存的、</a:t>
            </a:r>
            <a:r>
              <a:rPr lang="zh-CN" altLang="en-US" sz="2000" b="1" dirty="0" smtClean="0">
                <a:solidFill>
                  <a:srgbClr val="FF0000"/>
                </a:solidFill>
                <a:latin typeface="仿宋" pitchFamily="49" charset="-122"/>
                <a:ea typeface="仿宋" pitchFamily="49" charset="-122"/>
              </a:rPr>
              <a:t>单线程</a:t>
            </a:r>
            <a:r>
              <a:rPr lang="zh-CN" altLang="en-US" sz="2000" b="1" dirty="0" smtClean="0">
                <a:latin typeface="仿宋" pitchFamily="49" charset="-122"/>
                <a:ea typeface="仿宋" pitchFamily="49" charset="-122"/>
              </a:rPr>
              <a:t>的</a:t>
            </a:r>
            <a:r>
              <a:rPr lang="en-US" altLang="zh-CN" sz="2000" b="1" dirty="0" smtClean="0">
                <a:latin typeface="仿宋" pitchFamily="49" charset="-122"/>
                <a:ea typeface="仿宋" pitchFamily="49" charset="-122"/>
              </a:rPr>
              <a:t>Key-Value</a:t>
            </a:r>
            <a:r>
              <a:rPr lang="zh-CN" altLang="en-US" sz="2000" b="1" dirty="0" smtClean="0">
                <a:latin typeface="仿宋" pitchFamily="49" charset="-122"/>
                <a:ea typeface="仿宋" pitchFamily="49" charset="-122"/>
              </a:rPr>
              <a:t>存储数据库</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56722295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68367" y="1513350"/>
            <a:ext cx="5905850"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秒杀逻辑优化</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基于</a:t>
            </a:r>
            <a:r>
              <a:rPr lang="en-US" altLang="zh-CN" b="1" dirty="0" smtClean="0">
                <a:latin typeface="仿宋" pitchFamily="49" charset="-122"/>
                <a:ea typeface="仿宋" pitchFamily="49" charset="-122"/>
              </a:rPr>
              <a:t>Redisson</a:t>
            </a:r>
            <a:r>
              <a:rPr lang="zh-CN" altLang="en-US" b="1" dirty="0" smtClean="0">
                <a:latin typeface="仿宋" pitchFamily="49" charset="-122"/>
                <a:ea typeface="仿宋" pitchFamily="49" charset="-122"/>
              </a:rPr>
              <a:t>的分布式锁优化抢单逻辑</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64316" y="2321912"/>
            <a:ext cx="11783736"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简介</a:t>
            </a:r>
            <a:r>
              <a:rPr lang="zh-CN" altLang="en-US" sz="2000" b="1" dirty="0" smtClean="0">
                <a:latin typeface="仿宋" pitchFamily="49" charset="-122"/>
                <a:ea typeface="仿宋" pitchFamily="49" charset="-122"/>
              </a:rPr>
              <a:t>：基于</a:t>
            </a:r>
            <a:r>
              <a:rPr lang="en-US" altLang="zh-CN" sz="2000" b="1" dirty="0" smtClean="0">
                <a:latin typeface="仿宋" pitchFamily="49" charset="-122"/>
                <a:ea typeface="仿宋" pitchFamily="49" charset="-122"/>
              </a:rPr>
              <a:t>Redis</a:t>
            </a:r>
            <a:r>
              <a:rPr lang="zh-CN" altLang="en-US" sz="2000" b="1" dirty="0" smtClean="0">
                <a:latin typeface="仿宋" pitchFamily="49" charset="-122"/>
                <a:ea typeface="仿宋" pitchFamily="49" charset="-122"/>
              </a:rPr>
              <a:t>的驻内存网络数据库。。。</a:t>
            </a:r>
            <a:r>
              <a:rPr lang="en-US" altLang="zh-CN" sz="2000" dirty="0"/>
              <a:t>In-Memory Data Grid</a:t>
            </a:r>
            <a:endParaRPr lang="zh-CN" altLang="en-US" sz="2000" b="1" dirty="0">
              <a:latin typeface="仿宋" pitchFamily="49" charset="-122"/>
              <a:ea typeface="仿宋" pitchFamily="49" charset="-122"/>
            </a:endParaRPr>
          </a:p>
        </p:txBody>
      </p:sp>
      <p:sp>
        <p:nvSpPr>
          <p:cNvPr id="6" name="TextBox 5"/>
          <p:cNvSpPr txBox="1"/>
          <p:nvPr/>
        </p:nvSpPr>
        <p:spPr>
          <a:xfrm>
            <a:off x="-55927" y="3506158"/>
            <a:ext cx="12283769"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强大</a:t>
            </a:r>
            <a:r>
              <a:rPr lang="en-US" altLang="zh-CN" sz="2000" b="1" dirty="0" smtClean="0">
                <a:solidFill>
                  <a:srgbClr val="FF0000"/>
                </a:solidFill>
                <a:latin typeface="仿宋" pitchFamily="49" charset="-122"/>
                <a:ea typeface="仿宋" pitchFamily="49" charset="-122"/>
              </a:rPr>
              <a:t>1</a:t>
            </a:r>
            <a:r>
              <a:rPr lang="zh-CN" altLang="en-US" sz="2000" b="1" dirty="0" smtClean="0">
                <a:latin typeface="仿宋" pitchFamily="49" charset="-122"/>
                <a:ea typeface="仿宋" pitchFamily="49" charset="-122"/>
              </a:rPr>
              <a:t>：提供的功能不仅仅包含了</a:t>
            </a:r>
            <a:r>
              <a:rPr lang="en-US" altLang="zh-CN" sz="2000" b="1" dirty="0" smtClean="0">
                <a:latin typeface="仿宋" pitchFamily="49" charset="-122"/>
                <a:ea typeface="仿宋" pitchFamily="49" charset="-122"/>
              </a:rPr>
              <a:t>Redis</a:t>
            </a:r>
            <a:r>
              <a:rPr lang="zh-CN" altLang="en-US" sz="2000" b="1" dirty="0">
                <a:latin typeface="仿宋" pitchFamily="49" charset="-122"/>
                <a:ea typeface="仿宋" pitchFamily="49" charset="-122"/>
              </a:rPr>
              <a:t>所</a:t>
            </a:r>
            <a:r>
              <a:rPr lang="zh-CN" altLang="en-US" sz="2000" b="1" dirty="0" smtClean="0">
                <a:latin typeface="仿宋" pitchFamily="49" charset="-122"/>
                <a:ea typeface="仿宋" pitchFamily="49" charset="-122"/>
              </a:rPr>
              <a:t>提供的，还提供了诸如延迟队列、分布式服务、多种分布式对象等！</a:t>
            </a:r>
            <a:endParaRPr lang="zh-CN" altLang="en-US" sz="2000" b="1" dirty="0">
              <a:latin typeface="仿宋" pitchFamily="49" charset="-122"/>
              <a:ea typeface="仿宋" pitchFamily="49" charset="-122"/>
            </a:endParaRPr>
          </a:p>
        </p:txBody>
      </p:sp>
      <p:sp>
        <p:nvSpPr>
          <p:cNvPr id="7" name="TextBox 6"/>
          <p:cNvSpPr txBox="1"/>
          <p:nvPr/>
        </p:nvSpPr>
        <p:spPr>
          <a:xfrm>
            <a:off x="-25167" y="4489068"/>
            <a:ext cx="12283769"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强大</a:t>
            </a:r>
            <a:r>
              <a:rPr lang="en-US" altLang="zh-CN" sz="2000" b="1" dirty="0" smtClean="0">
                <a:solidFill>
                  <a:srgbClr val="FF0000"/>
                </a:solidFill>
                <a:latin typeface="仿宋" pitchFamily="49" charset="-122"/>
                <a:ea typeface="仿宋" pitchFamily="49" charset="-122"/>
              </a:rPr>
              <a:t>2</a:t>
            </a:r>
            <a:r>
              <a:rPr lang="zh-CN" altLang="en-US" sz="2000" b="1" dirty="0" smtClean="0">
                <a:latin typeface="仿宋" pitchFamily="49" charset="-122"/>
                <a:ea typeface="仿宋" pitchFamily="49" charset="-122"/>
              </a:rPr>
              <a:t>：很亲民（很多组件是基于</a:t>
            </a:r>
            <a:r>
              <a:rPr lang="en-US" altLang="zh-CN" sz="2000" b="1" dirty="0" err="1" smtClean="0">
                <a:latin typeface="仿宋" pitchFamily="49" charset="-122"/>
                <a:ea typeface="仿宋" pitchFamily="49" charset="-122"/>
              </a:rPr>
              <a:t>JavaSE</a:t>
            </a:r>
            <a:r>
              <a:rPr lang="zh-CN" altLang="en-US" sz="2000" b="1" dirty="0" smtClean="0">
                <a:latin typeface="仿宋" pitchFamily="49" charset="-122"/>
                <a:ea typeface="仿宋" pitchFamily="49" charset="-122"/>
              </a:rPr>
              <a:t>核心知识体系中的数据结构来提供服务</a:t>
            </a:r>
            <a:r>
              <a:rPr lang="zh-CN" altLang="en-US" sz="2000" b="1" dirty="0">
                <a:latin typeface="仿宋" pitchFamily="49" charset="-122"/>
                <a:ea typeface="仿宋" pitchFamily="49" charset="-122"/>
              </a:rPr>
              <a:t>的</a:t>
            </a:r>
            <a:r>
              <a:rPr lang="zh-CN" altLang="en-US" sz="2000" b="1" dirty="0" smtClean="0">
                <a:latin typeface="仿宋" pitchFamily="49" charset="-122"/>
                <a:ea typeface="仿宋" pitchFamily="49" charset="-122"/>
              </a:rPr>
              <a:t>；面向</a:t>
            </a:r>
            <a:r>
              <a:rPr lang="en-US" altLang="zh-CN" sz="2000" b="1" dirty="0" smtClean="0">
                <a:latin typeface="仿宋" pitchFamily="49" charset="-122"/>
                <a:ea typeface="仿宋" pitchFamily="49" charset="-122"/>
              </a:rPr>
              <a:t>Redis</a:t>
            </a:r>
            <a:r>
              <a:rPr lang="zh-CN" altLang="en-US" sz="2000" b="1" dirty="0" smtClean="0">
                <a:latin typeface="仿宋" pitchFamily="49" charset="-122"/>
                <a:ea typeface="仿宋" pitchFamily="49" charset="-122"/>
              </a:rPr>
              <a:t>实现）</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31098547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03925" y="1513350"/>
            <a:ext cx="5889073"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秒杀逻辑优化</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基于</a:t>
            </a:r>
            <a:r>
              <a:rPr lang="en-US" altLang="zh-CN" b="1" dirty="0" err="1" smtClean="0">
                <a:latin typeface="仿宋" pitchFamily="49" charset="-122"/>
                <a:ea typeface="仿宋" pitchFamily="49" charset="-122"/>
              </a:rPr>
              <a:t>ZooKeeper</a:t>
            </a:r>
            <a:r>
              <a:rPr lang="zh-CN" altLang="en-US" b="1" dirty="0" smtClean="0">
                <a:latin typeface="仿宋" pitchFamily="49" charset="-122"/>
                <a:ea typeface="仿宋" pitchFamily="49" charset="-122"/>
              </a:rPr>
              <a:t>的分布式锁优化抢单逻辑</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1027" name="Picture 3" descr="G:\源智天下\由浅入深实战分布式中间件\流程图脑图等图片\第7章\7.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77" y="2741321"/>
            <a:ext cx="10637837" cy="3724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32654735"/>
      </p:ext>
    </p:extLst>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6414" y="1516898"/>
            <a:ext cx="3464655"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秒杀逻辑优化</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其他优化点介绍</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137020" y="2325901"/>
            <a:ext cx="12054980"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要点</a:t>
            </a:r>
            <a:r>
              <a:rPr lang="en-US" altLang="zh-CN" sz="2000" b="1" dirty="0" smtClean="0">
                <a:solidFill>
                  <a:srgbClr val="FF0000"/>
                </a:solidFill>
                <a:latin typeface="仿宋" pitchFamily="49" charset="-122"/>
                <a:ea typeface="仿宋" pitchFamily="49" charset="-122"/>
              </a:rPr>
              <a:t>1</a:t>
            </a:r>
            <a:r>
              <a:rPr lang="zh-CN" altLang="en-US" sz="2000" b="1" dirty="0" smtClean="0">
                <a:latin typeface="仿宋" pitchFamily="49" charset="-122"/>
                <a:ea typeface="仿宋" pitchFamily="49" charset="-122"/>
              </a:rPr>
              <a:t>：雪花算法 </a:t>
            </a:r>
            <a:r>
              <a:rPr lang="en-US" altLang="zh-CN" sz="2000" b="1" dirty="0" smtClean="0">
                <a:latin typeface="仿宋" pitchFamily="49" charset="-122"/>
                <a:ea typeface="仿宋" pitchFamily="49" charset="-122"/>
              </a:rPr>
              <a:t>~ </a:t>
            </a:r>
            <a:r>
              <a:rPr lang="zh-CN" altLang="en-US" sz="2000" b="1" dirty="0" smtClean="0">
                <a:latin typeface="仿宋" pitchFamily="49" charset="-122"/>
                <a:ea typeface="仿宋" pitchFamily="49" charset="-122"/>
              </a:rPr>
              <a:t>不采用数据库主键自增的方式，减轻</a:t>
            </a:r>
            <a:r>
              <a:rPr lang="en-US" altLang="zh-CN" sz="2000" b="1" dirty="0" smtClean="0">
                <a:latin typeface="仿宋" pitchFamily="49" charset="-122"/>
                <a:ea typeface="仿宋" pitchFamily="49" charset="-122"/>
              </a:rPr>
              <a:t>DB</a:t>
            </a:r>
            <a:r>
              <a:rPr lang="zh-CN" altLang="en-US" sz="2000" b="1" dirty="0" smtClean="0">
                <a:latin typeface="仿宋" pitchFamily="49" charset="-122"/>
                <a:ea typeface="仿宋" pitchFamily="49" charset="-122"/>
              </a:rPr>
              <a:t>压力；避免同一时刻生成相同的订单号</a:t>
            </a:r>
            <a:endParaRPr lang="zh-CN" altLang="en-US" sz="2000" b="1" dirty="0">
              <a:latin typeface="仿宋" pitchFamily="49" charset="-122"/>
              <a:ea typeface="仿宋" pitchFamily="49" charset="-122"/>
            </a:endParaRPr>
          </a:p>
        </p:txBody>
      </p:sp>
      <p:sp>
        <p:nvSpPr>
          <p:cNvPr id="7" name="TextBox 6"/>
          <p:cNvSpPr txBox="1"/>
          <p:nvPr/>
        </p:nvSpPr>
        <p:spPr>
          <a:xfrm>
            <a:off x="157187" y="3401090"/>
            <a:ext cx="9921380" cy="400110"/>
          </a:xfrm>
          <a:prstGeom prst="rect">
            <a:avLst/>
          </a:prstGeom>
          <a:noFill/>
        </p:spPr>
        <p:txBody>
          <a:bodyPr wrap="square" rtlCol="0">
            <a:spAutoFit/>
          </a:bodyPr>
          <a:lstStyle/>
          <a:p>
            <a:r>
              <a:rPr lang="zh-CN" altLang="en-US" sz="2000" b="1" dirty="0" smtClean="0">
                <a:solidFill>
                  <a:srgbClr val="FF0000"/>
                </a:solidFill>
                <a:latin typeface="仿宋" pitchFamily="49" charset="-122"/>
                <a:ea typeface="仿宋" pitchFamily="49" charset="-122"/>
              </a:rPr>
              <a:t>要点</a:t>
            </a:r>
            <a:r>
              <a:rPr lang="en-US" altLang="zh-CN" sz="2000" b="1" dirty="0" smtClean="0">
                <a:solidFill>
                  <a:srgbClr val="FF0000"/>
                </a:solidFill>
                <a:latin typeface="仿宋" pitchFamily="49" charset="-122"/>
                <a:ea typeface="仿宋" pitchFamily="49" charset="-122"/>
              </a:rPr>
              <a:t>2</a:t>
            </a:r>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业务模块</a:t>
            </a:r>
            <a:r>
              <a:rPr lang="zh-CN" altLang="en-US" sz="2000" b="1" dirty="0">
                <a:latin typeface="仿宋" pitchFamily="49" charset="-122"/>
                <a:ea typeface="仿宋" pitchFamily="49" charset="-122"/>
              </a:rPr>
              <a:t>解耦、</a:t>
            </a:r>
            <a:r>
              <a:rPr lang="zh-CN" altLang="en-US" sz="2000" b="1" dirty="0" smtClean="0">
                <a:latin typeface="仿宋" pitchFamily="49" charset="-122"/>
                <a:ea typeface="仿宋" pitchFamily="49" charset="-122"/>
              </a:rPr>
              <a:t>异步通信 </a:t>
            </a:r>
            <a:r>
              <a:rPr lang="en-US" altLang="zh-CN" sz="2000" b="1" dirty="0" smtClean="0">
                <a:latin typeface="仿宋" pitchFamily="49" charset="-122"/>
                <a:ea typeface="仿宋" pitchFamily="49" charset="-122"/>
              </a:rPr>
              <a:t>~ </a:t>
            </a:r>
            <a:r>
              <a:rPr lang="zh-CN" altLang="en-US" sz="2000" b="1" dirty="0" smtClean="0">
                <a:latin typeface="仿宋" pitchFamily="49" charset="-122"/>
                <a:ea typeface="仿宋" pitchFamily="49" charset="-122"/>
              </a:rPr>
              <a:t>提高了接口的整体响应时间</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140720285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624044" y="1485522"/>
            <a:ext cx="5025006"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整合</a:t>
            </a:r>
            <a:r>
              <a:rPr lang="en-US" altLang="zh-CN" b="1" dirty="0" smtClean="0">
                <a:latin typeface="仿宋" pitchFamily="49" charset="-122"/>
                <a:ea typeface="仿宋" pitchFamily="49" charset="-122"/>
              </a:rPr>
              <a:t>Shiro</a:t>
            </a:r>
            <a:r>
              <a:rPr lang="zh-CN" altLang="en-US" b="1" dirty="0" smtClean="0">
                <a:latin typeface="仿宋" pitchFamily="49" charset="-122"/>
                <a:ea typeface="仿宋" pitchFamily="49" charset="-122"/>
              </a:rPr>
              <a:t>实现用户</a:t>
            </a:r>
            <a:r>
              <a:rPr lang="zh-CN" altLang="en-US" b="1" dirty="0" smtClean="0">
                <a:latin typeface="仿宋" pitchFamily="49" charset="-122"/>
                <a:ea typeface="仿宋" pitchFamily="49" charset="-122"/>
              </a:rPr>
              <a:t>登录</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772" y="1854854"/>
            <a:ext cx="8466667" cy="4961905"/>
          </a:xfrm>
          <a:prstGeom prst="rect">
            <a:avLst/>
          </a:prstGeom>
        </p:spPr>
      </p:pic>
    </p:spTree>
    <p:custDataLst>
      <p:tags r:id="rId1"/>
    </p:custDataLst>
    <p:extLst>
      <p:ext uri="{BB962C8B-B14F-4D97-AF65-F5344CB8AC3E}">
        <p14:creationId xmlns:p14="http://schemas.microsoft.com/office/powerpoint/2010/main" val="325577465"/>
      </p:ext>
    </p:ext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65057" y="1503187"/>
            <a:ext cx="1674550"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核心技术列表</a:t>
            </a:r>
            <a:endParaRPr lang="zh-CN" altLang="en-US" b="1" dirty="0">
              <a:latin typeface="仿宋" pitchFamily="49" charset="-122"/>
              <a:ea typeface="仿宋" pitchFamily="49" charset="-122"/>
            </a:endParaRP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68" y="2022633"/>
            <a:ext cx="10231322" cy="4762703"/>
          </a:xfrm>
          <a:prstGeom prst="rect">
            <a:avLst/>
          </a:prstGeom>
        </p:spPr>
      </p:pic>
    </p:spTree>
    <p:custDataLst>
      <p:tags r:id="rId1"/>
    </p:custDataLst>
    <p:extLst>
      <p:ext uri="{BB962C8B-B14F-4D97-AF65-F5344CB8AC3E}">
        <p14:creationId xmlns:p14="http://schemas.microsoft.com/office/powerpoint/2010/main" val="2696206324"/>
      </p:ext>
    </p:extLst>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75045" y="1494798"/>
            <a:ext cx="5025006"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smtClean="0">
                <a:latin typeface="仿宋" pitchFamily="49" charset="-122"/>
                <a:ea typeface="仿宋" pitchFamily="49" charset="-122"/>
              </a:rPr>
              <a:t>-</a:t>
            </a:r>
            <a:r>
              <a:rPr lang="zh-CN" altLang="en-US" b="1" dirty="0">
                <a:latin typeface="仿宋" pitchFamily="49" charset="-122"/>
                <a:ea typeface="仿宋" pitchFamily="49" charset="-122"/>
              </a:rPr>
              <a:t>整合</a:t>
            </a:r>
            <a:r>
              <a:rPr lang="en-US" altLang="zh-CN" b="1" dirty="0">
                <a:latin typeface="仿宋" pitchFamily="49" charset="-122"/>
                <a:ea typeface="仿宋" pitchFamily="49" charset="-122"/>
              </a:rPr>
              <a:t>Shiro</a:t>
            </a:r>
            <a:r>
              <a:rPr lang="zh-CN" altLang="en-US" b="1" dirty="0">
                <a:latin typeface="仿宋" pitchFamily="49" charset="-122"/>
                <a:ea typeface="仿宋" pitchFamily="49" charset="-122"/>
              </a:rPr>
              <a:t>实现用户登录</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170" y="1999673"/>
            <a:ext cx="7009524" cy="4066667"/>
          </a:xfrm>
          <a:prstGeom prst="rect">
            <a:avLst/>
          </a:prstGeom>
        </p:spPr>
      </p:pic>
    </p:spTree>
    <p:custDataLst>
      <p:tags r:id="rId1"/>
    </p:custDataLst>
    <p:extLst>
      <p:ext uri="{BB962C8B-B14F-4D97-AF65-F5344CB8AC3E}">
        <p14:creationId xmlns:p14="http://schemas.microsoft.com/office/powerpoint/2010/main" val="3645910843"/>
      </p:ext>
    </p:extLst>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9625" y="1485522"/>
            <a:ext cx="2038525"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课程总结与建议</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0" y="2128438"/>
            <a:ext cx="12192000" cy="369332"/>
          </a:xfrm>
          <a:prstGeom prst="rect">
            <a:avLst/>
          </a:prstGeom>
          <a:noFill/>
        </p:spPr>
        <p:txBody>
          <a:bodyPr wrap="square" rtlCol="0">
            <a:spAutoFit/>
          </a:bodyPr>
          <a:lstStyle/>
          <a:p>
            <a:r>
              <a:rPr lang="zh-CN" altLang="en-US" dirty="0" smtClean="0">
                <a:solidFill>
                  <a:srgbClr val="FF0000"/>
                </a:solidFill>
              </a:rPr>
              <a:t>内容</a:t>
            </a:r>
            <a:r>
              <a:rPr lang="zh-CN" altLang="en-US" dirty="0">
                <a:solidFill>
                  <a:srgbClr val="FF0000"/>
                </a:solidFill>
              </a:rPr>
              <a:t>一</a:t>
            </a:r>
            <a:r>
              <a:rPr lang="zh-CN" altLang="en-US" dirty="0" smtClean="0">
                <a:solidFill>
                  <a:srgbClr val="FF0000"/>
                </a:solidFill>
              </a:rPr>
              <a:t>：</a:t>
            </a:r>
            <a:r>
              <a:rPr lang="zh-CN" altLang="en-US" dirty="0"/>
              <a:t>介绍</a:t>
            </a:r>
            <a:r>
              <a:rPr lang="zh-CN" altLang="en-US" dirty="0" smtClean="0"/>
              <a:t>了商城秒杀活动业务场景的整体业务流程，并由此业务流程进行了业务模块划分、数据库设计与系统搭建！</a:t>
            </a:r>
            <a:endParaRPr lang="zh-CN" altLang="en-US" dirty="0"/>
          </a:p>
        </p:txBody>
      </p:sp>
      <p:sp>
        <p:nvSpPr>
          <p:cNvPr id="7" name="TextBox 6"/>
          <p:cNvSpPr txBox="1"/>
          <p:nvPr/>
        </p:nvSpPr>
        <p:spPr>
          <a:xfrm>
            <a:off x="0" y="2949705"/>
            <a:ext cx="9278734" cy="369332"/>
          </a:xfrm>
          <a:prstGeom prst="rect">
            <a:avLst/>
          </a:prstGeom>
          <a:noFill/>
        </p:spPr>
        <p:txBody>
          <a:bodyPr wrap="square" rtlCol="0">
            <a:spAutoFit/>
          </a:bodyPr>
          <a:lstStyle/>
          <a:p>
            <a:r>
              <a:rPr lang="zh-CN" altLang="en-US" dirty="0" smtClean="0">
                <a:solidFill>
                  <a:srgbClr val="FF0000"/>
                </a:solidFill>
              </a:rPr>
              <a:t>内容二：</a:t>
            </a:r>
            <a:r>
              <a:rPr lang="zh-CN" altLang="en-US" dirty="0" smtClean="0"/>
              <a:t>按照划分后的业务模块及其流程用代码实战实现！</a:t>
            </a:r>
            <a:endParaRPr lang="zh-CN" altLang="en-US" dirty="0"/>
          </a:p>
        </p:txBody>
      </p:sp>
      <p:sp>
        <p:nvSpPr>
          <p:cNvPr id="8" name="TextBox 7"/>
          <p:cNvSpPr txBox="1"/>
          <p:nvPr/>
        </p:nvSpPr>
        <p:spPr>
          <a:xfrm>
            <a:off x="1398" y="3746561"/>
            <a:ext cx="12190602" cy="369332"/>
          </a:xfrm>
          <a:prstGeom prst="rect">
            <a:avLst/>
          </a:prstGeom>
          <a:noFill/>
        </p:spPr>
        <p:txBody>
          <a:bodyPr wrap="square" rtlCol="0">
            <a:spAutoFit/>
          </a:bodyPr>
          <a:lstStyle/>
          <a:p>
            <a:r>
              <a:rPr lang="zh-CN" altLang="en-US" dirty="0" smtClean="0">
                <a:solidFill>
                  <a:srgbClr val="FF0000"/>
                </a:solidFill>
              </a:rPr>
              <a:t>内容三：</a:t>
            </a:r>
            <a:r>
              <a:rPr lang="zh-CN" altLang="en-US" dirty="0" smtClean="0"/>
              <a:t>重现了高并发业务场景下出现的一系列问题并由此介绍了相应的解决方案以及代码实战实现相应的解决方案！</a:t>
            </a:r>
            <a:endParaRPr lang="zh-CN" altLang="en-US" dirty="0"/>
          </a:p>
        </p:txBody>
      </p:sp>
      <p:sp>
        <p:nvSpPr>
          <p:cNvPr id="10" name="TextBox 9"/>
          <p:cNvSpPr txBox="1"/>
          <p:nvPr/>
        </p:nvSpPr>
        <p:spPr>
          <a:xfrm>
            <a:off x="27963" y="4645581"/>
            <a:ext cx="12190602" cy="369332"/>
          </a:xfrm>
          <a:prstGeom prst="rect">
            <a:avLst/>
          </a:prstGeom>
          <a:noFill/>
        </p:spPr>
        <p:txBody>
          <a:bodyPr wrap="square" rtlCol="0">
            <a:spAutoFit/>
          </a:bodyPr>
          <a:lstStyle/>
          <a:p>
            <a:r>
              <a:rPr lang="zh-CN" altLang="en-US" dirty="0" smtClean="0">
                <a:solidFill>
                  <a:srgbClr val="FF0000"/>
                </a:solidFill>
              </a:rPr>
              <a:t>内容四：</a:t>
            </a:r>
            <a:r>
              <a:rPr lang="zh-CN" altLang="en-US" dirty="0" smtClean="0"/>
              <a:t>整合了其他常见的第三方服务，如邮件服务、登录认证服务、订单编号全局唯一生成服务等等</a:t>
            </a:r>
            <a:endParaRPr lang="zh-CN" altLang="en-US" dirty="0"/>
          </a:p>
        </p:txBody>
      </p:sp>
    </p:spTree>
    <p:custDataLst>
      <p:tags r:id="rId1"/>
    </p:custDataLst>
    <p:extLst>
      <p:ext uri="{BB962C8B-B14F-4D97-AF65-F5344CB8AC3E}">
        <p14:creationId xmlns:p14="http://schemas.microsoft.com/office/powerpoint/2010/main" val="224781424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9625" y="1485522"/>
            <a:ext cx="2038525"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课程总结与建议</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0" y="2128438"/>
            <a:ext cx="12192000" cy="369332"/>
          </a:xfrm>
          <a:prstGeom prst="rect">
            <a:avLst/>
          </a:prstGeom>
          <a:noFill/>
        </p:spPr>
        <p:txBody>
          <a:bodyPr wrap="square" rtlCol="0">
            <a:spAutoFit/>
          </a:bodyPr>
          <a:lstStyle/>
          <a:p>
            <a:r>
              <a:rPr lang="zh-CN" altLang="en-US" dirty="0" smtClean="0">
                <a:solidFill>
                  <a:srgbClr val="FF0000"/>
                </a:solidFill>
              </a:rPr>
              <a:t>建议一</a:t>
            </a:r>
            <a:r>
              <a:rPr lang="zh-CN" altLang="en-US" dirty="0" smtClean="0">
                <a:solidFill>
                  <a:srgbClr val="FF0000"/>
                </a:solidFill>
              </a:rPr>
              <a:t>：</a:t>
            </a:r>
            <a:r>
              <a:rPr lang="zh-CN" altLang="en-US" dirty="0" smtClean="0"/>
              <a:t>纸上得来终觉浅，绝知此事要躬行，一定要多敲，边敲边理解，</a:t>
            </a:r>
            <a:r>
              <a:rPr lang="zh-CN" altLang="en-US" dirty="0"/>
              <a:t>边敲边</a:t>
            </a:r>
            <a:r>
              <a:rPr lang="zh-CN" altLang="en-US" dirty="0" smtClean="0"/>
              <a:t>思考</a:t>
            </a:r>
            <a:endParaRPr lang="zh-CN" altLang="en-US" dirty="0"/>
          </a:p>
        </p:txBody>
      </p:sp>
      <p:sp>
        <p:nvSpPr>
          <p:cNvPr id="7" name="TextBox 6"/>
          <p:cNvSpPr txBox="1"/>
          <p:nvPr/>
        </p:nvSpPr>
        <p:spPr>
          <a:xfrm>
            <a:off x="-16778" y="2949705"/>
            <a:ext cx="12192000" cy="369332"/>
          </a:xfrm>
          <a:prstGeom prst="rect">
            <a:avLst/>
          </a:prstGeom>
          <a:noFill/>
        </p:spPr>
        <p:txBody>
          <a:bodyPr wrap="square" rtlCol="0">
            <a:spAutoFit/>
          </a:bodyPr>
          <a:lstStyle/>
          <a:p>
            <a:r>
              <a:rPr lang="zh-CN" altLang="en-US" dirty="0">
                <a:solidFill>
                  <a:srgbClr val="FF0000"/>
                </a:solidFill>
              </a:rPr>
              <a:t>建议二</a:t>
            </a:r>
            <a:r>
              <a:rPr lang="zh-CN" altLang="en-US" dirty="0" smtClean="0">
                <a:solidFill>
                  <a:srgbClr val="FF0000"/>
                </a:solidFill>
              </a:rPr>
              <a:t>：</a:t>
            </a:r>
            <a:r>
              <a:rPr lang="zh-CN" altLang="en-US" dirty="0" smtClean="0"/>
              <a:t>整个课程完结之后自己要进行整体的回顾，包括整体的业务流程、出现的常见问题以及问题的解决方案！</a:t>
            </a:r>
            <a:endParaRPr lang="zh-CN" altLang="en-US" dirty="0"/>
          </a:p>
        </p:txBody>
      </p:sp>
      <p:sp>
        <p:nvSpPr>
          <p:cNvPr id="8" name="TextBox 7"/>
          <p:cNvSpPr txBox="1"/>
          <p:nvPr/>
        </p:nvSpPr>
        <p:spPr>
          <a:xfrm>
            <a:off x="-15380" y="3746561"/>
            <a:ext cx="12322030" cy="369332"/>
          </a:xfrm>
          <a:prstGeom prst="rect">
            <a:avLst/>
          </a:prstGeom>
          <a:noFill/>
        </p:spPr>
        <p:txBody>
          <a:bodyPr wrap="square" rtlCol="0">
            <a:spAutoFit/>
          </a:bodyPr>
          <a:lstStyle/>
          <a:p>
            <a:r>
              <a:rPr lang="zh-CN" altLang="en-US" dirty="0">
                <a:solidFill>
                  <a:srgbClr val="FF0000"/>
                </a:solidFill>
              </a:rPr>
              <a:t>建议三</a:t>
            </a:r>
            <a:r>
              <a:rPr lang="zh-CN" altLang="en-US" dirty="0" smtClean="0">
                <a:solidFill>
                  <a:srgbClr val="FF0000"/>
                </a:solidFill>
              </a:rPr>
              <a:t>：</a:t>
            </a:r>
            <a:r>
              <a:rPr lang="zh-CN" altLang="en-US" dirty="0" smtClean="0"/>
              <a:t>对于“秒杀业务场景”中出现的问题的解决方案，还有很多，比如应用集群、应用服务器集群、中间件集群等等</a:t>
            </a:r>
            <a:endParaRPr lang="zh-CN" altLang="en-US" dirty="0"/>
          </a:p>
        </p:txBody>
      </p:sp>
      <p:sp>
        <p:nvSpPr>
          <p:cNvPr id="10" name="TextBox 9"/>
          <p:cNvSpPr txBox="1"/>
          <p:nvPr/>
        </p:nvSpPr>
        <p:spPr>
          <a:xfrm>
            <a:off x="-5594" y="4645581"/>
            <a:ext cx="12463245" cy="369332"/>
          </a:xfrm>
          <a:prstGeom prst="rect">
            <a:avLst/>
          </a:prstGeom>
          <a:noFill/>
        </p:spPr>
        <p:txBody>
          <a:bodyPr wrap="square" rtlCol="0">
            <a:spAutoFit/>
          </a:bodyPr>
          <a:lstStyle/>
          <a:p>
            <a:r>
              <a:rPr lang="zh-CN" altLang="en-US" dirty="0">
                <a:solidFill>
                  <a:srgbClr val="FF0000"/>
                </a:solidFill>
              </a:rPr>
              <a:t>建议四</a:t>
            </a:r>
            <a:r>
              <a:rPr lang="zh-CN" altLang="en-US" dirty="0" smtClean="0">
                <a:solidFill>
                  <a:srgbClr val="FF0000"/>
                </a:solidFill>
              </a:rPr>
              <a:t>：</a:t>
            </a:r>
            <a:r>
              <a:rPr lang="zh-CN" altLang="en-US" dirty="0" smtClean="0"/>
              <a:t>别想太多，有想法那就去实践（条件允许的前提下），只有实践才能出真知，只有实践才能学得更多、更有成长</a:t>
            </a:r>
            <a:endParaRPr lang="zh-CN" altLang="en-US" dirty="0"/>
          </a:p>
        </p:txBody>
      </p:sp>
    </p:spTree>
    <p:custDataLst>
      <p:tags r:id="rId1"/>
    </p:custDataLst>
    <p:extLst>
      <p:ext uri="{BB962C8B-B14F-4D97-AF65-F5344CB8AC3E}">
        <p14:creationId xmlns:p14="http://schemas.microsoft.com/office/powerpoint/2010/main" val="404360862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77552" y="1503187"/>
            <a:ext cx="1902380" cy="369332"/>
          </a:xfrm>
          <a:prstGeom prst="rect">
            <a:avLst/>
          </a:prstGeom>
          <a:noFill/>
        </p:spPr>
        <p:txBody>
          <a:bodyPr wrap="square" rtlCol="0">
            <a:spAutoFit/>
          </a:bodyPr>
          <a:lstStyle/>
          <a:p>
            <a:r>
              <a:rPr lang="zh-CN" altLang="en-US" b="1" dirty="0">
                <a:solidFill>
                  <a:srgbClr val="000000"/>
                </a:solidFill>
                <a:latin typeface="仿宋" pitchFamily="49" charset="-122"/>
                <a:ea typeface="仿宋" pitchFamily="49" charset="-122"/>
              </a:rPr>
              <a:t>课程</a:t>
            </a:r>
            <a:r>
              <a:rPr lang="zh-CN" altLang="en-US" b="1" dirty="0" smtClean="0">
                <a:solidFill>
                  <a:srgbClr val="000000"/>
                </a:solidFill>
                <a:latin typeface="仿宋" pitchFamily="49" charset="-122"/>
                <a:ea typeface="仿宋" pitchFamily="49" charset="-122"/>
              </a:rPr>
              <a:t>要求与收益</a:t>
            </a:r>
            <a:endParaRPr lang="zh-CN" altLang="en-US" b="1" dirty="0">
              <a:solidFill>
                <a:srgbClr val="000000"/>
              </a:solidFill>
              <a:latin typeface="仿宋" pitchFamily="49" charset="-122"/>
              <a:ea typeface="仿宋" pitchFamily="49" charset="-122"/>
            </a:endParaRP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0" name="TextBox 9"/>
          <p:cNvSpPr txBox="1"/>
          <p:nvPr/>
        </p:nvSpPr>
        <p:spPr>
          <a:xfrm>
            <a:off x="0" y="1964395"/>
            <a:ext cx="12122092" cy="461665"/>
          </a:xfrm>
          <a:prstGeom prst="rect">
            <a:avLst/>
          </a:prstGeom>
          <a:noFill/>
        </p:spPr>
        <p:txBody>
          <a:bodyPr wrap="square" rtlCol="0">
            <a:spAutoFit/>
          </a:bodyPr>
          <a:lstStyle/>
          <a:p>
            <a:r>
              <a:rPr lang="zh-CN" altLang="en-US" sz="2400" b="1" dirty="0" smtClean="0">
                <a:latin typeface="仿宋" pitchFamily="49" charset="-122"/>
                <a:ea typeface="仿宋" pitchFamily="49" charset="-122"/>
              </a:rPr>
              <a:t>要求</a:t>
            </a:r>
            <a:r>
              <a:rPr lang="zh-CN" altLang="en-US" sz="2000" b="1" dirty="0" smtClean="0">
                <a:latin typeface="仿宋" pitchFamily="49" charset="-122"/>
                <a:ea typeface="仿宋" pitchFamily="49" charset="-122"/>
              </a:rPr>
              <a:t>：本课程属于</a:t>
            </a:r>
            <a:r>
              <a:rPr lang="en-US" altLang="zh-CN" sz="2000" b="1" dirty="0" smtClean="0">
                <a:latin typeface="仿宋" pitchFamily="49" charset="-122"/>
                <a:ea typeface="仿宋" pitchFamily="49" charset="-122"/>
              </a:rPr>
              <a:t>SpringBoot+</a:t>
            </a:r>
            <a:r>
              <a:rPr lang="zh-CN" altLang="en-US" sz="2000" b="1" dirty="0" smtClean="0">
                <a:latin typeface="仿宋" pitchFamily="49" charset="-122"/>
                <a:ea typeface="仿宋" pitchFamily="49" charset="-122"/>
              </a:rPr>
              <a:t>分布式锁</a:t>
            </a:r>
            <a:r>
              <a:rPr lang="en-US" altLang="zh-CN" sz="2000" b="1" dirty="0" smtClean="0">
                <a:latin typeface="仿宋" pitchFamily="49" charset="-122"/>
                <a:ea typeface="仿宋" pitchFamily="49" charset="-122"/>
              </a:rPr>
              <a:t>+</a:t>
            </a:r>
            <a:r>
              <a:rPr lang="zh-CN" altLang="en-US" sz="2000" b="1" dirty="0" smtClean="0">
                <a:latin typeface="仿宋" pitchFamily="49" charset="-122"/>
                <a:ea typeface="仿宋" pitchFamily="49" charset="-122"/>
              </a:rPr>
              <a:t>消息中间件等技术栈的项目实战课程，故而需要相应的技术储备</a:t>
            </a:r>
            <a:endParaRPr lang="zh-CN" altLang="en-US" sz="2000" b="1" dirty="0">
              <a:latin typeface="仿宋" pitchFamily="49" charset="-122"/>
              <a:ea typeface="仿宋" pitchFamily="49" charset="-122"/>
            </a:endParaRPr>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7" name="TextBox 6"/>
          <p:cNvSpPr txBox="1"/>
          <p:nvPr/>
        </p:nvSpPr>
        <p:spPr>
          <a:xfrm>
            <a:off x="0" y="2502688"/>
            <a:ext cx="12122092" cy="461665"/>
          </a:xfrm>
          <a:prstGeom prst="rect">
            <a:avLst/>
          </a:prstGeom>
          <a:noFill/>
        </p:spPr>
        <p:txBody>
          <a:bodyPr wrap="square" rtlCol="0">
            <a:spAutoFit/>
          </a:bodyPr>
          <a:lstStyle/>
          <a:p>
            <a:r>
              <a:rPr lang="zh-CN" altLang="en-US" sz="2400" b="1" dirty="0" smtClean="0">
                <a:latin typeface="仿宋" pitchFamily="49" charset="-122"/>
                <a:ea typeface="仿宋" pitchFamily="49" charset="-122"/>
              </a:rPr>
              <a:t>建议</a:t>
            </a:r>
            <a:r>
              <a:rPr lang="zh-CN" altLang="en-US" sz="2000" b="1" dirty="0" smtClean="0">
                <a:latin typeface="仿宋" pitchFamily="49" charset="-122"/>
                <a:ea typeface="仿宋" pitchFamily="49" charset="-122"/>
              </a:rPr>
              <a:t>：可以考虑购买</a:t>
            </a:r>
            <a:r>
              <a:rPr lang="en-US" altLang="zh-CN" sz="2000" b="1" dirty="0" smtClean="0">
                <a:latin typeface="仿宋" pitchFamily="49" charset="-122"/>
                <a:ea typeface="仿宋" pitchFamily="49" charset="-122"/>
              </a:rPr>
              <a:t>SpringBoot+</a:t>
            </a:r>
            <a:r>
              <a:rPr lang="zh-CN" altLang="en-US" sz="2000" b="1" dirty="0" smtClean="0">
                <a:latin typeface="仿宋" pitchFamily="49" charset="-122"/>
                <a:ea typeface="仿宋" pitchFamily="49" charset="-122"/>
              </a:rPr>
              <a:t>分布式锁</a:t>
            </a:r>
            <a:r>
              <a:rPr lang="en-US" altLang="zh-CN" sz="2000" b="1" dirty="0" smtClean="0">
                <a:latin typeface="仿宋" pitchFamily="49" charset="-122"/>
                <a:ea typeface="仿宋" pitchFamily="49" charset="-122"/>
              </a:rPr>
              <a:t>+</a:t>
            </a:r>
            <a:r>
              <a:rPr lang="zh-CN" altLang="en-US" sz="2000" b="1" dirty="0" smtClean="0">
                <a:latin typeface="仿宋" pitchFamily="49" charset="-122"/>
                <a:ea typeface="仿宋" pitchFamily="49" charset="-122"/>
              </a:rPr>
              <a:t>消息中间件</a:t>
            </a:r>
            <a:r>
              <a:rPr lang="en-US" altLang="zh-CN" sz="2000" b="1" dirty="0" smtClean="0">
                <a:latin typeface="仿宋" pitchFamily="49" charset="-122"/>
                <a:ea typeface="仿宋" pitchFamily="49" charset="-122"/>
              </a:rPr>
              <a:t>+</a:t>
            </a:r>
            <a:r>
              <a:rPr lang="zh-CN" altLang="en-US" sz="2000" b="1" dirty="0" smtClean="0">
                <a:latin typeface="仿宋" pitchFamily="49" charset="-122"/>
                <a:ea typeface="仿宋" pitchFamily="49" charset="-122"/>
              </a:rPr>
              <a:t>本课程的学习</a:t>
            </a:r>
            <a:r>
              <a:rPr lang="zh-CN" altLang="en-US" sz="2400" b="1" dirty="0" smtClean="0">
                <a:solidFill>
                  <a:srgbClr val="FF0000"/>
                </a:solidFill>
                <a:latin typeface="仿宋" pitchFamily="49" charset="-122"/>
                <a:ea typeface="仿宋" pitchFamily="49" charset="-122"/>
              </a:rPr>
              <a:t>套餐</a:t>
            </a:r>
            <a:r>
              <a:rPr lang="zh-CN" altLang="en-US" sz="2000" b="1" dirty="0" smtClean="0">
                <a:latin typeface="仿宋" pitchFamily="49" charset="-122"/>
                <a:ea typeface="仿宋" pitchFamily="49" charset="-122"/>
              </a:rPr>
              <a:t>，从而可以更好的学习本课程</a:t>
            </a:r>
            <a:endParaRPr lang="zh-CN" altLang="en-US" sz="2400" b="1" dirty="0">
              <a:latin typeface="仿宋" pitchFamily="49" charset="-122"/>
              <a:ea typeface="仿宋"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185" y="2987734"/>
            <a:ext cx="8569039" cy="3837123"/>
          </a:xfrm>
          <a:prstGeom prst="rect">
            <a:avLst/>
          </a:prstGeom>
        </p:spPr>
      </p:pic>
    </p:spTree>
    <p:custDataLst>
      <p:tags r:id="rId1"/>
    </p:custDataLst>
    <p:extLst>
      <p:ext uri="{BB962C8B-B14F-4D97-AF65-F5344CB8AC3E}">
        <p14:creationId xmlns:p14="http://schemas.microsoft.com/office/powerpoint/2010/main" val="197072431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87029" y="1504961"/>
            <a:ext cx="2083717" cy="369332"/>
          </a:xfrm>
          <a:prstGeom prst="rect">
            <a:avLst/>
          </a:prstGeom>
          <a:noFill/>
        </p:spPr>
        <p:txBody>
          <a:bodyPr wrap="square" rtlCol="0">
            <a:spAutoFit/>
          </a:bodyPr>
          <a:lstStyle/>
          <a:p>
            <a:r>
              <a:rPr lang="zh-CN" altLang="en-US" b="1" dirty="0" smtClean="0">
                <a:solidFill>
                  <a:srgbClr val="000000"/>
                </a:solidFill>
                <a:latin typeface="仿宋" pitchFamily="49" charset="-122"/>
                <a:ea typeface="仿宋" pitchFamily="49" charset="-122"/>
              </a:rPr>
              <a:t>系统的整体演示</a:t>
            </a:r>
            <a:endParaRPr lang="zh-CN" altLang="en-US" b="1" dirty="0">
              <a:solidFill>
                <a:srgbClr val="000000"/>
              </a:solidFill>
              <a:latin typeface="仿宋" pitchFamily="49" charset="-122"/>
              <a:ea typeface="仿宋" pitchFamily="49" charset="-122"/>
            </a:endParaRP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0" name="TextBox 9"/>
          <p:cNvSpPr txBox="1"/>
          <p:nvPr/>
        </p:nvSpPr>
        <p:spPr>
          <a:xfrm>
            <a:off x="0" y="2719405"/>
            <a:ext cx="1212209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1</a:t>
            </a:r>
            <a:r>
              <a:rPr lang="zh-CN" altLang="en-US" sz="2000" b="1" dirty="0" smtClean="0">
                <a:latin typeface="仿宋" pitchFamily="49" charset="-122"/>
                <a:ea typeface="仿宋" pitchFamily="49" charset="-122"/>
              </a:rPr>
              <a:t>）由于秒杀系统用到了</a:t>
            </a:r>
            <a:r>
              <a:rPr lang="en-US" altLang="zh-CN" sz="2000" b="1" dirty="0" smtClean="0">
                <a:latin typeface="仿宋" pitchFamily="49" charset="-122"/>
                <a:ea typeface="仿宋" pitchFamily="49" charset="-122"/>
              </a:rPr>
              <a:t>Redis</a:t>
            </a:r>
            <a:r>
              <a:rPr lang="zh-CN" altLang="en-US" sz="2000" b="1" dirty="0" smtClean="0">
                <a:latin typeface="仿宋" pitchFamily="49" charset="-122"/>
                <a:ea typeface="仿宋" pitchFamily="49" charset="-122"/>
              </a:rPr>
              <a:t>、</a:t>
            </a:r>
            <a:r>
              <a:rPr lang="en-US" altLang="zh-CN" sz="2000" b="1" dirty="0" err="1" smtClean="0">
                <a:latin typeface="仿宋" pitchFamily="49" charset="-122"/>
                <a:ea typeface="仿宋" pitchFamily="49" charset="-122"/>
              </a:rPr>
              <a:t>ZooKeeper</a:t>
            </a:r>
            <a:r>
              <a:rPr lang="zh-CN" altLang="en-US" sz="2000" b="1" dirty="0" smtClean="0">
                <a:latin typeface="仿宋" pitchFamily="49" charset="-122"/>
                <a:ea typeface="仿宋" pitchFamily="49" charset="-122"/>
              </a:rPr>
              <a:t>跟</a:t>
            </a:r>
            <a:r>
              <a:rPr lang="en-US" altLang="zh-CN" sz="2000" b="1" dirty="0" smtClean="0">
                <a:latin typeface="仿宋" pitchFamily="49" charset="-122"/>
                <a:ea typeface="仿宋" pitchFamily="49" charset="-122"/>
              </a:rPr>
              <a:t>RabbitMQ</a:t>
            </a:r>
            <a:r>
              <a:rPr lang="zh-CN" altLang="en-US" sz="2000" b="1" dirty="0" smtClean="0">
                <a:latin typeface="仿宋" pitchFamily="49" charset="-122"/>
                <a:ea typeface="仿宋" pitchFamily="49" charset="-122"/>
              </a:rPr>
              <a:t>中间件，故而需要在本地安装启动相应的服务</a:t>
            </a:r>
            <a:endParaRPr lang="zh-CN" altLang="en-US" sz="2000" b="1" dirty="0">
              <a:latin typeface="仿宋" pitchFamily="49" charset="-122"/>
              <a:ea typeface="仿宋" pitchFamily="49" charset="-122"/>
            </a:endParaRPr>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7" name="TextBox 6"/>
          <p:cNvSpPr txBox="1"/>
          <p:nvPr/>
        </p:nvSpPr>
        <p:spPr>
          <a:xfrm>
            <a:off x="0" y="3679708"/>
            <a:ext cx="1212209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2</a:t>
            </a:r>
            <a:r>
              <a:rPr lang="zh-CN" altLang="en-US" sz="2000" b="1" dirty="0" smtClean="0">
                <a:latin typeface="仿宋" pitchFamily="49" charset="-122"/>
                <a:ea typeface="仿宋" pitchFamily="49" charset="-122"/>
              </a:rPr>
              <a:t>）下载系统源码数据库后，将项目导入</a:t>
            </a:r>
            <a:r>
              <a:rPr lang="en-US" altLang="zh-CN" sz="2000" b="1" dirty="0" smtClean="0">
                <a:latin typeface="仿宋" pitchFamily="49" charset="-122"/>
                <a:ea typeface="仿宋" pitchFamily="49" charset="-122"/>
              </a:rPr>
              <a:t>IDEA</a:t>
            </a:r>
            <a:r>
              <a:rPr lang="zh-CN" altLang="en-US" sz="2000" b="1" dirty="0" smtClean="0">
                <a:latin typeface="仿宋" pitchFamily="49" charset="-122"/>
                <a:ea typeface="仿宋" pitchFamily="49" charset="-122"/>
              </a:rPr>
              <a:t>中，将数据库导入</a:t>
            </a:r>
            <a:r>
              <a:rPr lang="en-US" altLang="zh-CN" sz="2000" b="1" dirty="0" smtClean="0">
                <a:latin typeface="仿宋" pitchFamily="49" charset="-122"/>
                <a:ea typeface="仿宋" pitchFamily="49" charset="-122"/>
              </a:rPr>
              <a:t>Navicat</a:t>
            </a:r>
            <a:r>
              <a:rPr lang="zh-CN" altLang="en-US" sz="2000" b="1" dirty="0">
                <a:latin typeface="仿宋" pitchFamily="49" charset="-122"/>
                <a:ea typeface="仿宋" pitchFamily="49" charset="-122"/>
              </a:rPr>
              <a:t> </a:t>
            </a:r>
            <a:r>
              <a:rPr lang="en-US" altLang="zh-CN" sz="2000" b="1" dirty="0" smtClean="0">
                <a:latin typeface="仿宋" pitchFamily="49" charset="-122"/>
                <a:ea typeface="仿宋" pitchFamily="49" charset="-122"/>
              </a:rPr>
              <a:t>Premium</a:t>
            </a:r>
            <a:r>
              <a:rPr lang="zh-CN" altLang="en-US" sz="2000" b="1" dirty="0" smtClean="0">
                <a:latin typeface="仿宋" pitchFamily="49" charset="-122"/>
                <a:ea typeface="仿宋" pitchFamily="49" charset="-122"/>
              </a:rPr>
              <a:t>中</a:t>
            </a:r>
            <a:endParaRPr lang="zh-CN" altLang="en-US" sz="2000" b="1" dirty="0">
              <a:latin typeface="仿宋" pitchFamily="49" charset="-122"/>
              <a:ea typeface="仿宋" pitchFamily="49" charset="-122"/>
            </a:endParaRPr>
          </a:p>
        </p:txBody>
      </p:sp>
      <p:sp>
        <p:nvSpPr>
          <p:cNvPr id="8" name="TextBox 7"/>
          <p:cNvSpPr txBox="1"/>
          <p:nvPr/>
        </p:nvSpPr>
        <p:spPr>
          <a:xfrm>
            <a:off x="0" y="4801009"/>
            <a:ext cx="12122092" cy="400110"/>
          </a:xfrm>
          <a:prstGeom prst="rect">
            <a:avLst/>
          </a:prstGeom>
          <a:noFill/>
        </p:spPr>
        <p:txBody>
          <a:bodyPr wrap="square" rtlCol="0">
            <a:spAutoFit/>
          </a:bodyPr>
          <a:lstStyle/>
          <a:p>
            <a:r>
              <a:rPr lang="zh-CN" altLang="en-US" sz="2000" b="1" dirty="0" smtClean="0">
                <a:latin typeface="仿宋" pitchFamily="49" charset="-122"/>
                <a:ea typeface="仿宋" pitchFamily="49" charset="-122"/>
              </a:rPr>
              <a:t>（</a:t>
            </a:r>
            <a:r>
              <a:rPr lang="en-US" altLang="zh-CN" sz="2000" b="1" dirty="0" smtClean="0">
                <a:latin typeface="仿宋" pitchFamily="49" charset="-122"/>
                <a:ea typeface="仿宋" pitchFamily="49" charset="-122"/>
              </a:rPr>
              <a:t>3</a:t>
            </a:r>
            <a:r>
              <a:rPr lang="zh-CN" altLang="en-US" sz="2000" b="1" dirty="0" smtClean="0">
                <a:latin typeface="仿宋" pitchFamily="49" charset="-122"/>
                <a:ea typeface="仿宋" pitchFamily="49" charset="-122"/>
              </a:rPr>
              <a:t>）采用外置的</a:t>
            </a:r>
            <a:r>
              <a:rPr lang="en-US" altLang="zh-CN" sz="2000" b="1" dirty="0" smtClean="0">
                <a:latin typeface="仿宋" pitchFamily="49" charset="-122"/>
                <a:ea typeface="仿宋" pitchFamily="49" charset="-122"/>
              </a:rPr>
              <a:t>Tomcat</a:t>
            </a:r>
            <a:r>
              <a:rPr lang="zh-CN" altLang="en-US" sz="2000" b="1" dirty="0" smtClean="0">
                <a:latin typeface="仿宋" pitchFamily="49" charset="-122"/>
                <a:ea typeface="仿宋" pitchFamily="49" charset="-122"/>
              </a:rPr>
              <a:t>将整个系统跑起来！</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361430956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89820" y="1477133"/>
            <a:ext cx="5377343" cy="369332"/>
          </a:xfrm>
          <a:prstGeom prst="rect">
            <a:avLst/>
          </a:prstGeom>
          <a:noFill/>
        </p:spPr>
        <p:txBody>
          <a:bodyPr wrap="square" rtlCol="0">
            <a:spAutoFit/>
          </a:bodyPr>
          <a:lstStyle/>
          <a:p>
            <a:r>
              <a:rPr lang="zh-CN" altLang="en-US" b="1" dirty="0" smtClean="0">
                <a:latin typeface="仿宋" pitchFamily="49" charset="-122"/>
                <a:ea typeface="仿宋" pitchFamily="49" charset="-122"/>
              </a:rPr>
              <a:t>微</a:t>
            </a:r>
            <a:r>
              <a:rPr lang="zh-CN" altLang="en-US" b="1" dirty="0">
                <a:latin typeface="仿宋" pitchFamily="49" charset="-122"/>
                <a:ea typeface="仿宋" pitchFamily="49" charset="-122"/>
              </a:rPr>
              <a:t>服务</a:t>
            </a:r>
            <a:r>
              <a:rPr lang="zh-CN" altLang="en-US" b="1" dirty="0" smtClean="0">
                <a:latin typeface="仿宋" pitchFamily="49" charset="-122"/>
                <a:ea typeface="仿宋" pitchFamily="49" charset="-122"/>
              </a:rPr>
              <a:t>项目的</a:t>
            </a:r>
            <a:r>
              <a:rPr lang="zh-CN" altLang="en-US" b="1" dirty="0">
                <a:latin typeface="仿宋" pitchFamily="49" charset="-122"/>
                <a:ea typeface="仿宋" pitchFamily="49" charset="-122"/>
              </a:rPr>
              <a:t>搭建</a:t>
            </a:r>
            <a:r>
              <a:rPr lang="en-US" altLang="zh-CN" b="1" dirty="0" smtClean="0">
                <a:latin typeface="仿宋" pitchFamily="49" charset="-122"/>
                <a:ea typeface="仿宋" pitchFamily="49" charset="-122"/>
              </a:rPr>
              <a:t>-SpringBoot</a:t>
            </a:r>
            <a:r>
              <a:rPr lang="zh-CN" altLang="en-US" b="1" dirty="0" smtClean="0">
                <a:latin typeface="仿宋" pitchFamily="49" charset="-122"/>
                <a:ea typeface="仿宋" pitchFamily="49" charset="-122"/>
              </a:rPr>
              <a:t>搭建多模块项目</a:t>
            </a:r>
            <a:endParaRPr lang="zh-CN" altLang="en-US" b="1" dirty="0">
              <a:latin typeface="仿宋" pitchFamily="49" charset="-122"/>
              <a:ea typeface="仿宋" pitchFamily="49" charset="-122"/>
            </a:endParaRPr>
          </a:p>
        </p:txBody>
      </p:sp>
      <p:pic>
        <p:nvPicPr>
          <p:cNvPr id="8" name="Picture 2" descr="F:\创业项目\视频课程统一规划\SpringBoot实战-从菜鸟到小牛\视频教程-源\3构建多模块项目-源码数据库流程图\构建多模块项目的思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148" y="2098898"/>
            <a:ext cx="8836144" cy="40269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360742403"/>
      </p:ext>
    </p:extLst>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50546" y="1485522"/>
            <a:ext cx="4135771" cy="369332"/>
          </a:xfrm>
          <a:prstGeom prst="rect">
            <a:avLst/>
          </a:prstGeom>
          <a:noFill/>
        </p:spPr>
        <p:txBody>
          <a:bodyPr wrap="square" rtlCol="0">
            <a:spAutoFit/>
          </a:bodyPr>
          <a:lstStyle/>
          <a:p>
            <a:r>
              <a:rPr lang="zh-CN" altLang="en-US" b="1" dirty="0">
                <a:latin typeface="仿宋" pitchFamily="49" charset="-122"/>
                <a:ea typeface="仿宋" pitchFamily="49" charset="-122"/>
              </a:rPr>
              <a:t>微服务项目的搭建</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体验</a:t>
            </a:r>
            <a:r>
              <a:rPr lang="en-US" altLang="zh-CN" b="1" dirty="0" smtClean="0">
                <a:latin typeface="仿宋" pitchFamily="49" charset="-122"/>
                <a:ea typeface="仿宋" pitchFamily="49" charset="-122"/>
              </a:rPr>
              <a:t>MVC</a:t>
            </a:r>
            <a:r>
              <a:rPr lang="zh-CN" altLang="en-US" b="1" dirty="0" smtClean="0">
                <a:latin typeface="仿宋" pitchFamily="49" charset="-122"/>
                <a:ea typeface="仿宋" pitchFamily="49" charset="-122"/>
              </a:rPr>
              <a:t>的开发流程</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230" y="2184186"/>
            <a:ext cx="10418229" cy="4610895"/>
          </a:xfrm>
          <a:prstGeom prst="rect">
            <a:avLst/>
          </a:prstGeom>
        </p:spPr>
      </p:pic>
    </p:spTree>
    <p:custDataLst>
      <p:tags r:id="rId1"/>
    </p:custDataLst>
    <p:extLst>
      <p:ext uri="{BB962C8B-B14F-4D97-AF65-F5344CB8AC3E}">
        <p14:creationId xmlns:p14="http://schemas.microsoft.com/office/powerpoint/2010/main" val="4144003447"/>
      </p:ext>
    </p:extLst>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08856" y="1461242"/>
            <a:ext cx="5105969" cy="369332"/>
          </a:xfrm>
          <a:prstGeom prst="rect">
            <a:avLst/>
          </a:prstGeom>
          <a:noFill/>
        </p:spPr>
        <p:txBody>
          <a:bodyPr wrap="square" rtlCol="0">
            <a:spAutoFit/>
          </a:bodyPr>
          <a:lstStyle/>
          <a:p>
            <a:r>
              <a:rPr lang="zh-CN" altLang="en-US" b="1" dirty="0">
                <a:latin typeface="仿宋" pitchFamily="49" charset="-122"/>
                <a:ea typeface="仿宋" pitchFamily="49" charset="-122"/>
              </a:rPr>
              <a:t>微服务项目的搭建</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秒杀系统整体业务流程介绍</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1261" y="1872518"/>
            <a:ext cx="5816916" cy="4960527"/>
          </a:xfrm>
          <a:prstGeom prst="rect">
            <a:avLst/>
          </a:prstGeom>
        </p:spPr>
      </p:pic>
    </p:spTree>
    <p:custDataLst>
      <p:tags r:id="rId1"/>
    </p:custDataLst>
    <p:extLst>
      <p:ext uri="{BB962C8B-B14F-4D97-AF65-F5344CB8AC3E}">
        <p14:creationId xmlns:p14="http://schemas.microsoft.com/office/powerpoint/2010/main" val="869012663"/>
      </p:ext>
    </p:extLst>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31828" y="1504961"/>
            <a:ext cx="5511566" cy="369332"/>
          </a:xfrm>
          <a:prstGeom prst="rect">
            <a:avLst/>
          </a:prstGeom>
          <a:noFill/>
        </p:spPr>
        <p:txBody>
          <a:bodyPr wrap="square" rtlCol="0">
            <a:spAutoFit/>
          </a:bodyPr>
          <a:lstStyle/>
          <a:p>
            <a:r>
              <a:rPr lang="zh-CN" altLang="en-US" b="1" dirty="0">
                <a:latin typeface="仿宋" pitchFamily="49" charset="-122"/>
                <a:ea typeface="仿宋" pitchFamily="49" charset="-122"/>
              </a:rPr>
              <a:t>微服务项目的搭建</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数据库设计与</a:t>
            </a:r>
            <a:r>
              <a:rPr lang="en-US" altLang="zh-CN" b="1" dirty="0" smtClean="0">
                <a:latin typeface="仿宋" pitchFamily="49" charset="-122"/>
                <a:ea typeface="仿宋" pitchFamily="49" charset="-122"/>
              </a:rPr>
              <a:t>Mybatis</a:t>
            </a:r>
            <a:r>
              <a:rPr lang="zh-CN" altLang="en-US" b="1" dirty="0" smtClean="0">
                <a:latin typeface="仿宋" pitchFamily="49" charset="-122"/>
                <a:ea typeface="仿宋" pitchFamily="49" charset="-122"/>
              </a:rPr>
              <a:t>逆向工程</a:t>
            </a:r>
            <a:endParaRPr lang="zh-CN" altLang="en-US" b="1" dirty="0">
              <a:latin typeface="仿宋" pitchFamily="49" charset="-122"/>
              <a:ea typeface="仿宋" pitchFamily="49" charset="-122"/>
            </a:endParaRP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smtClean="0"/>
              <a:t>作者：</a:t>
            </a:r>
            <a:r>
              <a:rPr lang="en-US" altLang="zh-CN" b="1" dirty="0" smtClean="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201" y="1924627"/>
            <a:ext cx="8075733" cy="4897917"/>
          </a:xfrm>
          <a:prstGeom prst="rect">
            <a:avLst/>
          </a:prstGeom>
        </p:spPr>
      </p:pic>
    </p:spTree>
    <p:custDataLst>
      <p:tags r:id="rId1"/>
    </p:custDataLst>
    <p:extLst>
      <p:ext uri="{BB962C8B-B14F-4D97-AF65-F5344CB8AC3E}">
        <p14:creationId xmlns:p14="http://schemas.microsoft.com/office/powerpoint/2010/main" val="624419854"/>
      </p:ext>
    </p:extLst>
  </p:cSld>
  <p:clrMapOvr>
    <a:masterClrMapping/>
  </p:clrMapOvr>
  <p:transition spd="slow">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1851</Words>
  <Application>Microsoft Office PowerPoint</Application>
  <PresentationFormat>自定义</PresentationFormat>
  <Paragraphs>153</Paragraphs>
  <Slides>32</Slides>
  <Notes>1</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第一PPT，www.1ppt.com</vt:lpstr>
      <vt:lpstr>龙腾四海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2019-07-02T11:17:10Z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