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DM Sans"/>
      <p:bold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DMSans-bold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DM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a99ace89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1ea99ace899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715497142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27154971426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325e32776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3325e327760_0_1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a99ace899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1ea99ace899_1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ea99ace899_1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1ea99ace899_1_2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2bc30d7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2a2bc30d7a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0c905e05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70c905e057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715497142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27154971426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325e32776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3325e327760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325e32776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3325e327760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e0e3c1f5b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2e0e3c1f5b6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1154550" y="-125850"/>
            <a:ext cx="2262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2366100" y="1085919"/>
            <a:ext cx="29259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270600" y="95319"/>
            <a:ext cx="2925900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342900" y="1065213"/>
            <a:ext cx="38862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228600" y="800100"/>
            <a:ext cx="4114800" cy="22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361156" y="2203450"/>
            <a:ext cx="38862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61156" y="1453357"/>
            <a:ext cx="38862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228600" y="800100"/>
            <a:ext cx="2019300" cy="22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2324100" y="800100"/>
            <a:ext cx="2019300" cy="22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228600" y="767556"/>
            <a:ext cx="20202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228600" y="1087438"/>
            <a:ext cx="2020200" cy="19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2322513" y="767556"/>
            <a:ext cx="20208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2322513" y="1087438"/>
            <a:ext cx="2020800" cy="19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228600" y="136525"/>
            <a:ext cx="15042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1787525" y="136525"/>
            <a:ext cx="2556000" cy="29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228600" y="717550"/>
            <a:ext cx="1504200" cy="23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96144" y="2400300"/>
            <a:ext cx="27432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96144" y="2683669"/>
            <a:ext cx="2743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28600" y="800100"/>
            <a:ext cx="4114800" cy="22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jpg"/><Relationship Id="rId4" Type="http://schemas.openxmlformats.org/officeDocument/2006/relationships/image" Target="../media/image20.png"/><Relationship Id="rId5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jpg"/><Relationship Id="rId4" Type="http://schemas.openxmlformats.org/officeDocument/2006/relationships/image" Target="../media/image21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jpg"/><Relationship Id="rId4" Type="http://schemas.openxmlformats.org/officeDocument/2006/relationships/image" Target="../media/image6.png"/><Relationship Id="rId9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12.png"/><Relationship Id="rId7" Type="http://schemas.openxmlformats.org/officeDocument/2006/relationships/image" Target="../media/image7.png"/><Relationship Id="rId8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jpg"/><Relationship Id="rId4" Type="http://schemas.openxmlformats.org/officeDocument/2006/relationships/image" Target="../media/image1.png"/><Relationship Id="rId5" Type="http://schemas.openxmlformats.org/officeDocument/2006/relationships/image" Target="../media/image15.png"/><Relationship Id="rId6" Type="http://schemas.openxmlformats.org/officeDocument/2006/relationships/image" Target="../media/image8.png"/><Relationship Id="rId7" Type="http://schemas.openxmlformats.org/officeDocument/2006/relationships/image" Target="../media/image2.png"/><Relationship Id="rId8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jp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jpg"/><Relationship Id="rId4" Type="http://schemas.openxmlformats.org/officeDocument/2006/relationships/image" Target="../media/image17.png"/><Relationship Id="rId5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jpg"/><Relationship Id="rId4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jp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1325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9" l="0" r="-1239" t="-20649"/>
            </a:stretch>
          </a:blipFill>
          <a:ln>
            <a:noFill/>
          </a:ln>
        </p:spPr>
      </p:sp>
      <p:cxnSp>
        <p:nvCxnSpPr>
          <p:cNvPr id="85" name="Google Shape;85;p13"/>
          <p:cNvCxnSpPr/>
          <p:nvPr/>
        </p:nvCxnSpPr>
        <p:spPr>
          <a:xfrm flipH="1" rot="10800000">
            <a:off x="8862290" y="-7992"/>
            <a:ext cx="10800" cy="515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" name="Google Shape;86;p13"/>
          <p:cNvCxnSpPr/>
          <p:nvPr/>
        </p:nvCxnSpPr>
        <p:spPr>
          <a:xfrm rot="10800000">
            <a:off x="75" y="276275"/>
            <a:ext cx="9165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7" name="Google Shape;87;p13"/>
          <p:cNvGrpSpPr/>
          <p:nvPr/>
        </p:nvGrpSpPr>
        <p:grpSpPr>
          <a:xfrm>
            <a:off x="954225" y="3975976"/>
            <a:ext cx="7254506" cy="2027188"/>
            <a:chOff x="0" y="-47625"/>
            <a:chExt cx="2374012" cy="860400"/>
          </a:xfrm>
        </p:grpSpPr>
        <p:sp>
          <p:nvSpPr>
            <p:cNvPr id="88" name="Google Shape;88;p13"/>
            <p:cNvSpPr/>
            <p:nvPr/>
          </p:nvSpPr>
          <p:spPr>
            <a:xfrm>
              <a:off x="0" y="0"/>
              <a:ext cx="2374012" cy="145882"/>
            </a:xfrm>
            <a:custGeom>
              <a:rect b="b" l="l" r="r" t="t"/>
              <a:pathLst>
                <a:path extrusionOk="0" h="145882" w="2374012">
                  <a:moveTo>
                    <a:pt x="0" y="0"/>
                  </a:moveTo>
                  <a:lnTo>
                    <a:pt x="2374012" y="0"/>
                  </a:lnTo>
                  <a:lnTo>
                    <a:pt x="2374012" y="145882"/>
                  </a:lnTo>
                  <a:lnTo>
                    <a:pt x="0" y="1458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9" name="Google Shape;89;p13"/>
            <p:cNvSpPr txBox="1"/>
            <p:nvPr/>
          </p:nvSpPr>
          <p:spPr>
            <a:xfrm>
              <a:off x="0" y="-47625"/>
              <a:ext cx="812700" cy="8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" name="Google Shape;90;p13"/>
          <p:cNvSpPr/>
          <p:nvPr/>
        </p:nvSpPr>
        <p:spPr>
          <a:xfrm>
            <a:off x="929025" y="809375"/>
            <a:ext cx="7254600" cy="2668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868325" y="924575"/>
            <a:ext cx="7254600" cy="24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900">
                <a:latin typeface="DM Sans"/>
                <a:ea typeface="DM Sans"/>
                <a:cs typeface="DM Sans"/>
                <a:sym typeface="DM Sans"/>
              </a:rPr>
              <a:t>Efficacy of Artificial Intelligence Models in Advanced Mathematics</a:t>
            </a:r>
            <a:endParaRPr sz="4800"/>
          </a:p>
        </p:txBody>
      </p:sp>
      <p:sp>
        <p:nvSpPr>
          <p:cNvPr id="92" name="Google Shape;92;p13"/>
          <p:cNvSpPr txBox="1"/>
          <p:nvPr/>
        </p:nvSpPr>
        <p:spPr>
          <a:xfrm>
            <a:off x="1024809" y="4166065"/>
            <a:ext cx="2361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Joey Fischer</a:t>
            </a:r>
            <a:endParaRPr sz="1000"/>
          </a:p>
        </p:txBody>
      </p:sp>
      <p:sp>
        <p:nvSpPr>
          <p:cNvPr id="93" name="Google Shape;93;p13"/>
          <p:cNvSpPr txBox="1"/>
          <p:nvPr/>
        </p:nvSpPr>
        <p:spPr>
          <a:xfrm>
            <a:off x="5761930" y="4166065"/>
            <a:ext cx="2361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3</a:t>
            </a:r>
            <a:r>
              <a:rPr b="0" i="0" lang="en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/1/202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5</a:t>
            </a:r>
            <a:endParaRPr sz="1000"/>
          </a:p>
        </p:txBody>
      </p:sp>
      <p:cxnSp>
        <p:nvCxnSpPr>
          <p:cNvPr id="94" name="Google Shape;94;p13"/>
          <p:cNvCxnSpPr/>
          <p:nvPr/>
        </p:nvCxnSpPr>
        <p:spPr>
          <a:xfrm flipH="1">
            <a:off x="269450" y="0"/>
            <a:ext cx="31200" cy="5111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/>
          <p:nvPr/>
        </p:nvSpPr>
        <p:spPr>
          <a:xfrm>
            <a:off x="-61400" y="-76200"/>
            <a:ext cx="923544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39" name="Google Shape;239;p22"/>
          <p:cNvSpPr txBox="1"/>
          <p:nvPr/>
        </p:nvSpPr>
        <p:spPr>
          <a:xfrm>
            <a:off x="2880451" y="1669800"/>
            <a:ext cx="38202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240" name="Google Shape;240;p22"/>
          <p:cNvSpPr txBox="1"/>
          <p:nvPr/>
        </p:nvSpPr>
        <p:spPr>
          <a:xfrm>
            <a:off x="2876551" y="2523500"/>
            <a:ext cx="38202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241" name="Google Shape;241;p22"/>
          <p:cNvSpPr txBox="1"/>
          <p:nvPr/>
        </p:nvSpPr>
        <p:spPr>
          <a:xfrm>
            <a:off x="2876552" y="3399575"/>
            <a:ext cx="3744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</p:txBody>
      </p:sp>
      <p:cxnSp>
        <p:nvCxnSpPr>
          <p:cNvPr id="242" name="Google Shape;242;p22"/>
          <p:cNvCxnSpPr/>
          <p:nvPr/>
        </p:nvCxnSpPr>
        <p:spPr>
          <a:xfrm rot="10800000">
            <a:off x="8565188" y="-22501"/>
            <a:ext cx="0" cy="518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3" name="Google Shape;243;p22"/>
          <p:cNvCxnSpPr/>
          <p:nvPr/>
        </p:nvCxnSpPr>
        <p:spPr>
          <a:xfrm flipH="1" rot="10800000">
            <a:off x="1015600" y="-225650"/>
            <a:ext cx="300" cy="5388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4" name="Google Shape;244;p22"/>
          <p:cNvCxnSpPr/>
          <p:nvPr/>
        </p:nvCxnSpPr>
        <p:spPr>
          <a:xfrm flipH="1">
            <a:off x="-102825" y="772975"/>
            <a:ext cx="9318300" cy="54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5" name="Google Shape;245;p22"/>
          <p:cNvCxnSpPr/>
          <p:nvPr/>
        </p:nvCxnSpPr>
        <p:spPr>
          <a:xfrm flipH="1">
            <a:off x="-22500" y="4575225"/>
            <a:ext cx="9189000" cy="60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6" name="Google Shape;246;p22"/>
          <p:cNvSpPr txBox="1"/>
          <p:nvPr/>
        </p:nvSpPr>
        <p:spPr>
          <a:xfrm>
            <a:off x="2041951" y="120075"/>
            <a:ext cx="54132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Citations</a:t>
            </a:r>
            <a:endParaRPr sz="7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7" name="Google Shape;247;p22"/>
          <p:cNvSpPr txBox="1"/>
          <p:nvPr>
            <p:ph idx="4294967295" type="body"/>
          </p:nvPr>
        </p:nvSpPr>
        <p:spPr>
          <a:xfrm>
            <a:off x="1290313" y="1068200"/>
            <a:ext cx="3614400" cy="326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S. Zhu, L. Zhang, and Y. Wang, “The future of artificial intelligence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in mathematical reasoning: Opportunities and challenges,” Artificial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Intelligence Review, vol. 56, pp. 1325–1352, 2024. [Online]. Available: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https://www.sciencedirect.com/science/article/pii/S2666920X24000560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G.-J. Hwang and Y.-F. Tu, “Roles and research trends of artificial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intelligence in mathematics education: A bibliometric mapping analysis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and systematic review,” Mathematics, vol. 9, no. 6, p. 584, 2021. [Online].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Available: https://www.mdpi.com/2227-7390/9/6/584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G. Kutyniok, “The mathematics of artificial intelligence,” International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Congress of Mathematicians, vol. 7, pp. 5118–5139, 2025. [Online].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Available: https://content.ems.press/assets/public/full-texts/books/279/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chapters/online-pdf/978-3-98547-565-0-volume-7-chapter-5593.pdf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J. Berner, P. Grohs, G. Kutyniok, and P. Petersen, “The modern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mathematics of deep learning,” Cambridge University Press, 2022.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[Online]. Available: https://arxiv.org/pdf/2105.04026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M. Kumar, U. A. Mani, P. Tripathi, M. Saalim, and S. Roy,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“Artificial hallucinations by google bard: Think before you leap,”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Cereus, 2023. [Online]. Available: https://pmc.ncbi.nlm.nih.gov/articles/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PMC10492900/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Merriam-Webster, “Mathematics,” 2025, accessed: 2 Feb. 2025. [Online].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Available: https://www.merriam-webster.com/dictionary/mathematics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2"/>
          <p:cNvSpPr txBox="1"/>
          <p:nvPr>
            <p:ph idx="4294967295" type="body"/>
          </p:nvPr>
        </p:nvSpPr>
        <p:spPr>
          <a:xfrm>
            <a:off x="4676388" y="1068200"/>
            <a:ext cx="3614400" cy="326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H. Kwong, “Mathematical induction: An introduction,” Open-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SUNY, 2025. [Online]. Available: https://math.libretexts.org/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Courses/Monroe Community College/MTH 220 Discrete Math/3%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3A Proof Techniques/3.6%3A Mathematical Induction - An Introduction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G. Hetyei, “Hyperbolic geometry and its applications,” https: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//webpages.charlotte.edu/ghetyei/courses/old/S14.6118/hypsingen.pdf,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2014, accessed: January 10, 2025.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17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A. Besiroglu, E. Glazer, and C. Falkman Olsson. (2025) Frontier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mathematics: The benchmark. [Online]. Available: https://epoch.ai/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frontiermath/the-benchmark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B. Edwards. (2024, November) New ”secret” math benchmark stumps ai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models and phds alike. [Online]. Available: https://arstechnica.com/ai/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2024/11/new-secret-math-benchmark-stumps-ai-models-and-phds-alike/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G. Gadanidis, “Artificial intelligence, computational thinking, and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mathematics education,” International Journal of Information and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Learning Technology, vol. 34, no. 2, pp. 133–139, 2017. [On-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line]. Available: https://www.emerald.com/insight/content/doi/10.1108/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ijilt-09-2016-0048/full/html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+5 AI models mentioned</a:t>
            </a:r>
            <a:endParaRPr sz="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/>
          <p:nvPr/>
        </p:nvSpPr>
        <p:spPr>
          <a:xfrm>
            <a:off x="0" y="1325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9" l="0" r="-1239" t="-20649"/>
            </a:stretch>
          </a:blipFill>
          <a:ln>
            <a:noFill/>
          </a:ln>
        </p:spPr>
      </p:sp>
      <p:cxnSp>
        <p:nvCxnSpPr>
          <p:cNvPr id="254" name="Google Shape;254;p23"/>
          <p:cNvCxnSpPr/>
          <p:nvPr/>
        </p:nvCxnSpPr>
        <p:spPr>
          <a:xfrm rot="10800000">
            <a:off x="-41407" y="952238"/>
            <a:ext cx="9226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5" name="Google Shape;255;p23"/>
          <p:cNvCxnSpPr/>
          <p:nvPr/>
        </p:nvCxnSpPr>
        <p:spPr>
          <a:xfrm rot="10800000">
            <a:off x="281710" y="-22476"/>
            <a:ext cx="0" cy="5188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6" name="Google Shape;256;p23"/>
          <p:cNvSpPr txBox="1"/>
          <p:nvPr/>
        </p:nvSpPr>
        <p:spPr>
          <a:xfrm>
            <a:off x="1220850" y="118500"/>
            <a:ext cx="6702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Questions</a:t>
            </a:r>
            <a:endParaRPr sz="700">
              <a:solidFill>
                <a:schemeClr val="dk1"/>
              </a:solidFill>
            </a:endParaRPr>
          </a:p>
        </p:txBody>
      </p:sp>
      <p:pic>
        <p:nvPicPr>
          <p:cNvPr id="257" name="Google Shape;25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5418" y="1255975"/>
            <a:ext cx="5475120" cy="191858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8" name="Google Shape;258;p23"/>
          <p:cNvPicPr preferRelativeResize="0"/>
          <p:nvPr/>
        </p:nvPicPr>
        <p:blipFill rotWithShape="1">
          <a:blip r:embed="rId5">
            <a:alphaModFix/>
          </a:blip>
          <a:srcRect b="0" l="0" r="0" t="5419"/>
          <a:stretch/>
        </p:blipFill>
        <p:spPr>
          <a:xfrm>
            <a:off x="1825429" y="2952517"/>
            <a:ext cx="5475100" cy="191858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59" name="Google Shape;259;p23"/>
          <p:cNvCxnSpPr/>
          <p:nvPr/>
        </p:nvCxnSpPr>
        <p:spPr>
          <a:xfrm>
            <a:off x="1835503" y="1683125"/>
            <a:ext cx="5490900" cy="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23"/>
          <p:cNvCxnSpPr/>
          <p:nvPr/>
        </p:nvCxnSpPr>
        <p:spPr>
          <a:xfrm>
            <a:off x="1817588" y="3991138"/>
            <a:ext cx="5490900" cy="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9" l="0" r="-1239" t="-20649"/>
            </a:stretch>
          </a:blipFill>
          <a:ln>
            <a:noFill/>
          </a:ln>
        </p:spPr>
      </p:sp>
      <p:sp>
        <p:nvSpPr>
          <p:cNvPr id="100" name="Google Shape;100;p14"/>
          <p:cNvSpPr txBox="1"/>
          <p:nvPr/>
        </p:nvSpPr>
        <p:spPr>
          <a:xfrm>
            <a:off x="1439400" y="89950"/>
            <a:ext cx="6702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Purpose of Study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2880451" y="1669800"/>
            <a:ext cx="38202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</p:txBody>
      </p:sp>
      <p:cxnSp>
        <p:nvCxnSpPr>
          <p:cNvPr id="102" name="Google Shape;102;p14"/>
          <p:cNvCxnSpPr/>
          <p:nvPr/>
        </p:nvCxnSpPr>
        <p:spPr>
          <a:xfrm rot="10800000">
            <a:off x="8565188" y="-22501"/>
            <a:ext cx="0" cy="518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" name="Google Shape;103;p14"/>
          <p:cNvCxnSpPr/>
          <p:nvPr/>
        </p:nvCxnSpPr>
        <p:spPr>
          <a:xfrm flipH="1" rot="10800000">
            <a:off x="1015600" y="-225650"/>
            <a:ext cx="300" cy="5388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" name="Google Shape;104;p14"/>
          <p:cNvCxnSpPr/>
          <p:nvPr/>
        </p:nvCxnSpPr>
        <p:spPr>
          <a:xfrm flipH="1">
            <a:off x="-102450" y="901425"/>
            <a:ext cx="9318300" cy="54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" name="Google Shape;105;p14"/>
          <p:cNvCxnSpPr/>
          <p:nvPr/>
        </p:nvCxnSpPr>
        <p:spPr>
          <a:xfrm flipH="1">
            <a:off x="0" y="3514125"/>
            <a:ext cx="9180000" cy="42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p14"/>
          <p:cNvSpPr txBox="1"/>
          <p:nvPr/>
        </p:nvSpPr>
        <p:spPr>
          <a:xfrm>
            <a:off x="1151675" y="1028600"/>
            <a:ext cx="35031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AI is rapidly expanding in use cases: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Business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Education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Government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Daily Life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 wanted to create a better understanding of the shortcomings of current AI Models and place that within the larger framework of AI development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107" name="Google Shape;107;p14"/>
          <p:cNvCxnSpPr/>
          <p:nvPr/>
        </p:nvCxnSpPr>
        <p:spPr>
          <a:xfrm flipH="1" rot="10800000">
            <a:off x="4754150" y="927675"/>
            <a:ext cx="8100" cy="2589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14"/>
          <p:cNvSpPr txBox="1"/>
          <p:nvPr/>
        </p:nvSpPr>
        <p:spPr>
          <a:xfrm>
            <a:off x="4933237" y="1383825"/>
            <a:ext cx="3503100" cy="17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 asked 5 AI models to solve 8 problems I had done during my time as an undergraduate and graded them on their effectiveness 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Tried to find where exactly the models made errors and the underlying causes of those errors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109" name="Google Shape;109;p14"/>
          <p:cNvCxnSpPr/>
          <p:nvPr/>
        </p:nvCxnSpPr>
        <p:spPr>
          <a:xfrm>
            <a:off x="3307400" y="4561525"/>
            <a:ext cx="642900" cy="3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4"/>
          <p:cNvSpPr/>
          <p:nvPr/>
        </p:nvSpPr>
        <p:spPr>
          <a:xfrm>
            <a:off x="1679738" y="4190625"/>
            <a:ext cx="1558500" cy="869100"/>
          </a:xfrm>
          <a:prstGeom prst="roundRect">
            <a:avLst>
              <a:gd fmla="val 16667" name="adj"/>
            </a:avLst>
          </a:prstGeom>
          <a:solidFill>
            <a:srgbClr val="B4BCB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1720086" y="4304850"/>
            <a:ext cx="14778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6104238" y="4188750"/>
            <a:ext cx="1592100" cy="9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6342863" y="4188750"/>
            <a:ext cx="1558500" cy="869100"/>
          </a:xfrm>
          <a:prstGeom prst="roundRect">
            <a:avLst>
              <a:gd fmla="val 16667" name="adj"/>
            </a:avLst>
          </a:prstGeom>
          <a:solidFill>
            <a:srgbClr val="B4BCB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4015625" y="4188750"/>
            <a:ext cx="1558500" cy="869100"/>
          </a:xfrm>
          <a:prstGeom prst="roundRect">
            <a:avLst>
              <a:gd fmla="val 16667" name="adj"/>
            </a:avLst>
          </a:prstGeom>
          <a:solidFill>
            <a:srgbClr val="B4BCB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4167185" y="4288200"/>
            <a:ext cx="12549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14"/>
          <p:cNvCxnSpPr/>
          <p:nvPr/>
        </p:nvCxnSpPr>
        <p:spPr>
          <a:xfrm>
            <a:off x="5638950" y="4561525"/>
            <a:ext cx="642900" cy="3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14"/>
          <p:cNvSpPr txBox="1"/>
          <p:nvPr/>
        </p:nvSpPr>
        <p:spPr>
          <a:xfrm>
            <a:off x="6494663" y="4290075"/>
            <a:ext cx="12549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Deploy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1445650" y="3610200"/>
            <a:ext cx="670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AI Development Lifecycle</a:t>
            </a:r>
            <a:endParaRPr sz="2200">
              <a:solidFill>
                <a:schemeClr val="dk1"/>
              </a:solidFill>
            </a:endParaRPr>
          </a:p>
        </p:txBody>
      </p:sp>
      <p:cxnSp>
        <p:nvCxnSpPr>
          <p:cNvPr id="119" name="Google Shape;119;p14"/>
          <p:cNvCxnSpPr/>
          <p:nvPr/>
        </p:nvCxnSpPr>
        <p:spPr>
          <a:xfrm flipH="1">
            <a:off x="87200" y="4041525"/>
            <a:ext cx="9318300" cy="54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9" l="0" r="-1239" t="-20649"/>
            </a:stretch>
          </a:blipFill>
          <a:ln>
            <a:noFill/>
          </a:ln>
        </p:spPr>
      </p:sp>
      <p:cxnSp>
        <p:nvCxnSpPr>
          <p:cNvPr id="125" name="Google Shape;125;p15"/>
          <p:cNvCxnSpPr/>
          <p:nvPr/>
        </p:nvCxnSpPr>
        <p:spPr>
          <a:xfrm rot="10800000">
            <a:off x="-41432" y="509588"/>
            <a:ext cx="9226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" name="Google Shape;126;p15"/>
          <p:cNvCxnSpPr/>
          <p:nvPr/>
        </p:nvCxnSpPr>
        <p:spPr>
          <a:xfrm rot="10800000">
            <a:off x="281710" y="-22476"/>
            <a:ext cx="0" cy="5188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7" name="Google Shape;127;p15"/>
          <p:cNvSpPr txBox="1"/>
          <p:nvPr/>
        </p:nvSpPr>
        <p:spPr>
          <a:xfrm>
            <a:off x="281700" y="509600"/>
            <a:ext cx="4419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latin typeface="DM Sans"/>
                <a:ea typeface="DM Sans"/>
                <a:cs typeface="DM Sans"/>
                <a:sym typeface="DM Sans"/>
              </a:rPr>
              <a:t>Human Brain</a:t>
            </a:r>
            <a:endParaRPr sz="100"/>
          </a:p>
        </p:txBody>
      </p:sp>
      <p:sp>
        <p:nvSpPr>
          <p:cNvPr id="128" name="Google Shape;128;p15"/>
          <p:cNvSpPr txBox="1"/>
          <p:nvPr/>
        </p:nvSpPr>
        <p:spPr>
          <a:xfrm>
            <a:off x="4963400" y="1239400"/>
            <a:ext cx="41226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Based on 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the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neural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 network in the 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human brain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Numerical weights and biases influence an activation function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386250" y="1293250"/>
            <a:ext cx="42105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Dendrites send signals to somas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Signal strength is based on weights and biases 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0" name="Google Shape;130;p15"/>
          <p:cNvSpPr txBox="1"/>
          <p:nvPr/>
        </p:nvSpPr>
        <p:spPr>
          <a:xfrm>
            <a:off x="5223050" y="463400"/>
            <a:ext cx="3603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DM Sans"/>
                <a:ea typeface="DM Sans"/>
                <a:cs typeface="DM Sans"/>
                <a:sym typeface="DM Sans"/>
              </a:rPr>
              <a:t>AI Model</a:t>
            </a:r>
            <a:endParaRPr sz="700"/>
          </a:p>
        </p:txBody>
      </p:sp>
      <p:cxnSp>
        <p:nvCxnSpPr>
          <p:cNvPr id="131" name="Google Shape;131;p15"/>
          <p:cNvCxnSpPr/>
          <p:nvPr/>
        </p:nvCxnSpPr>
        <p:spPr>
          <a:xfrm rot="10800000">
            <a:off x="4701300" y="-22425"/>
            <a:ext cx="9900" cy="283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2" name="Google Shape;13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1500" y="2909698"/>
            <a:ext cx="4122601" cy="209665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33" name="Google Shape;133;p15"/>
          <p:cNvCxnSpPr/>
          <p:nvPr/>
        </p:nvCxnSpPr>
        <p:spPr>
          <a:xfrm rot="10800000">
            <a:off x="-7" y="2788188"/>
            <a:ext cx="9226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4" name="Google Shape;134;p15"/>
          <p:cNvPicPr preferRelativeResize="0"/>
          <p:nvPr/>
        </p:nvPicPr>
        <p:blipFill rotWithShape="1">
          <a:blip r:embed="rId5">
            <a:alphaModFix/>
          </a:blip>
          <a:srcRect b="0" l="56502" r="0" t="19126"/>
          <a:stretch/>
        </p:blipFill>
        <p:spPr>
          <a:xfrm>
            <a:off x="7034425" y="2970463"/>
            <a:ext cx="1909124" cy="190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 rotWithShape="1">
          <a:blip r:embed="rId5">
            <a:alphaModFix/>
          </a:blip>
          <a:srcRect b="0" l="0" r="57972" t="19126"/>
          <a:stretch/>
        </p:blipFill>
        <p:spPr>
          <a:xfrm>
            <a:off x="522050" y="2970470"/>
            <a:ext cx="1909124" cy="1975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/>
          <p:nvPr/>
        </p:nvSpPr>
        <p:spPr>
          <a:xfrm>
            <a:off x="0" y="1325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9" l="0" r="-1239" t="-20649"/>
            </a:stretch>
          </a:blipFill>
          <a:ln>
            <a:noFill/>
          </a:ln>
        </p:spPr>
      </p:sp>
      <p:cxnSp>
        <p:nvCxnSpPr>
          <p:cNvPr id="141" name="Google Shape;141;p16"/>
          <p:cNvCxnSpPr/>
          <p:nvPr/>
        </p:nvCxnSpPr>
        <p:spPr>
          <a:xfrm rot="10800000">
            <a:off x="280209" y="1624458"/>
            <a:ext cx="4291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" name="Google Shape;142;p16"/>
          <p:cNvCxnSpPr/>
          <p:nvPr/>
        </p:nvCxnSpPr>
        <p:spPr>
          <a:xfrm rot="10800000">
            <a:off x="281700" y="-314575"/>
            <a:ext cx="2700" cy="5498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" name="Google Shape;143;p16"/>
          <p:cNvCxnSpPr/>
          <p:nvPr/>
        </p:nvCxnSpPr>
        <p:spPr>
          <a:xfrm rot="10800000">
            <a:off x="-56455" y="281710"/>
            <a:ext cx="9253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4" name="Google Shape;144;p16"/>
          <p:cNvCxnSpPr/>
          <p:nvPr/>
        </p:nvCxnSpPr>
        <p:spPr>
          <a:xfrm rot="10800000">
            <a:off x="8862325" y="-354100"/>
            <a:ext cx="2700" cy="5562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5" name="Google Shape;145;p16"/>
          <p:cNvCxnSpPr/>
          <p:nvPr/>
        </p:nvCxnSpPr>
        <p:spPr>
          <a:xfrm rot="10800000">
            <a:off x="4570250" y="281800"/>
            <a:ext cx="0" cy="4978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6" name="Google Shape;146;p16"/>
          <p:cNvSpPr txBox="1"/>
          <p:nvPr/>
        </p:nvSpPr>
        <p:spPr>
          <a:xfrm>
            <a:off x="445809" y="352080"/>
            <a:ext cx="3963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Mathematical Foundation of AI</a:t>
            </a:r>
            <a:endParaRPr b="1" sz="3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7" name="Google Shape;147;p16"/>
          <p:cNvSpPr txBox="1"/>
          <p:nvPr/>
        </p:nvSpPr>
        <p:spPr>
          <a:xfrm>
            <a:off x="4678950" y="281813"/>
            <a:ext cx="4076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Model Training </a:t>
            </a:r>
            <a:endParaRPr sz="3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148" name="Google Shape;148;p16"/>
          <p:cNvCxnSpPr/>
          <p:nvPr/>
        </p:nvCxnSpPr>
        <p:spPr>
          <a:xfrm flipH="1">
            <a:off x="4570200" y="831925"/>
            <a:ext cx="4315800" cy="25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" name="Google Shape;149;p16"/>
          <p:cNvCxnSpPr/>
          <p:nvPr/>
        </p:nvCxnSpPr>
        <p:spPr>
          <a:xfrm rot="10800000">
            <a:off x="-56455" y="4873860"/>
            <a:ext cx="9253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0" name="Google Shape;150;p16"/>
          <p:cNvSpPr txBox="1"/>
          <p:nvPr/>
        </p:nvSpPr>
        <p:spPr>
          <a:xfrm>
            <a:off x="389475" y="1667963"/>
            <a:ext cx="3922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48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Formula for an Artificial 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Neuron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48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With weights: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48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Input vectors: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48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An activation function: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48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And shifted by a bias b ∈ ℝ.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51" name="Google Shape;151;p16"/>
          <p:cNvPicPr preferRelativeResize="0"/>
          <p:nvPr/>
        </p:nvPicPr>
        <p:blipFill rotWithShape="1">
          <a:blip r:embed="rId4">
            <a:alphaModFix/>
          </a:blip>
          <a:srcRect b="0" l="0" r="1117" t="0"/>
          <a:stretch/>
        </p:blipFill>
        <p:spPr>
          <a:xfrm>
            <a:off x="490400" y="1954525"/>
            <a:ext cx="3873839" cy="30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2" name="Google Shape;15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49215" y="2414138"/>
            <a:ext cx="1615110" cy="31521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3" name="Google Shape;153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49225" y="2881175"/>
            <a:ext cx="1470500" cy="3296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4" name="Google Shape;154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1950" y="3782840"/>
            <a:ext cx="1348801" cy="32964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5" name="Google Shape;155;p16"/>
          <p:cNvSpPr txBox="1"/>
          <p:nvPr/>
        </p:nvSpPr>
        <p:spPr>
          <a:xfrm>
            <a:off x="4755763" y="993925"/>
            <a:ext cx="39228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48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There is a training dataset and a test dataset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48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The model is run on the training dataset with random weights and biases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48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Performance is measured by a loss function: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01114" y="2049250"/>
            <a:ext cx="2053973" cy="3296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29149" y="2557725"/>
            <a:ext cx="2997888" cy="2137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/>
          <p:nvPr/>
        </p:nvSpPr>
        <p:spPr>
          <a:xfrm>
            <a:off x="0" y="25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9" l="0" r="-1239" t="-20649"/>
            </a:stretch>
          </a:blipFill>
          <a:ln>
            <a:noFill/>
          </a:ln>
        </p:spPr>
      </p:sp>
      <p:cxnSp>
        <p:nvCxnSpPr>
          <p:cNvPr id="163" name="Google Shape;163;p17"/>
          <p:cNvCxnSpPr/>
          <p:nvPr/>
        </p:nvCxnSpPr>
        <p:spPr>
          <a:xfrm rot="10800000">
            <a:off x="281710" y="-22476"/>
            <a:ext cx="0" cy="5188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4" name="Google Shape;164;p17"/>
          <p:cNvSpPr txBox="1"/>
          <p:nvPr/>
        </p:nvSpPr>
        <p:spPr>
          <a:xfrm>
            <a:off x="2818499" y="-12"/>
            <a:ext cx="3775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DM Sans"/>
                <a:ea typeface="DM Sans"/>
                <a:cs typeface="DM Sans"/>
                <a:sym typeface="DM Sans"/>
              </a:rPr>
              <a:t>Methods</a:t>
            </a:r>
            <a:endParaRPr sz="700"/>
          </a:p>
        </p:txBody>
      </p:sp>
      <p:sp>
        <p:nvSpPr>
          <p:cNvPr id="165" name="Google Shape;165;p17"/>
          <p:cNvSpPr txBox="1"/>
          <p:nvPr/>
        </p:nvSpPr>
        <p:spPr>
          <a:xfrm>
            <a:off x="430200" y="1063575"/>
            <a:ext cx="41226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Five chatbots that advertise their ability to solve mathematical problems were faced with 8 undergraduate level mathematical questions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166" name="Google Shape;166;p17"/>
          <p:cNvCxnSpPr/>
          <p:nvPr/>
        </p:nvCxnSpPr>
        <p:spPr>
          <a:xfrm flipH="1" rot="10800000">
            <a:off x="4701310" y="767424"/>
            <a:ext cx="9900" cy="439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7" name="Google Shape;167;p17"/>
          <p:cNvPicPr preferRelativeResize="0"/>
          <p:nvPr/>
        </p:nvPicPr>
        <p:blipFill rotWithShape="1">
          <a:blip r:embed="rId4">
            <a:alphaModFix/>
          </a:blip>
          <a:srcRect b="16813" l="0" r="0" t="19039"/>
          <a:stretch/>
        </p:blipFill>
        <p:spPr>
          <a:xfrm>
            <a:off x="481675" y="2540312"/>
            <a:ext cx="1734900" cy="6174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8" name="Google Shape;168;p17"/>
          <p:cNvPicPr preferRelativeResize="0"/>
          <p:nvPr/>
        </p:nvPicPr>
        <p:blipFill rotWithShape="1">
          <a:blip r:embed="rId5">
            <a:alphaModFix/>
          </a:blip>
          <a:srcRect b="17122" l="8775" r="0" t="0"/>
          <a:stretch/>
        </p:blipFill>
        <p:spPr>
          <a:xfrm>
            <a:off x="2416554" y="2540313"/>
            <a:ext cx="1484549" cy="6174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9" name="Google Shape;169;p17"/>
          <p:cNvPicPr preferRelativeResize="0"/>
          <p:nvPr/>
        </p:nvPicPr>
        <p:blipFill rotWithShape="1">
          <a:blip r:embed="rId6">
            <a:alphaModFix/>
          </a:blip>
          <a:srcRect b="22460" l="0" r="0" t="24528"/>
          <a:stretch/>
        </p:blipFill>
        <p:spPr>
          <a:xfrm>
            <a:off x="2619063" y="3396500"/>
            <a:ext cx="1998900" cy="5868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0" name="Google Shape;170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1699" y="3396500"/>
            <a:ext cx="2054063" cy="5868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1" name="Google Shape;171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1675" y="4231325"/>
            <a:ext cx="617450" cy="6174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2" name="Google Shape;172;p17"/>
          <p:cNvSpPr/>
          <p:nvPr/>
        </p:nvSpPr>
        <p:spPr>
          <a:xfrm>
            <a:off x="1099125" y="4231350"/>
            <a:ext cx="1467900" cy="60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3" name="Google Shape;173;p17"/>
          <p:cNvCxnSpPr/>
          <p:nvPr/>
        </p:nvCxnSpPr>
        <p:spPr>
          <a:xfrm rot="10800000">
            <a:off x="-7" y="776663"/>
            <a:ext cx="9226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4" name="Google Shape;174;p17"/>
          <p:cNvCxnSpPr/>
          <p:nvPr/>
        </p:nvCxnSpPr>
        <p:spPr>
          <a:xfrm flipH="1" rot="10800000">
            <a:off x="1104625" y="4222125"/>
            <a:ext cx="1468500" cy="3300"/>
          </a:xfrm>
          <a:prstGeom prst="straightConnector1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17"/>
          <p:cNvCxnSpPr/>
          <p:nvPr/>
        </p:nvCxnSpPr>
        <p:spPr>
          <a:xfrm flipH="1" rot="10800000">
            <a:off x="1105150" y="4834125"/>
            <a:ext cx="1461900" cy="14700"/>
          </a:xfrm>
          <a:prstGeom prst="straightConnector1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17"/>
          <p:cNvCxnSpPr/>
          <p:nvPr/>
        </p:nvCxnSpPr>
        <p:spPr>
          <a:xfrm>
            <a:off x="2573075" y="4225425"/>
            <a:ext cx="0" cy="608700"/>
          </a:xfrm>
          <a:prstGeom prst="straightConnector1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p17"/>
          <p:cNvSpPr txBox="1"/>
          <p:nvPr/>
        </p:nvSpPr>
        <p:spPr>
          <a:xfrm>
            <a:off x="1180700" y="4304800"/>
            <a:ext cx="13176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Thetawise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178" name="Google Shape;178;p17"/>
          <p:cNvSpPr txBox="1"/>
          <p:nvPr/>
        </p:nvSpPr>
        <p:spPr>
          <a:xfrm>
            <a:off x="4929425" y="952500"/>
            <a:ext cx="4075200" cy="7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7"/>
          <p:cNvSpPr txBox="1"/>
          <p:nvPr/>
        </p:nvSpPr>
        <p:spPr>
          <a:xfrm>
            <a:off x="4859700" y="903050"/>
            <a:ext cx="4122600" cy="41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75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Two questions each were chosen from 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Inputs were coded in LaTex format in the exact same wording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175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○"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No AI had issue 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reading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 this format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AI outputs were then compared to prepared 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possible solutions for each question and graded on their accuracy (note this has some room for subjectivity)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0" name="Google Shape;180;p17"/>
          <p:cNvSpPr/>
          <p:nvPr/>
        </p:nvSpPr>
        <p:spPr>
          <a:xfrm>
            <a:off x="5058125" y="2133075"/>
            <a:ext cx="1467900" cy="60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7"/>
          <p:cNvSpPr/>
          <p:nvPr/>
        </p:nvSpPr>
        <p:spPr>
          <a:xfrm>
            <a:off x="7234025" y="2133075"/>
            <a:ext cx="1467900" cy="60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7"/>
          <p:cNvSpPr/>
          <p:nvPr/>
        </p:nvSpPr>
        <p:spPr>
          <a:xfrm>
            <a:off x="7234025" y="1345350"/>
            <a:ext cx="1467900" cy="60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7"/>
          <p:cNvSpPr/>
          <p:nvPr/>
        </p:nvSpPr>
        <p:spPr>
          <a:xfrm>
            <a:off x="5058125" y="1345350"/>
            <a:ext cx="1467900" cy="60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 txBox="1"/>
          <p:nvPr/>
        </p:nvSpPr>
        <p:spPr>
          <a:xfrm>
            <a:off x="5133275" y="1345350"/>
            <a:ext cx="13176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Reasoning and Proofs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7309175" y="1419000"/>
            <a:ext cx="13176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Geometry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17"/>
          <p:cNvSpPr txBox="1"/>
          <p:nvPr/>
        </p:nvSpPr>
        <p:spPr>
          <a:xfrm>
            <a:off x="5058125" y="2206725"/>
            <a:ext cx="14679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 Algebra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7309175" y="2206725"/>
            <a:ext cx="13176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 Analysis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"/>
          <p:cNvSpPr/>
          <p:nvPr/>
        </p:nvSpPr>
        <p:spPr>
          <a:xfrm>
            <a:off x="0" y="1325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9" l="0" r="-1239" t="-20649"/>
            </a:stretch>
          </a:blipFill>
          <a:ln>
            <a:noFill/>
          </a:ln>
        </p:spPr>
      </p:sp>
      <p:cxnSp>
        <p:nvCxnSpPr>
          <p:cNvPr id="193" name="Google Shape;193;p18"/>
          <p:cNvCxnSpPr/>
          <p:nvPr/>
        </p:nvCxnSpPr>
        <p:spPr>
          <a:xfrm rot="10800000">
            <a:off x="-41407" y="952238"/>
            <a:ext cx="9226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4" name="Google Shape;194;p18"/>
          <p:cNvCxnSpPr/>
          <p:nvPr/>
        </p:nvCxnSpPr>
        <p:spPr>
          <a:xfrm rot="10800000">
            <a:off x="281710" y="-22476"/>
            <a:ext cx="0" cy="5188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5" name="Google Shape;195;p18"/>
          <p:cNvSpPr txBox="1"/>
          <p:nvPr/>
        </p:nvSpPr>
        <p:spPr>
          <a:xfrm>
            <a:off x="1220850" y="118500"/>
            <a:ext cx="6702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Results</a:t>
            </a:r>
            <a:endParaRPr sz="700">
              <a:solidFill>
                <a:schemeClr val="dk1"/>
              </a:solidFill>
            </a:endParaRPr>
          </a:p>
        </p:txBody>
      </p:sp>
      <p:pic>
        <p:nvPicPr>
          <p:cNvPr id="196" name="Google Shape;1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175" y="1440750"/>
            <a:ext cx="5114774" cy="3233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97" name="Google Shape;197;p18"/>
          <p:cNvCxnSpPr/>
          <p:nvPr/>
        </p:nvCxnSpPr>
        <p:spPr>
          <a:xfrm rot="10800000">
            <a:off x="5851160" y="952249"/>
            <a:ext cx="1800" cy="435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8" name="Google Shape;198;p18"/>
          <p:cNvSpPr txBox="1"/>
          <p:nvPr/>
        </p:nvSpPr>
        <p:spPr>
          <a:xfrm>
            <a:off x="6035175" y="1126500"/>
            <a:ext cx="2737500" cy="38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Microsoft Copilot performed the worst 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4 correct answers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Math GPT performed the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with 6 correct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of the others had 5 correct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was not a    sizeable difference in performance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"/>
          <p:cNvSpPr/>
          <p:nvPr/>
        </p:nvSpPr>
        <p:spPr>
          <a:xfrm>
            <a:off x="0" y="1325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9" l="0" r="-1239" t="-20649"/>
            </a:stretch>
          </a:blipFill>
          <a:ln>
            <a:noFill/>
          </a:ln>
        </p:spPr>
      </p:sp>
      <p:cxnSp>
        <p:nvCxnSpPr>
          <p:cNvPr id="204" name="Google Shape;204;p19"/>
          <p:cNvCxnSpPr/>
          <p:nvPr/>
        </p:nvCxnSpPr>
        <p:spPr>
          <a:xfrm rot="10800000">
            <a:off x="-41407" y="952238"/>
            <a:ext cx="9226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5" name="Google Shape;205;p19"/>
          <p:cNvCxnSpPr/>
          <p:nvPr/>
        </p:nvCxnSpPr>
        <p:spPr>
          <a:xfrm rot="10800000">
            <a:off x="281710" y="-22476"/>
            <a:ext cx="0" cy="5188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6" name="Google Shape;206;p19"/>
          <p:cNvSpPr txBox="1"/>
          <p:nvPr/>
        </p:nvSpPr>
        <p:spPr>
          <a:xfrm>
            <a:off x="1220850" y="118500"/>
            <a:ext cx="6702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Results by Question</a:t>
            </a:r>
            <a:endParaRPr sz="700">
              <a:solidFill>
                <a:schemeClr val="dk1"/>
              </a:solidFill>
            </a:endParaRPr>
          </a:p>
        </p:txBody>
      </p:sp>
      <p:pic>
        <p:nvPicPr>
          <p:cNvPr id="207" name="Google Shape;2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653" y="1309075"/>
            <a:ext cx="3966724" cy="356227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08" name="Google Shape;208;p19"/>
          <p:cNvCxnSpPr/>
          <p:nvPr/>
        </p:nvCxnSpPr>
        <p:spPr>
          <a:xfrm flipH="1" rot="10800000">
            <a:off x="4828335" y="952249"/>
            <a:ext cx="6000" cy="4422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9" name="Google Shape;209;p19"/>
          <p:cNvSpPr txBox="1"/>
          <p:nvPr/>
        </p:nvSpPr>
        <p:spPr>
          <a:xfrm>
            <a:off x="5132275" y="1366263"/>
            <a:ext cx="3732000" cy="3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3 questions were easily passed by all 5 models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1 question was failed by all 5 models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This is easily solved by induction but none of the AI models tried induction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They mostly tried to manipulate the algebra before giving up and 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declaring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 the statement true and/or 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committing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 algebra mistakes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10" name="Google Shape;21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5725" y="2488513"/>
            <a:ext cx="4045099" cy="23380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ransition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9" l="0" r="-1239" t="-20649"/>
            </a:stretch>
          </a:blipFill>
          <a:ln>
            <a:noFill/>
          </a:ln>
        </p:spPr>
      </p:sp>
      <p:cxnSp>
        <p:nvCxnSpPr>
          <p:cNvPr id="216" name="Google Shape;216;p20"/>
          <p:cNvCxnSpPr/>
          <p:nvPr/>
        </p:nvCxnSpPr>
        <p:spPr>
          <a:xfrm rot="10800000">
            <a:off x="-41407" y="952238"/>
            <a:ext cx="9226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7" name="Google Shape;217;p20"/>
          <p:cNvCxnSpPr/>
          <p:nvPr/>
        </p:nvCxnSpPr>
        <p:spPr>
          <a:xfrm rot="10800000">
            <a:off x="281710" y="-22476"/>
            <a:ext cx="0" cy="5188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8" name="Google Shape;218;p20"/>
          <p:cNvSpPr txBox="1"/>
          <p:nvPr/>
        </p:nvSpPr>
        <p:spPr>
          <a:xfrm>
            <a:off x="1220850" y="118500"/>
            <a:ext cx="6702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Results by Fields</a:t>
            </a:r>
            <a:endParaRPr sz="700">
              <a:solidFill>
                <a:schemeClr val="dk1"/>
              </a:solidFill>
            </a:endParaRPr>
          </a:p>
        </p:txBody>
      </p:sp>
      <p:pic>
        <p:nvPicPr>
          <p:cNvPr id="219" name="Google Shape;219;p20"/>
          <p:cNvPicPr preferRelativeResize="0"/>
          <p:nvPr/>
        </p:nvPicPr>
        <p:blipFill rotWithShape="1">
          <a:blip r:embed="rId4">
            <a:alphaModFix/>
          </a:blip>
          <a:srcRect b="2500" l="3059" r="3943" t="1336"/>
          <a:stretch/>
        </p:blipFill>
        <p:spPr>
          <a:xfrm>
            <a:off x="685138" y="1103500"/>
            <a:ext cx="3817999" cy="38561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20" name="Google Shape;220;p20"/>
          <p:cNvCxnSpPr/>
          <p:nvPr/>
        </p:nvCxnSpPr>
        <p:spPr>
          <a:xfrm rot="10800000">
            <a:off x="4906585" y="952249"/>
            <a:ext cx="1800" cy="423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1" name="Google Shape;221;p20"/>
          <p:cNvSpPr txBox="1"/>
          <p:nvPr/>
        </p:nvSpPr>
        <p:spPr>
          <a:xfrm>
            <a:off x="5036775" y="1180775"/>
            <a:ext cx="3768300" cy="38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Abstract Algebra was the best performing subject with 9 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correct out of 10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Geometry had the least with 4 correct out of 10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Possibly the models have a hard time visualizing geometric problems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"/>
          <p:cNvSpPr/>
          <p:nvPr/>
        </p:nvSpPr>
        <p:spPr>
          <a:xfrm>
            <a:off x="0" y="25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9" l="0" r="-1239" t="-20649"/>
            </a:stretch>
          </a:blipFill>
          <a:ln>
            <a:noFill/>
          </a:ln>
        </p:spPr>
      </p:sp>
      <p:cxnSp>
        <p:nvCxnSpPr>
          <p:cNvPr id="227" name="Google Shape;227;p21"/>
          <p:cNvCxnSpPr/>
          <p:nvPr/>
        </p:nvCxnSpPr>
        <p:spPr>
          <a:xfrm rot="10800000">
            <a:off x="-41407" y="952238"/>
            <a:ext cx="9226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8" name="Google Shape;228;p21"/>
          <p:cNvCxnSpPr/>
          <p:nvPr/>
        </p:nvCxnSpPr>
        <p:spPr>
          <a:xfrm rot="10800000">
            <a:off x="281710" y="-22476"/>
            <a:ext cx="0" cy="5188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9" name="Google Shape;229;p21"/>
          <p:cNvSpPr txBox="1"/>
          <p:nvPr/>
        </p:nvSpPr>
        <p:spPr>
          <a:xfrm>
            <a:off x="1220850" y="118500"/>
            <a:ext cx="6702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Conclusion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230" name="Google Shape;230;p21"/>
          <p:cNvSpPr txBox="1"/>
          <p:nvPr/>
        </p:nvSpPr>
        <p:spPr>
          <a:xfrm>
            <a:off x="399800" y="1327250"/>
            <a:ext cx="3874500" cy="1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Overall the success rate of AI models when faced with 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mathematical 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problems in this study was </a:t>
            </a: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62.5%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1" name="Google Shape;231;p21"/>
          <p:cNvCxnSpPr/>
          <p:nvPr/>
        </p:nvCxnSpPr>
        <p:spPr>
          <a:xfrm rot="10800000">
            <a:off x="4315288" y="952250"/>
            <a:ext cx="12000" cy="4300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2" name="Google Shape;232;p21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843" y="2505675"/>
            <a:ext cx="3637299" cy="22490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3" name="Google Shape;233;p21"/>
          <p:cNvSpPr txBox="1"/>
          <p:nvPr/>
        </p:nvSpPr>
        <p:spPr>
          <a:xfrm>
            <a:off x="4525450" y="1127475"/>
            <a:ext cx="4255500" cy="1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Failure is attributed to 2 factors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training sets lack theoretical foundations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models provide statistical approximations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i.e. They are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unable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use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deductive reasoning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 studies performed in larger scales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produced worse results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“Frontier Math,” a mathematical benchmark for assessing AI had a 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&lt;2%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success rate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