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DM Sans"/>
      <p:bold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DMSans-bold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DM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a99ace89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1ea99ace899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9a7eac9f0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29a7eac9f01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715497142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27154971426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ea99ace899_1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1ea99ace899_1_2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ea99ace899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1ea99ace899_1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70c905e05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270c905e057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2bc30d7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2a2bc30d7a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e0e3c1f5b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2e0e3c1f5b6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715497142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27154971426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dfa147d26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2dfa147d268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714f7fc9b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2714f7fc9b8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1154550" y="-125850"/>
            <a:ext cx="22629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2366100" y="1085919"/>
            <a:ext cx="29259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270600" y="95319"/>
            <a:ext cx="2925900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342900" y="1065213"/>
            <a:ext cx="38862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228600" y="800100"/>
            <a:ext cx="4114800" cy="22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361156" y="2203450"/>
            <a:ext cx="38862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61156" y="1453357"/>
            <a:ext cx="38862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228600" y="800100"/>
            <a:ext cx="2019300" cy="22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2324100" y="800100"/>
            <a:ext cx="2019300" cy="22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228600" y="767556"/>
            <a:ext cx="20202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228600" y="1087438"/>
            <a:ext cx="2020200" cy="19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2322513" y="767556"/>
            <a:ext cx="20208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2322513" y="1087438"/>
            <a:ext cx="2020800" cy="19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228600" y="136525"/>
            <a:ext cx="15042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1787525" y="136525"/>
            <a:ext cx="2556000" cy="29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228600" y="717550"/>
            <a:ext cx="1504200" cy="23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96144" y="2400300"/>
            <a:ext cx="27432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96144" y="2683669"/>
            <a:ext cx="27432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28600" y="800100"/>
            <a:ext cx="4114800" cy="22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Relationship Id="rId4" Type="http://schemas.openxmlformats.org/officeDocument/2006/relationships/image" Target="../media/image5.png"/><Relationship Id="rId5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Relationship Id="rId4" Type="http://schemas.openxmlformats.org/officeDocument/2006/relationships/image" Target="../media/image3.png"/><Relationship Id="rId5" Type="http://schemas.openxmlformats.org/officeDocument/2006/relationships/image" Target="../media/image11.png"/><Relationship Id="rId6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jp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jp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Relationship Id="rId4" Type="http://schemas.openxmlformats.org/officeDocument/2006/relationships/image" Target="../media/image7.jpg"/><Relationship Id="rId5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jpg"/><Relationship Id="rId4" Type="http://schemas.openxmlformats.org/officeDocument/2006/relationships/image" Target="../media/image14.png"/><Relationship Id="rId5" Type="http://schemas.openxmlformats.org/officeDocument/2006/relationships/image" Target="../media/image9.png"/><Relationship Id="rId6" Type="http://schemas.openxmlformats.org/officeDocument/2006/relationships/image" Target="../media/image15.png"/><Relationship Id="rId7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Relationship Id="rId4" Type="http://schemas.openxmlformats.org/officeDocument/2006/relationships/image" Target="../media/image14.png"/><Relationship Id="rId5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jp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-61400" y="0"/>
            <a:ext cx="923544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9" l="0" r="-1239" t="-20649"/>
            </a:stretch>
          </a:blipFill>
          <a:ln>
            <a:noFill/>
          </a:ln>
        </p:spPr>
      </p:sp>
      <p:cxnSp>
        <p:nvCxnSpPr>
          <p:cNvPr id="85" name="Google Shape;85;p13"/>
          <p:cNvCxnSpPr/>
          <p:nvPr/>
        </p:nvCxnSpPr>
        <p:spPr>
          <a:xfrm flipH="1" rot="10800000">
            <a:off x="8862290" y="-7992"/>
            <a:ext cx="10800" cy="515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" name="Google Shape;86;p13"/>
          <p:cNvCxnSpPr/>
          <p:nvPr/>
        </p:nvCxnSpPr>
        <p:spPr>
          <a:xfrm rot="10800000">
            <a:off x="75" y="276275"/>
            <a:ext cx="9165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7" name="Google Shape;87;p13"/>
          <p:cNvGrpSpPr/>
          <p:nvPr/>
        </p:nvGrpSpPr>
        <p:grpSpPr>
          <a:xfrm>
            <a:off x="1671975" y="4011276"/>
            <a:ext cx="5294284" cy="2027188"/>
            <a:chOff x="0" y="-47625"/>
            <a:chExt cx="2374012" cy="860400"/>
          </a:xfrm>
        </p:grpSpPr>
        <p:sp>
          <p:nvSpPr>
            <p:cNvPr id="88" name="Google Shape;88;p13"/>
            <p:cNvSpPr/>
            <p:nvPr/>
          </p:nvSpPr>
          <p:spPr>
            <a:xfrm>
              <a:off x="0" y="0"/>
              <a:ext cx="2374012" cy="145882"/>
            </a:xfrm>
            <a:custGeom>
              <a:rect b="b" l="l" r="r" t="t"/>
              <a:pathLst>
                <a:path extrusionOk="0" h="145882" w="2374012">
                  <a:moveTo>
                    <a:pt x="0" y="0"/>
                  </a:moveTo>
                  <a:lnTo>
                    <a:pt x="2374012" y="0"/>
                  </a:lnTo>
                  <a:lnTo>
                    <a:pt x="2374012" y="145882"/>
                  </a:lnTo>
                  <a:lnTo>
                    <a:pt x="0" y="1458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9" name="Google Shape;89;p13"/>
            <p:cNvSpPr txBox="1"/>
            <p:nvPr/>
          </p:nvSpPr>
          <p:spPr>
            <a:xfrm>
              <a:off x="0" y="-47625"/>
              <a:ext cx="812700" cy="8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" name="Google Shape;90;p13"/>
          <p:cNvSpPr/>
          <p:nvPr/>
        </p:nvSpPr>
        <p:spPr>
          <a:xfrm>
            <a:off x="1671975" y="1170000"/>
            <a:ext cx="5294400" cy="183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1848075" y="1378950"/>
            <a:ext cx="4942200" cy="14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700">
                <a:latin typeface="DM Sans"/>
                <a:ea typeface="DM Sans"/>
                <a:cs typeface="DM Sans"/>
                <a:sym typeface="DM Sans"/>
              </a:rPr>
              <a:t>Knots and Quandles</a:t>
            </a:r>
            <a:endParaRPr sz="5600"/>
          </a:p>
        </p:txBody>
      </p:sp>
      <p:sp>
        <p:nvSpPr>
          <p:cNvPr id="92" name="Google Shape;92;p13"/>
          <p:cNvSpPr txBox="1"/>
          <p:nvPr/>
        </p:nvSpPr>
        <p:spPr>
          <a:xfrm>
            <a:off x="1740259" y="4166065"/>
            <a:ext cx="2361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Joey Fischer</a:t>
            </a:r>
            <a:endParaRPr sz="1000"/>
          </a:p>
        </p:txBody>
      </p:sp>
      <p:sp>
        <p:nvSpPr>
          <p:cNvPr id="93" name="Google Shape;93;p13"/>
          <p:cNvSpPr txBox="1"/>
          <p:nvPr/>
        </p:nvSpPr>
        <p:spPr>
          <a:xfrm>
            <a:off x="4500230" y="4166065"/>
            <a:ext cx="2361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5</a:t>
            </a:r>
            <a:r>
              <a:rPr b="0" i="0" lang="en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/</a:t>
            </a:r>
            <a:r>
              <a:rPr lang="en">
                <a:latin typeface="DM Sans"/>
                <a:ea typeface="DM Sans"/>
                <a:cs typeface="DM Sans"/>
                <a:sym typeface="DM Sans"/>
              </a:rPr>
              <a:t>9</a:t>
            </a:r>
            <a:r>
              <a:rPr b="0" i="0" lang="en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/202</a:t>
            </a:r>
            <a:r>
              <a:rPr lang="en">
                <a:latin typeface="DM Sans"/>
                <a:ea typeface="DM Sans"/>
                <a:cs typeface="DM Sans"/>
                <a:sym typeface="DM Sans"/>
              </a:rPr>
              <a:t>4</a:t>
            </a:r>
            <a:endParaRPr sz="1000"/>
          </a:p>
        </p:txBody>
      </p:sp>
      <p:cxnSp>
        <p:nvCxnSpPr>
          <p:cNvPr id="94" name="Google Shape;94;p13"/>
          <p:cNvCxnSpPr/>
          <p:nvPr/>
        </p:nvCxnSpPr>
        <p:spPr>
          <a:xfrm flipH="1">
            <a:off x="269450" y="0"/>
            <a:ext cx="31200" cy="5111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9" l="0" r="-1239" t="-20649"/>
            </a:stretch>
          </a:blipFill>
          <a:ln>
            <a:noFill/>
          </a:ln>
        </p:spPr>
      </p:sp>
      <p:cxnSp>
        <p:nvCxnSpPr>
          <p:cNvPr id="239" name="Google Shape;239;p22"/>
          <p:cNvCxnSpPr/>
          <p:nvPr/>
        </p:nvCxnSpPr>
        <p:spPr>
          <a:xfrm rot="10800000">
            <a:off x="-41407" y="703713"/>
            <a:ext cx="9226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0" name="Google Shape;240;p22"/>
          <p:cNvCxnSpPr/>
          <p:nvPr/>
        </p:nvCxnSpPr>
        <p:spPr>
          <a:xfrm rot="10800000">
            <a:off x="281710" y="-22476"/>
            <a:ext cx="0" cy="5188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1" name="Google Shape;241;p22"/>
          <p:cNvSpPr txBox="1"/>
          <p:nvPr/>
        </p:nvSpPr>
        <p:spPr>
          <a:xfrm>
            <a:off x="1220850" y="118500"/>
            <a:ext cx="67023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242" name="Google Shape;242;p22"/>
          <p:cNvSpPr txBox="1"/>
          <p:nvPr/>
        </p:nvSpPr>
        <p:spPr>
          <a:xfrm>
            <a:off x="0" y="0"/>
            <a:ext cx="9144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Results </a:t>
            </a:r>
            <a:endParaRPr sz="800"/>
          </a:p>
        </p:txBody>
      </p:sp>
      <p:pic>
        <p:nvPicPr>
          <p:cNvPr id="243" name="Google Shape;24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3550" y="2491675"/>
            <a:ext cx="3310626" cy="2466401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2"/>
          <p:cNvSpPr txBox="1"/>
          <p:nvPr/>
        </p:nvSpPr>
        <p:spPr>
          <a:xfrm>
            <a:off x="571850" y="2491675"/>
            <a:ext cx="4437900" cy="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this code, I have since proved the first 7 prime knots to be unique from each other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5" name="Google Shape;245;p22"/>
          <p:cNvCxnSpPr/>
          <p:nvPr/>
        </p:nvCxnSpPr>
        <p:spPr>
          <a:xfrm flipH="1">
            <a:off x="11600" y="2283700"/>
            <a:ext cx="9180600" cy="6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6" name="Google Shape;246;p22"/>
          <p:cNvCxnSpPr/>
          <p:nvPr/>
        </p:nvCxnSpPr>
        <p:spPr>
          <a:xfrm flipH="1" rot="10800000">
            <a:off x="5299910" y="2306724"/>
            <a:ext cx="13500" cy="2859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7" name="Google Shape;247;p22"/>
          <p:cNvCxnSpPr/>
          <p:nvPr/>
        </p:nvCxnSpPr>
        <p:spPr>
          <a:xfrm flipH="1">
            <a:off x="241025" y="3787050"/>
            <a:ext cx="5083800" cy="34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8" name="Google Shape;248;p22"/>
          <p:cNvCxnSpPr/>
          <p:nvPr/>
        </p:nvCxnSpPr>
        <p:spPr>
          <a:xfrm flipH="1">
            <a:off x="278300" y="3328000"/>
            <a:ext cx="5058000" cy="14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9" name="Google Shape;249;p22"/>
          <p:cNvSpPr txBox="1"/>
          <p:nvPr/>
        </p:nvSpPr>
        <p:spPr>
          <a:xfrm>
            <a:off x="281700" y="3328000"/>
            <a:ext cx="496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Applications of Knots</a:t>
            </a:r>
            <a:endParaRPr sz="100"/>
          </a:p>
        </p:txBody>
      </p:sp>
      <p:sp>
        <p:nvSpPr>
          <p:cNvPr id="250" name="Google Shape;250;p22"/>
          <p:cNvSpPr txBox="1"/>
          <p:nvPr/>
        </p:nvSpPr>
        <p:spPr>
          <a:xfrm>
            <a:off x="571850" y="3937825"/>
            <a:ext cx="4437900" cy="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DNA molecules are acted upon by enzymes in similar ways to the Reidemeister moves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use knot theory to understand the topology of DNA molecules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1" name="Google Shape;25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85675" y="751450"/>
            <a:ext cx="6572644" cy="148453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ransition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3"/>
          <p:cNvSpPr/>
          <p:nvPr/>
        </p:nvSpPr>
        <p:spPr>
          <a:xfrm>
            <a:off x="-61400" y="0"/>
            <a:ext cx="923544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9" l="0" r="-1239" t="-20649"/>
            </a:stretch>
          </a:blipFill>
          <a:ln>
            <a:noFill/>
          </a:ln>
        </p:spPr>
      </p:sp>
      <p:sp>
        <p:nvSpPr>
          <p:cNvPr id="257" name="Google Shape;257;p23"/>
          <p:cNvSpPr txBox="1"/>
          <p:nvPr/>
        </p:nvSpPr>
        <p:spPr>
          <a:xfrm>
            <a:off x="2880451" y="1669800"/>
            <a:ext cx="38202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258" name="Google Shape;258;p23"/>
          <p:cNvSpPr txBox="1"/>
          <p:nvPr/>
        </p:nvSpPr>
        <p:spPr>
          <a:xfrm>
            <a:off x="2876551" y="2523500"/>
            <a:ext cx="38202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259" name="Google Shape;259;p23"/>
          <p:cNvSpPr txBox="1"/>
          <p:nvPr/>
        </p:nvSpPr>
        <p:spPr>
          <a:xfrm>
            <a:off x="2876552" y="3399575"/>
            <a:ext cx="37440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</p:txBody>
      </p:sp>
      <p:cxnSp>
        <p:nvCxnSpPr>
          <p:cNvPr id="260" name="Google Shape;260;p23"/>
          <p:cNvCxnSpPr/>
          <p:nvPr/>
        </p:nvCxnSpPr>
        <p:spPr>
          <a:xfrm rot="10800000">
            <a:off x="8565188" y="-22501"/>
            <a:ext cx="0" cy="518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1" name="Google Shape;261;p23"/>
          <p:cNvCxnSpPr/>
          <p:nvPr/>
        </p:nvCxnSpPr>
        <p:spPr>
          <a:xfrm flipH="1" rot="10800000">
            <a:off x="1015600" y="-225650"/>
            <a:ext cx="300" cy="5388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2" name="Google Shape;262;p23"/>
          <p:cNvCxnSpPr/>
          <p:nvPr/>
        </p:nvCxnSpPr>
        <p:spPr>
          <a:xfrm flipH="1">
            <a:off x="-137000" y="997100"/>
            <a:ext cx="9318300" cy="54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3" name="Google Shape;263;p23"/>
          <p:cNvCxnSpPr/>
          <p:nvPr/>
        </p:nvCxnSpPr>
        <p:spPr>
          <a:xfrm flipH="1">
            <a:off x="-22500" y="4575225"/>
            <a:ext cx="9189000" cy="60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4" name="Google Shape;264;p23"/>
          <p:cNvSpPr txBox="1"/>
          <p:nvPr/>
        </p:nvSpPr>
        <p:spPr>
          <a:xfrm>
            <a:off x="2041951" y="120075"/>
            <a:ext cx="54132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Citations</a:t>
            </a:r>
            <a:endParaRPr sz="7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65" name="Google Shape;265;p23"/>
          <p:cNvSpPr txBox="1"/>
          <p:nvPr>
            <p:ph idx="4294967295" type="body"/>
          </p:nvPr>
        </p:nvSpPr>
        <p:spPr>
          <a:xfrm>
            <a:off x="1204200" y="1283600"/>
            <a:ext cx="7088700" cy="25875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rm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Adams, C. C. (2004). </a:t>
            </a:r>
            <a:r>
              <a:rPr i="1" lang="en" sz="1200">
                <a:latin typeface="Arial"/>
                <a:ea typeface="Arial"/>
                <a:cs typeface="Arial"/>
                <a:sym typeface="Arial"/>
              </a:rPr>
              <a:t>Knot Book - An Introduction to the Mathematical Theory of Knots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. American Mathematical Society. </a:t>
            </a:r>
            <a:endParaRPr sz="1200"/>
          </a:p>
          <a:p>
            <a:pPr indent="-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Elhamdadi, M., &amp; Nelson, S. (2015). </a:t>
            </a:r>
            <a:r>
              <a:rPr i="1" lang="en" sz="1200">
                <a:latin typeface="Arial"/>
                <a:ea typeface="Arial"/>
                <a:cs typeface="Arial"/>
                <a:sym typeface="Arial"/>
              </a:rPr>
              <a:t>Quandles: An introduction to the algebra of knots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. American Mathematical Society.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Wikimedia Foundation. (2023, February 18). </a:t>
            </a:r>
            <a:r>
              <a:rPr i="1" lang="en" sz="1200">
                <a:latin typeface="Arial"/>
                <a:ea typeface="Arial"/>
                <a:cs typeface="Arial"/>
                <a:sym typeface="Arial"/>
              </a:rPr>
              <a:t>Prime knot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. Wikipedia. https://en.wikipedia.org/wiki/Prime_knot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Wolfram. (n.d.). </a:t>
            </a:r>
            <a:r>
              <a:rPr i="1" lang="en" sz="1200">
                <a:latin typeface="Arial"/>
                <a:ea typeface="Arial"/>
                <a:cs typeface="Arial"/>
                <a:sym typeface="Arial"/>
              </a:rPr>
              <a:t>Reidemeister moves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. Wolfram MathWorld. https://mathworld.wolfram.com/ReidemeisterMoves.html 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9" l="0" r="-1239" t="-20649"/>
            </a:stretch>
          </a:blipFill>
          <a:ln>
            <a:noFill/>
          </a:ln>
        </p:spPr>
      </p:sp>
      <p:cxnSp>
        <p:nvCxnSpPr>
          <p:cNvPr id="100" name="Google Shape;100;p14"/>
          <p:cNvCxnSpPr/>
          <p:nvPr/>
        </p:nvCxnSpPr>
        <p:spPr>
          <a:xfrm rot="10800000">
            <a:off x="-41432" y="509588"/>
            <a:ext cx="9226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" name="Google Shape;101;p14"/>
          <p:cNvCxnSpPr/>
          <p:nvPr/>
        </p:nvCxnSpPr>
        <p:spPr>
          <a:xfrm rot="10800000">
            <a:off x="281710" y="-22476"/>
            <a:ext cx="0" cy="5188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" name="Google Shape;102;p14"/>
          <p:cNvSpPr txBox="1"/>
          <p:nvPr/>
        </p:nvSpPr>
        <p:spPr>
          <a:xfrm>
            <a:off x="796510" y="664913"/>
            <a:ext cx="339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DM Sans"/>
                <a:ea typeface="DM Sans"/>
                <a:cs typeface="DM Sans"/>
                <a:sym typeface="DM Sans"/>
              </a:rPr>
              <a:t>Knots</a:t>
            </a:r>
            <a:endParaRPr sz="700"/>
          </a:p>
        </p:txBody>
      </p:sp>
      <p:sp>
        <p:nvSpPr>
          <p:cNvPr id="103" name="Google Shape;103;p14"/>
          <p:cNvSpPr txBox="1"/>
          <p:nvPr/>
        </p:nvSpPr>
        <p:spPr>
          <a:xfrm>
            <a:off x="449400" y="1559125"/>
            <a:ext cx="4122600" cy="11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75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a simple closed curve that does not intersect itself and has no loose ends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Live in 3-dimensional space, but we use 2-dimensional diagrams to show them 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4816900" y="1559150"/>
            <a:ext cx="4210500" cy="8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75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Knots are very hard to tell the same, </a:t>
            </a:r>
            <a:r>
              <a:rPr lang="en">
                <a:latin typeface="DM Sans"/>
                <a:ea typeface="DM Sans"/>
                <a:cs typeface="DM Sans"/>
                <a:sym typeface="DM Sans"/>
              </a:rPr>
              <a:t>especially</a:t>
            </a:r>
            <a:r>
              <a:rPr lang="en">
                <a:latin typeface="DM Sans"/>
                <a:ea typeface="DM Sans"/>
                <a:cs typeface="DM Sans"/>
                <a:sym typeface="DM Sans"/>
              </a:rPr>
              <a:t> when they become more complex, so invariants are used to tell two knots apart 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5158300" y="664925"/>
            <a:ext cx="3603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DM Sans"/>
                <a:ea typeface="DM Sans"/>
                <a:cs typeface="DM Sans"/>
                <a:sym typeface="DM Sans"/>
              </a:rPr>
              <a:t>Invariants</a:t>
            </a:r>
            <a:endParaRPr sz="700"/>
          </a:p>
        </p:txBody>
      </p:sp>
      <p:cxnSp>
        <p:nvCxnSpPr>
          <p:cNvPr id="106" name="Google Shape;106;p14"/>
          <p:cNvCxnSpPr/>
          <p:nvPr/>
        </p:nvCxnSpPr>
        <p:spPr>
          <a:xfrm rot="10800000">
            <a:off x="4701310" y="-22476"/>
            <a:ext cx="0" cy="5188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" name="Google Shape;107;p14"/>
          <p:cNvSpPr txBox="1"/>
          <p:nvPr/>
        </p:nvSpPr>
        <p:spPr>
          <a:xfrm>
            <a:off x="5240700" y="2535650"/>
            <a:ext cx="3603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DM Sans"/>
                <a:ea typeface="DM Sans"/>
                <a:cs typeface="DM Sans"/>
                <a:sym typeface="DM Sans"/>
              </a:rPr>
              <a:t>Tricoloring</a:t>
            </a:r>
            <a:endParaRPr sz="700"/>
          </a:p>
        </p:txBody>
      </p:sp>
      <p:sp>
        <p:nvSpPr>
          <p:cNvPr id="108" name="Google Shape;108;p14"/>
          <p:cNvSpPr txBox="1"/>
          <p:nvPr/>
        </p:nvSpPr>
        <p:spPr>
          <a:xfrm>
            <a:off x="4816900" y="3307225"/>
            <a:ext cx="39447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75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Tricoloring is an invariant where all colors at a given crossing have to be all the same or all different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Weak invariant since a knot is 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          either tricolorable or not 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109" name="Google Shape;109;p14"/>
          <p:cNvCxnSpPr/>
          <p:nvPr/>
        </p:nvCxnSpPr>
        <p:spPr>
          <a:xfrm flipH="1">
            <a:off x="4739694" y="2496388"/>
            <a:ext cx="4605300" cy="6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0" name="Google Shape;11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700" y="3307213"/>
            <a:ext cx="1665700" cy="166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77325" y="3876800"/>
            <a:ext cx="1266674" cy="1266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2" name="Google Shape;112;p14"/>
          <p:cNvPicPr preferRelativeResize="0"/>
          <p:nvPr/>
        </p:nvPicPr>
        <p:blipFill rotWithShape="1">
          <a:blip r:embed="rId6">
            <a:alphaModFix/>
          </a:blip>
          <a:srcRect b="0" l="25734" r="26977" t="0"/>
          <a:stretch/>
        </p:blipFill>
        <p:spPr>
          <a:xfrm>
            <a:off x="2541406" y="3307225"/>
            <a:ext cx="1575318" cy="166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/>
          <p:nvPr/>
        </p:nvSpPr>
        <p:spPr>
          <a:xfrm>
            <a:off x="-61400" y="0"/>
            <a:ext cx="923544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9" l="0" r="-1239" t="-20649"/>
            </a:stretch>
          </a:blipFill>
          <a:ln>
            <a:noFill/>
          </a:ln>
        </p:spPr>
      </p:sp>
      <p:sp>
        <p:nvSpPr>
          <p:cNvPr id="118" name="Google Shape;118;p15"/>
          <p:cNvSpPr txBox="1"/>
          <p:nvPr/>
        </p:nvSpPr>
        <p:spPr>
          <a:xfrm>
            <a:off x="1220850" y="225475"/>
            <a:ext cx="6702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Reidemeister Moves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1358575" y="1356570"/>
            <a:ext cx="480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1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1358575" y="2400352"/>
            <a:ext cx="480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2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21" name="Google Shape;121;p15"/>
          <p:cNvSpPr txBox="1"/>
          <p:nvPr/>
        </p:nvSpPr>
        <p:spPr>
          <a:xfrm>
            <a:off x="1358575" y="3487797"/>
            <a:ext cx="480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8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3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22" name="Google Shape;122;p15"/>
          <p:cNvSpPr txBox="1"/>
          <p:nvPr/>
        </p:nvSpPr>
        <p:spPr>
          <a:xfrm>
            <a:off x="2880451" y="1669800"/>
            <a:ext cx="38202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23" name="Google Shape;123;p15"/>
          <p:cNvSpPr txBox="1"/>
          <p:nvPr/>
        </p:nvSpPr>
        <p:spPr>
          <a:xfrm>
            <a:off x="2876551" y="2523500"/>
            <a:ext cx="38202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24" name="Google Shape;124;p15"/>
          <p:cNvSpPr txBox="1"/>
          <p:nvPr/>
        </p:nvSpPr>
        <p:spPr>
          <a:xfrm>
            <a:off x="2876552" y="3399575"/>
            <a:ext cx="37440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</p:txBody>
      </p:sp>
      <p:cxnSp>
        <p:nvCxnSpPr>
          <p:cNvPr id="125" name="Google Shape;125;p15"/>
          <p:cNvCxnSpPr/>
          <p:nvPr/>
        </p:nvCxnSpPr>
        <p:spPr>
          <a:xfrm rot="10800000">
            <a:off x="8565188" y="-22501"/>
            <a:ext cx="0" cy="518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" name="Google Shape;126;p15"/>
          <p:cNvCxnSpPr/>
          <p:nvPr/>
        </p:nvCxnSpPr>
        <p:spPr>
          <a:xfrm flipH="1" rot="10800000">
            <a:off x="1015600" y="-225650"/>
            <a:ext cx="300" cy="5388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15"/>
          <p:cNvCxnSpPr/>
          <p:nvPr/>
        </p:nvCxnSpPr>
        <p:spPr>
          <a:xfrm flipH="1">
            <a:off x="-137000" y="997100"/>
            <a:ext cx="9318300" cy="54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" name="Google Shape;128;p15"/>
          <p:cNvCxnSpPr/>
          <p:nvPr/>
        </p:nvCxnSpPr>
        <p:spPr>
          <a:xfrm flipH="1">
            <a:off x="-22500" y="4575225"/>
            <a:ext cx="9189000" cy="60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9" name="Google Shape;129;p15"/>
          <p:cNvPicPr preferRelativeResize="0"/>
          <p:nvPr/>
        </p:nvPicPr>
        <p:blipFill rotWithShape="1">
          <a:blip r:embed="rId4">
            <a:alphaModFix/>
          </a:blip>
          <a:srcRect b="0" l="13502" r="0" t="0"/>
          <a:stretch/>
        </p:blipFill>
        <p:spPr>
          <a:xfrm>
            <a:off x="1957400" y="1292163"/>
            <a:ext cx="2838925" cy="304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5"/>
          <p:cNvSpPr txBox="1"/>
          <p:nvPr/>
        </p:nvSpPr>
        <p:spPr>
          <a:xfrm>
            <a:off x="5052575" y="1348113"/>
            <a:ext cx="30210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75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Within knots diagrams there are three basic moves we can make to alter the diagram without 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changing the knot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AutoNum type="arabicPeriod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We can make or remove a twist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AutoNum type="arabicPeriod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Cross a strand over another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AutoNum type="arabicPeriod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Slide a strand under a crossing of two other strands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9" l="0" r="-1239" t="-20649"/>
            </a:stretch>
          </a:blipFill>
          <a:ln>
            <a:noFill/>
          </a:ln>
        </p:spPr>
      </p:sp>
      <p:cxnSp>
        <p:nvCxnSpPr>
          <p:cNvPr id="136" name="Google Shape;136;p16"/>
          <p:cNvCxnSpPr/>
          <p:nvPr/>
        </p:nvCxnSpPr>
        <p:spPr>
          <a:xfrm rot="10800000">
            <a:off x="-41432" y="509588"/>
            <a:ext cx="9226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7" name="Google Shape;137;p16"/>
          <p:cNvCxnSpPr/>
          <p:nvPr/>
        </p:nvCxnSpPr>
        <p:spPr>
          <a:xfrm rot="10800000">
            <a:off x="281710" y="-22476"/>
            <a:ext cx="0" cy="5188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8" name="Google Shape;138;p16"/>
          <p:cNvSpPr txBox="1"/>
          <p:nvPr/>
        </p:nvSpPr>
        <p:spPr>
          <a:xfrm>
            <a:off x="603749" y="801938"/>
            <a:ext cx="3775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DM Sans"/>
                <a:ea typeface="DM Sans"/>
                <a:cs typeface="DM Sans"/>
                <a:sym typeface="DM Sans"/>
              </a:rPr>
              <a:t>Prime Knots</a:t>
            </a:r>
            <a:endParaRPr sz="700"/>
          </a:p>
        </p:txBody>
      </p:sp>
      <p:sp>
        <p:nvSpPr>
          <p:cNvPr id="139" name="Google Shape;139;p16"/>
          <p:cNvSpPr txBox="1"/>
          <p:nvPr/>
        </p:nvSpPr>
        <p:spPr>
          <a:xfrm>
            <a:off x="430200" y="1833200"/>
            <a:ext cx="41226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Prime knots are knots that cannot be decomposed into two nontrivial knots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The unknot is the trivial knot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I wanted to prove the prime knots as </a:t>
            </a:r>
            <a:r>
              <a:rPr lang="en">
                <a:latin typeface="DM Sans"/>
                <a:ea typeface="DM Sans"/>
                <a:cs typeface="DM Sans"/>
                <a:sym typeface="DM Sans"/>
              </a:rPr>
              <a:t>unique</a:t>
            </a:r>
            <a:r>
              <a:rPr lang="en">
                <a:latin typeface="DM Sans"/>
                <a:ea typeface="DM Sans"/>
                <a:cs typeface="DM Sans"/>
                <a:sym typeface="DM Sans"/>
              </a:rPr>
              <a:t> from each other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I decided to code an algebraic invariant for all of these knots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140" name="Google Shape;140;p16"/>
          <p:cNvCxnSpPr/>
          <p:nvPr/>
        </p:nvCxnSpPr>
        <p:spPr>
          <a:xfrm rot="10800000">
            <a:off x="4701310" y="-22476"/>
            <a:ext cx="0" cy="5188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1" name="Google Shape;14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1300" y="1132176"/>
            <a:ext cx="4368549" cy="3254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9" l="0" r="-1239" t="-20649"/>
            </a:stretch>
          </a:blipFill>
          <a:ln>
            <a:noFill/>
          </a:ln>
        </p:spPr>
      </p:sp>
      <p:cxnSp>
        <p:nvCxnSpPr>
          <p:cNvPr id="147" name="Google Shape;147;p17"/>
          <p:cNvCxnSpPr/>
          <p:nvPr/>
        </p:nvCxnSpPr>
        <p:spPr>
          <a:xfrm rot="10800000">
            <a:off x="280209" y="1624458"/>
            <a:ext cx="4291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8" name="Google Shape;148;p17"/>
          <p:cNvCxnSpPr/>
          <p:nvPr/>
        </p:nvCxnSpPr>
        <p:spPr>
          <a:xfrm rot="10800000">
            <a:off x="281700" y="-314575"/>
            <a:ext cx="2700" cy="5498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" name="Google Shape;149;p17"/>
          <p:cNvCxnSpPr/>
          <p:nvPr/>
        </p:nvCxnSpPr>
        <p:spPr>
          <a:xfrm rot="10800000">
            <a:off x="-56455" y="281710"/>
            <a:ext cx="9253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0" name="Google Shape;150;p17"/>
          <p:cNvCxnSpPr/>
          <p:nvPr/>
        </p:nvCxnSpPr>
        <p:spPr>
          <a:xfrm rot="10800000">
            <a:off x="8862325" y="-354100"/>
            <a:ext cx="2700" cy="5562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1" name="Google Shape;151;p17"/>
          <p:cNvCxnSpPr/>
          <p:nvPr/>
        </p:nvCxnSpPr>
        <p:spPr>
          <a:xfrm rot="10800000">
            <a:off x="4570200" y="281835"/>
            <a:ext cx="1800" cy="4582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2" name="Google Shape;152;p17"/>
          <p:cNvSpPr txBox="1"/>
          <p:nvPr/>
        </p:nvSpPr>
        <p:spPr>
          <a:xfrm>
            <a:off x="445809" y="583630"/>
            <a:ext cx="3963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Quandles</a:t>
            </a:r>
            <a:endParaRPr b="1" sz="4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3" name="Google Shape;153;p17"/>
          <p:cNvSpPr txBox="1"/>
          <p:nvPr/>
        </p:nvSpPr>
        <p:spPr>
          <a:xfrm>
            <a:off x="554525" y="1771187"/>
            <a:ext cx="37266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4" name="Google Shape;154;p17"/>
          <p:cNvSpPr txBox="1"/>
          <p:nvPr/>
        </p:nvSpPr>
        <p:spPr>
          <a:xfrm>
            <a:off x="4678963" y="402913"/>
            <a:ext cx="4076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Quandle</a:t>
            </a:r>
            <a:r>
              <a:rPr lang="en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b="1" lang="en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Relation to Knots</a:t>
            </a:r>
            <a:endParaRPr sz="2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155" name="Google Shape;155;p17"/>
          <p:cNvCxnSpPr/>
          <p:nvPr/>
        </p:nvCxnSpPr>
        <p:spPr>
          <a:xfrm flipH="1">
            <a:off x="4570200" y="831925"/>
            <a:ext cx="4315800" cy="25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6" name="Google Shape;156;p17"/>
          <p:cNvCxnSpPr/>
          <p:nvPr/>
        </p:nvCxnSpPr>
        <p:spPr>
          <a:xfrm rot="10800000">
            <a:off x="-56455" y="4873860"/>
            <a:ext cx="9253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7" name="Google Shape;157;p17"/>
          <p:cNvSpPr txBox="1"/>
          <p:nvPr/>
        </p:nvSpPr>
        <p:spPr>
          <a:xfrm>
            <a:off x="358350" y="1875825"/>
            <a:ext cx="39228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048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Quandles are sets X with the binary operation ▹ :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048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Idempotency- elements don’t affect themselves 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04800" lvl="2" marL="13716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for all x ∈ X ,  x▹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x=x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048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Right-Inverse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04800" lvl="2" marL="13716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for all x,z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∈ X , there exists a unique y such that x▹y=z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04800" lvl="1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Self-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distributivity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04800" lvl="2" marL="13716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for all x y, z 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∈ X,: (x▹y)▹z = (x▹z)▹(y▹z)</a:t>
            </a:r>
            <a:endParaRPr sz="13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	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8" name="Google Shape;158;p17"/>
          <p:cNvSpPr txBox="1"/>
          <p:nvPr/>
        </p:nvSpPr>
        <p:spPr>
          <a:xfrm>
            <a:off x="4610325" y="960800"/>
            <a:ext cx="3922800" cy="15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of the quandles axioms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relates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a specific Reidemeister move, giving us an algebraic way to operate on knots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first Reidemeister moves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relates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idempotency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second relates to crossing a strand over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another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third relates to sliding a crossing under two other strands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17"/>
          <p:cNvPicPr preferRelativeResize="0"/>
          <p:nvPr/>
        </p:nvPicPr>
        <p:blipFill rotWithShape="1">
          <a:blip r:embed="rId4">
            <a:alphaModFix/>
          </a:blip>
          <a:srcRect b="0" l="13502" r="0" t="0"/>
          <a:stretch/>
        </p:blipFill>
        <p:spPr>
          <a:xfrm>
            <a:off x="6041125" y="2774800"/>
            <a:ext cx="1867185" cy="200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7"/>
          <p:cNvSpPr txBox="1"/>
          <p:nvPr/>
        </p:nvSpPr>
        <p:spPr>
          <a:xfrm>
            <a:off x="5589675" y="2774800"/>
            <a:ext cx="3903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1</a:t>
            </a:r>
            <a:endParaRPr sz="200">
              <a:solidFill>
                <a:schemeClr val="dk1"/>
              </a:solidFill>
            </a:endParaRPr>
          </a:p>
        </p:txBody>
      </p:sp>
      <p:sp>
        <p:nvSpPr>
          <p:cNvPr id="161" name="Google Shape;161;p17"/>
          <p:cNvSpPr txBox="1"/>
          <p:nvPr/>
        </p:nvSpPr>
        <p:spPr>
          <a:xfrm>
            <a:off x="5589675" y="3426091"/>
            <a:ext cx="3903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2</a:t>
            </a:r>
            <a:endParaRPr sz="200">
              <a:solidFill>
                <a:schemeClr val="dk1"/>
              </a:solidFill>
            </a:endParaRPr>
          </a:p>
        </p:txBody>
      </p:sp>
      <p:sp>
        <p:nvSpPr>
          <p:cNvPr id="162" name="Google Shape;162;p17"/>
          <p:cNvSpPr txBox="1"/>
          <p:nvPr/>
        </p:nvSpPr>
        <p:spPr>
          <a:xfrm>
            <a:off x="5589675" y="4104626"/>
            <a:ext cx="3903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3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3</a:t>
            </a:r>
            <a:endParaRPr sz="2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/>
          <p:nvPr/>
        </p:nvSpPr>
        <p:spPr>
          <a:xfrm>
            <a:off x="0" y="25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9" l="0" r="-1239" t="-20649"/>
            </a:stretch>
          </a:blipFill>
          <a:ln>
            <a:noFill/>
          </a:ln>
        </p:spPr>
      </p:sp>
      <p:cxnSp>
        <p:nvCxnSpPr>
          <p:cNvPr id="168" name="Google Shape;168;p18"/>
          <p:cNvCxnSpPr/>
          <p:nvPr/>
        </p:nvCxnSpPr>
        <p:spPr>
          <a:xfrm rot="10800000">
            <a:off x="-41407" y="952238"/>
            <a:ext cx="9226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9" name="Google Shape;169;p18"/>
          <p:cNvCxnSpPr/>
          <p:nvPr/>
        </p:nvCxnSpPr>
        <p:spPr>
          <a:xfrm rot="10800000">
            <a:off x="281710" y="-22476"/>
            <a:ext cx="0" cy="5188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0" name="Google Shape;170;p18"/>
          <p:cNvSpPr txBox="1"/>
          <p:nvPr/>
        </p:nvSpPr>
        <p:spPr>
          <a:xfrm>
            <a:off x="1220850" y="118500"/>
            <a:ext cx="6702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Free Quandle</a:t>
            </a:r>
            <a:endParaRPr sz="700">
              <a:solidFill>
                <a:schemeClr val="dk1"/>
              </a:solidFill>
            </a:endParaRPr>
          </a:p>
        </p:txBody>
      </p:sp>
      <p:pic>
        <p:nvPicPr>
          <p:cNvPr id="171" name="Google Shape;171;p18"/>
          <p:cNvPicPr preferRelativeResize="0"/>
          <p:nvPr/>
        </p:nvPicPr>
        <p:blipFill rotWithShape="1">
          <a:blip r:embed="rId4">
            <a:alphaModFix/>
          </a:blip>
          <a:srcRect b="52938" l="28983" r="26219" t="26719"/>
          <a:stretch/>
        </p:blipFill>
        <p:spPr>
          <a:xfrm>
            <a:off x="727724" y="2522248"/>
            <a:ext cx="3512400" cy="2375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2" name="Google Shape;172;p18"/>
          <p:cNvSpPr txBox="1"/>
          <p:nvPr/>
        </p:nvSpPr>
        <p:spPr>
          <a:xfrm>
            <a:off x="399800" y="1047100"/>
            <a:ext cx="1916400" cy="13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we define x crossing under y as x</a:t>
            </a:r>
            <a:r>
              <a:rPr lang="en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▹y=z</a:t>
            </a:r>
            <a:endParaRPr sz="1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73" name="Google Shape;173;p18"/>
          <p:cNvPicPr preferRelativeResize="0"/>
          <p:nvPr/>
        </p:nvPicPr>
        <p:blipFill rotWithShape="1">
          <a:blip r:embed="rId5">
            <a:alphaModFix/>
          </a:blip>
          <a:srcRect b="33400" l="13646" r="21494" t="38448"/>
          <a:stretch/>
        </p:blipFill>
        <p:spPr>
          <a:xfrm>
            <a:off x="4699050" y="1169213"/>
            <a:ext cx="4266000" cy="2168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74" name="Google Shape;174;p18"/>
          <p:cNvCxnSpPr/>
          <p:nvPr/>
        </p:nvCxnSpPr>
        <p:spPr>
          <a:xfrm flipH="1">
            <a:off x="1136675" y="4344550"/>
            <a:ext cx="331500" cy="364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18"/>
          <p:cNvSpPr txBox="1"/>
          <p:nvPr/>
        </p:nvSpPr>
        <p:spPr>
          <a:xfrm>
            <a:off x="5033550" y="3554575"/>
            <a:ext cx="3931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this definition, we get what is called a free quandle from the knot relations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two knots have the same free quandle, they are the same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8"/>
          <p:cNvSpPr/>
          <p:nvPr/>
        </p:nvSpPr>
        <p:spPr>
          <a:xfrm>
            <a:off x="4885675" y="2993300"/>
            <a:ext cx="191700" cy="21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8"/>
          <p:cNvSpPr txBox="1"/>
          <p:nvPr/>
        </p:nvSpPr>
        <p:spPr>
          <a:xfrm>
            <a:off x="4814250" y="2840150"/>
            <a:ext cx="2463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𝒬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8" name="Google Shape;178;p18"/>
          <p:cNvCxnSpPr/>
          <p:nvPr/>
        </p:nvCxnSpPr>
        <p:spPr>
          <a:xfrm rot="10800000">
            <a:off x="4489313" y="952250"/>
            <a:ext cx="12000" cy="4300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9" name="Google Shape;179;p18"/>
          <p:cNvSpPr txBox="1"/>
          <p:nvPr/>
        </p:nvSpPr>
        <p:spPr>
          <a:xfrm>
            <a:off x="2444563" y="1047100"/>
            <a:ext cx="1916400" cy="13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Char char="●"/>
            </a:pPr>
            <a:r>
              <a:rPr lang="en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One generator per arc, one relation per crossing</a:t>
            </a:r>
            <a:endParaRPr sz="1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/>
          <p:nvPr/>
        </p:nvSpPr>
        <p:spPr>
          <a:xfrm>
            <a:off x="-61400" y="0"/>
            <a:ext cx="923544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9" l="0" r="-1239" t="-20649"/>
            </a:stretch>
          </a:blipFill>
          <a:ln>
            <a:noFill/>
          </a:ln>
        </p:spPr>
      </p:sp>
      <p:cxnSp>
        <p:nvCxnSpPr>
          <p:cNvPr id="185" name="Google Shape;185;p19"/>
          <p:cNvCxnSpPr/>
          <p:nvPr/>
        </p:nvCxnSpPr>
        <p:spPr>
          <a:xfrm rot="10800000">
            <a:off x="-41407" y="952238"/>
            <a:ext cx="9226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6" name="Google Shape;186;p19"/>
          <p:cNvCxnSpPr/>
          <p:nvPr/>
        </p:nvCxnSpPr>
        <p:spPr>
          <a:xfrm rot="10800000">
            <a:off x="281710" y="-22476"/>
            <a:ext cx="0" cy="5188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7" name="Google Shape;187;p19"/>
          <p:cNvSpPr txBox="1"/>
          <p:nvPr/>
        </p:nvSpPr>
        <p:spPr>
          <a:xfrm>
            <a:off x="1220850" y="118500"/>
            <a:ext cx="6702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Alexander Quandle</a:t>
            </a:r>
            <a:endParaRPr sz="700">
              <a:solidFill>
                <a:schemeClr val="dk1"/>
              </a:solidFill>
            </a:endParaRPr>
          </a:p>
        </p:txBody>
      </p:sp>
      <p:pic>
        <p:nvPicPr>
          <p:cNvPr id="188" name="Google Shape;18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7312" y="3232625"/>
            <a:ext cx="1995300" cy="1712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9" name="Google Shape;189;p19"/>
          <p:cNvSpPr txBox="1"/>
          <p:nvPr/>
        </p:nvSpPr>
        <p:spPr>
          <a:xfrm>
            <a:off x="6142599" y="3343825"/>
            <a:ext cx="2115900" cy="12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this rule we can create matrix representations of knots by labeling strands of each crossing to one of the values, 0, t, -1, or 1-t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0" name="Google Shape;190;p19"/>
          <p:cNvCxnSpPr/>
          <p:nvPr/>
        </p:nvCxnSpPr>
        <p:spPr>
          <a:xfrm flipH="1" rot="10800000">
            <a:off x="4813175" y="952550"/>
            <a:ext cx="4800" cy="2077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1" name="Google Shape;191;p19"/>
          <p:cNvCxnSpPr/>
          <p:nvPr/>
        </p:nvCxnSpPr>
        <p:spPr>
          <a:xfrm rot="10800000">
            <a:off x="281693" y="3018838"/>
            <a:ext cx="9226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2" name="Google Shape;192;p19"/>
          <p:cNvSpPr txBox="1"/>
          <p:nvPr/>
        </p:nvSpPr>
        <p:spPr>
          <a:xfrm>
            <a:off x="573775" y="1221381"/>
            <a:ext cx="2265900" cy="12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specific type of quandle is the Alexander Quandle which is defined on modules over </a:t>
            </a:r>
            <a:r>
              <a:rPr lang="en" sz="1200"/>
              <a:t>ℤ[t,t</a:t>
            </a:r>
            <a:r>
              <a:rPr baseline="30000" lang="en" sz="1200"/>
              <a:t>-1</a:t>
            </a:r>
            <a:r>
              <a:rPr lang="en" sz="1200"/>
              <a:t>]</a:t>
            </a:r>
            <a:endParaRPr sz="12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4573" y="2151527"/>
            <a:ext cx="2849100" cy="606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4" name="Google Shape;194;p19"/>
          <p:cNvSpPr txBox="1"/>
          <p:nvPr/>
        </p:nvSpPr>
        <p:spPr>
          <a:xfrm>
            <a:off x="2655181" y="1213562"/>
            <a:ext cx="18693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operation for the alexander quandle is defined as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9"/>
          <p:cNvSpPr txBox="1"/>
          <p:nvPr/>
        </p:nvSpPr>
        <p:spPr>
          <a:xfrm>
            <a:off x="573775" y="1221381"/>
            <a:ext cx="2265900" cy="12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specific type of quandle is the Alexander Quandle which is defined on modules over </a:t>
            </a:r>
            <a:r>
              <a:rPr lang="en" sz="1200"/>
              <a:t>ℤ[t,t</a:t>
            </a:r>
            <a:r>
              <a:rPr baseline="30000" lang="en" sz="1200"/>
              <a:t>-1</a:t>
            </a:r>
            <a:r>
              <a:rPr lang="en" sz="1200"/>
              <a:t>]</a:t>
            </a:r>
            <a:endParaRPr sz="12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4573" y="2151527"/>
            <a:ext cx="2849100" cy="606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7" name="Google Shape;197;p19"/>
          <p:cNvSpPr txBox="1"/>
          <p:nvPr/>
        </p:nvSpPr>
        <p:spPr>
          <a:xfrm>
            <a:off x="2655181" y="1213562"/>
            <a:ext cx="18693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operation for the alexander quandle is defined as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33175" y="1102058"/>
            <a:ext cx="2849100" cy="1767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9" name="Google Shape;199;p19"/>
          <p:cNvSpPr/>
          <p:nvPr/>
        </p:nvSpPr>
        <p:spPr>
          <a:xfrm>
            <a:off x="5023550" y="2152250"/>
            <a:ext cx="258000" cy="346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9"/>
          <p:cNvSpPr/>
          <p:nvPr/>
        </p:nvSpPr>
        <p:spPr>
          <a:xfrm>
            <a:off x="5722500" y="2168450"/>
            <a:ext cx="769800" cy="314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9"/>
          <p:cNvSpPr/>
          <p:nvPr/>
        </p:nvSpPr>
        <p:spPr>
          <a:xfrm>
            <a:off x="6700150" y="2184650"/>
            <a:ext cx="272700" cy="314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9"/>
          <p:cNvSpPr txBox="1"/>
          <p:nvPr/>
        </p:nvSpPr>
        <p:spPr>
          <a:xfrm>
            <a:off x="7608900" y="1480975"/>
            <a:ext cx="1535100" cy="12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solving for the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coefficients, we can create a new rule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19"/>
          <p:cNvPicPr preferRelativeResize="0"/>
          <p:nvPr/>
        </p:nvPicPr>
        <p:blipFill rotWithShape="1">
          <a:blip r:embed="rId7">
            <a:alphaModFix/>
          </a:blip>
          <a:srcRect b="52938" l="28983" r="26219" t="26719"/>
          <a:stretch/>
        </p:blipFill>
        <p:spPr>
          <a:xfrm>
            <a:off x="1438400" y="3280174"/>
            <a:ext cx="2065500" cy="1617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04" name="Google Shape;204;p19"/>
          <p:cNvCxnSpPr/>
          <p:nvPr/>
        </p:nvCxnSpPr>
        <p:spPr>
          <a:xfrm flipH="1">
            <a:off x="1678839" y="4520956"/>
            <a:ext cx="195000" cy="248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19"/>
          <p:cNvCxnSpPr/>
          <p:nvPr/>
        </p:nvCxnSpPr>
        <p:spPr>
          <a:xfrm>
            <a:off x="3550339" y="4137281"/>
            <a:ext cx="550500" cy="1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"/>
          <p:cNvSpPr/>
          <p:nvPr/>
        </p:nvSpPr>
        <p:spPr>
          <a:xfrm>
            <a:off x="0" y="25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9" l="0" r="-1239" t="-20649"/>
            </a:stretch>
          </a:blipFill>
          <a:ln>
            <a:noFill/>
          </a:ln>
        </p:spPr>
      </p:sp>
      <p:cxnSp>
        <p:nvCxnSpPr>
          <p:cNvPr id="211" name="Google Shape;211;p20"/>
          <p:cNvCxnSpPr/>
          <p:nvPr/>
        </p:nvCxnSpPr>
        <p:spPr>
          <a:xfrm rot="10800000">
            <a:off x="-41407" y="952238"/>
            <a:ext cx="9226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2" name="Google Shape;212;p20"/>
          <p:cNvCxnSpPr/>
          <p:nvPr/>
        </p:nvCxnSpPr>
        <p:spPr>
          <a:xfrm rot="10800000">
            <a:off x="281710" y="-22476"/>
            <a:ext cx="0" cy="5188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3" name="Google Shape;213;p20"/>
          <p:cNvSpPr txBox="1"/>
          <p:nvPr/>
        </p:nvSpPr>
        <p:spPr>
          <a:xfrm>
            <a:off x="610350" y="107700"/>
            <a:ext cx="7923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Demonstration - Trefoil</a:t>
            </a:r>
            <a:endParaRPr sz="700">
              <a:solidFill>
                <a:schemeClr val="dk1"/>
              </a:solidFill>
            </a:endParaRPr>
          </a:p>
        </p:txBody>
      </p:sp>
      <p:pic>
        <p:nvPicPr>
          <p:cNvPr id="214" name="Google Shape;2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326" y="1592525"/>
            <a:ext cx="3298800" cy="2831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5" name="Google Shape;215;p20"/>
          <p:cNvPicPr preferRelativeResize="0"/>
          <p:nvPr/>
        </p:nvPicPr>
        <p:blipFill rotWithShape="1">
          <a:blip r:embed="rId5">
            <a:alphaModFix/>
          </a:blip>
          <a:srcRect b="51995" l="11913" r="10824" t="27509"/>
          <a:stretch/>
        </p:blipFill>
        <p:spPr>
          <a:xfrm>
            <a:off x="4001551" y="1819475"/>
            <a:ext cx="4654500" cy="1242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6" name="Google Shape;216;p20"/>
          <p:cNvSpPr txBox="1"/>
          <p:nvPr/>
        </p:nvSpPr>
        <p:spPr>
          <a:xfrm>
            <a:off x="4157050" y="4359500"/>
            <a:ext cx="4654500" cy="5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DM Sans"/>
                <a:ea typeface="DM Sans"/>
                <a:cs typeface="DM Sans"/>
                <a:sym typeface="DM Sans"/>
              </a:rPr>
              <a:t>Alexander Polynomial: </a:t>
            </a:r>
            <a:r>
              <a:rPr lang="en" sz="2300">
                <a:latin typeface="DM Sans"/>
                <a:ea typeface="DM Sans"/>
                <a:cs typeface="DM Sans"/>
                <a:sym typeface="DM Sans"/>
              </a:rPr>
              <a:t>t^2-t+1</a:t>
            </a:r>
            <a:endParaRPr sz="3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0"/>
          <p:cNvSpPr txBox="1"/>
          <p:nvPr/>
        </p:nvSpPr>
        <p:spPr>
          <a:xfrm>
            <a:off x="4359550" y="3187200"/>
            <a:ext cx="4249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 the determinant of the first minor, by deleting one row and one column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polynomial is an invariant and can be used to differentiate knots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"/>
          <p:cNvSpPr/>
          <p:nvPr/>
        </p:nvSpPr>
        <p:spPr>
          <a:xfrm>
            <a:off x="-61400" y="0"/>
            <a:ext cx="923544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179" l="0" r="-1239" t="-20649"/>
            </a:stretch>
          </a:blipFill>
          <a:ln>
            <a:noFill/>
          </a:ln>
        </p:spPr>
      </p:sp>
      <p:sp>
        <p:nvSpPr>
          <p:cNvPr id="223" name="Google Shape;223;p21"/>
          <p:cNvSpPr txBox="1"/>
          <p:nvPr/>
        </p:nvSpPr>
        <p:spPr>
          <a:xfrm>
            <a:off x="2880451" y="1669800"/>
            <a:ext cx="38202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224" name="Google Shape;224;p21"/>
          <p:cNvSpPr txBox="1"/>
          <p:nvPr/>
        </p:nvSpPr>
        <p:spPr>
          <a:xfrm>
            <a:off x="2876551" y="2523500"/>
            <a:ext cx="38202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225" name="Google Shape;225;p21"/>
          <p:cNvSpPr txBox="1"/>
          <p:nvPr/>
        </p:nvSpPr>
        <p:spPr>
          <a:xfrm>
            <a:off x="2876552" y="3399575"/>
            <a:ext cx="37440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</p:txBody>
      </p:sp>
      <p:cxnSp>
        <p:nvCxnSpPr>
          <p:cNvPr id="226" name="Google Shape;226;p21"/>
          <p:cNvCxnSpPr/>
          <p:nvPr/>
        </p:nvCxnSpPr>
        <p:spPr>
          <a:xfrm rot="10800000">
            <a:off x="8565188" y="-22501"/>
            <a:ext cx="0" cy="518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7" name="Google Shape;227;p21"/>
          <p:cNvCxnSpPr/>
          <p:nvPr/>
        </p:nvCxnSpPr>
        <p:spPr>
          <a:xfrm flipH="1" rot="10800000">
            <a:off x="1015600" y="-225650"/>
            <a:ext cx="300" cy="5388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8" name="Google Shape;228;p21"/>
          <p:cNvCxnSpPr/>
          <p:nvPr/>
        </p:nvCxnSpPr>
        <p:spPr>
          <a:xfrm flipH="1">
            <a:off x="-137000" y="997100"/>
            <a:ext cx="9318300" cy="54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9" name="Google Shape;229;p21"/>
          <p:cNvCxnSpPr/>
          <p:nvPr/>
        </p:nvCxnSpPr>
        <p:spPr>
          <a:xfrm flipH="1">
            <a:off x="-22500" y="4575225"/>
            <a:ext cx="9189000" cy="60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0" name="Google Shape;230;p21"/>
          <p:cNvSpPr txBox="1"/>
          <p:nvPr/>
        </p:nvSpPr>
        <p:spPr>
          <a:xfrm>
            <a:off x="1849726" y="184900"/>
            <a:ext cx="54132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Coding</a:t>
            </a:r>
            <a:endParaRPr sz="7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31" name="Google Shape;231;p21"/>
          <p:cNvPicPr preferRelativeResize="0"/>
          <p:nvPr/>
        </p:nvPicPr>
        <p:blipFill rotWithShape="1">
          <a:blip r:embed="rId4">
            <a:alphaModFix/>
          </a:blip>
          <a:srcRect b="0" l="405" r="44757" t="10698"/>
          <a:stretch/>
        </p:blipFill>
        <p:spPr>
          <a:xfrm>
            <a:off x="1611699" y="1153588"/>
            <a:ext cx="3476808" cy="21379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2" name="Google Shape;232;p21"/>
          <p:cNvPicPr preferRelativeResize="0"/>
          <p:nvPr/>
        </p:nvPicPr>
        <p:blipFill rotWithShape="1">
          <a:blip r:embed="rId5">
            <a:alphaModFix/>
          </a:blip>
          <a:srcRect b="39853" l="0" r="0" t="0"/>
          <a:stretch/>
        </p:blipFill>
        <p:spPr>
          <a:xfrm>
            <a:off x="1611700" y="3390409"/>
            <a:ext cx="6357688" cy="108292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3" name="Google Shape;233;p21"/>
          <p:cNvSpPr txBox="1"/>
          <p:nvPr/>
        </p:nvSpPr>
        <p:spPr>
          <a:xfrm>
            <a:off x="5244500" y="1153588"/>
            <a:ext cx="2724900" cy="21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input the representation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matrices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the prime knots into my code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then just created a formula that removes a  row and column from the representation matrix, giving us the alexander polynomial for that knot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push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