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5.jpeg" ContentType="image/jpeg"/>
  <Override PartName="/ppt/media/image7.png" ContentType="image/png"/>
  <Override PartName="/ppt/media/image6.png" ContentType="image/png"/>
  <Override PartName="/ppt/media/image8.gif" ContentType="image/gif"/>
  <Override PartName="/ppt/media/image9.png" ContentType="image/png"/>
  <Override PartName="/ppt/media/image10.jpeg" ContentType="image/jpeg"/>
  <Override PartName="/ppt/media/image12.png" ContentType="image/png"/>
  <Override PartName="/ppt/media/image13.png" ContentType="image/png"/>
  <Override PartName="/ppt/media/image46.jpeg" ContentType="image/jpe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6B1AD7B-CB82-4478-9B5C-75F6E72743DD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38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pt-BR" sz="5200" spc="-1" strike="noStrike">
                <a:latin typeface="Times New Roman"/>
              </a:rPr>
              <a:t>Clique para editar o formato do texto do título</a:t>
            </a:r>
            <a:endParaRPr b="0" lang="pt-BR" sz="5200" spc="-1" strike="noStrike"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A2D77F4-A3D8-47C4-8020-E14ADED4E10A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Times New Roman"/>
              </a:rPr>
              <a:t>Clique para editar o formato do texto da estrutura de tópicos</a:t>
            </a:r>
            <a:endParaRPr b="0" lang="pt-BR" sz="2400" spc="-1" strike="noStrike">
              <a:latin typeface="Times New Roman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Times New Roman"/>
              </a:rPr>
              <a:t>2.º nível da estrutura de tópicos</a:t>
            </a:r>
            <a:endParaRPr b="0" lang="pt-BR" sz="2400" spc="-1" strike="noStrike">
              <a:latin typeface="Times New Roman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Times New Roman"/>
              </a:rPr>
              <a:t>3.º nível da estrutura de tópicos</a:t>
            </a:r>
            <a:endParaRPr b="0" lang="pt-BR" sz="2400" spc="-1" strike="noStrike">
              <a:latin typeface="Times New Roman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Times New Roman"/>
              </a:rPr>
              <a:t>4.º nível da estrutura de tópicos</a:t>
            </a:r>
            <a:endParaRPr b="0" lang="pt-BR" sz="2400" spc="-1" strike="noStrike">
              <a:latin typeface="Times New Roman"/>
            </a:endParaRPr>
          </a:p>
          <a:p>
            <a:pPr lvl="4" marL="108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Times New Roman"/>
              </a:rPr>
              <a:t>5.º nível da estrutura de tópicos</a:t>
            </a:r>
            <a:endParaRPr b="0" lang="pt-BR" sz="2400" spc="-1" strike="noStrike">
              <a:latin typeface="Times New Roman"/>
            </a:endParaRPr>
          </a:p>
          <a:p>
            <a:pPr lvl="5" marL="129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Times New Roman"/>
              </a:rPr>
              <a:t>6.º nível da estrutura de tópicos</a:t>
            </a:r>
            <a:endParaRPr b="0" lang="pt-BR" sz="2400" spc="-1" strike="noStrike">
              <a:latin typeface="Times New Roman"/>
            </a:endParaRPr>
          </a:p>
          <a:p>
            <a:pPr lvl="6" marL="151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Times New Roman"/>
              </a:rPr>
              <a:t>7.º nível da estrutura de tópicos</a:t>
            </a:r>
            <a:endParaRPr b="0" lang="pt-BR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hyperlink" Target="https://www.fusion-reactor.com/blog/the-difference-between-spring-framework-vs-spring-boot/" TargetMode="External"/><Relationship Id="rId3" Type="http://schemas.openxmlformats.org/officeDocument/2006/relationships/hyperlink" Target="https://dev.to/eduwyre/settling-spring-vs-spring-boot-debate-8ek" TargetMode="External"/><Relationship Id="rId4" Type="http://schemas.openxmlformats.org/officeDocument/2006/relationships/hyperlink" Target="https://www.reply.com/solidsoft-reply/en/content/webservices-soap-and-rest-a-simple-introduction" TargetMode="External"/><Relationship Id="rId5" Type="http://schemas.openxmlformats.org/officeDocument/2006/relationships/hyperlink" Target="https://www.geeksforgeeks.org/difference-between-spring-and-spring-boot/" TargetMode="External"/><Relationship Id="rId6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4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4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4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4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4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4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4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jpeg"/><Relationship Id="rId3" Type="http://schemas.openxmlformats.org/officeDocument/2006/relationships/slideLayout" Target="../slideLayouts/slideLayout14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hyperlink" Target="https://discord.com/invite/eUrT2UFeS6" TargetMode="External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gif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88080" y="3929400"/>
            <a:ext cx="8520120" cy="542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Gleyson Sampaio</a:t>
            </a:r>
            <a:br/>
            <a:r>
              <a:rPr b="0" lang="en-US" sz="15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Instrutor Java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012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5400" spc="-1" strike="noStrike">
                <a:solidFill>
                  <a:srgbClr val="ef8600"/>
                </a:solidFill>
                <a:latin typeface="Century Gothic"/>
                <a:ea typeface="Century Gothic"/>
              </a:rPr>
              <a:t>Spring(boot) Framework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80" name="Google Shape;128;p2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Google Shape;129;p2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Google Shape;130;p2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Google Shape;131;p2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354240" y="305640"/>
            <a:ext cx="847764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Alguns Starters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27" name="Google Shape;203;p6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28" name="Google Shape;204;p6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Google Shape;205;p6"/>
          <p:cNvSpPr/>
          <p:nvPr/>
        </p:nvSpPr>
        <p:spPr>
          <a:xfrm>
            <a:off x="311760" y="1031040"/>
            <a:ext cx="8477640" cy="9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76320">
              <a:lnSpc>
                <a:spcPct val="100000"/>
              </a:lnSpc>
            </a:pPr>
            <a:r>
              <a:rPr b="0" lang="pt-BR" sz="3200" spc="-1" strike="noStrike">
                <a:solidFill>
                  <a:srgbClr val="073763"/>
                </a:solidFill>
                <a:latin typeface="Calibri"/>
                <a:ea typeface="Calibri"/>
              </a:rPr>
              <a:t>Listagem de alguns starters mais utilizados</a:t>
            </a:r>
            <a:endParaRPr b="0" lang="pt-BR" sz="32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1" lang="pt-BR" sz="2800" spc="-1" strike="noStrike">
                <a:solidFill>
                  <a:srgbClr val="073763"/>
                </a:solidFill>
                <a:latin typeface="Calibri"/>
                <a:ea typeface="Calibri"/>
              </a:rPr>
              <a:t>Spring-boot-starter-*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0" name="Google Shape;138;p16"/>
          <p:cNvSpPr/>
          <p:nvPr/>
        </p:nvSpPr>
        <p:spPr>
          <a:xfrm>
            <a:off x="354240" y="2872080"/>
            <a:ext cx="8632080" cy="16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380880">
              <a:lnSpc>
                <a:spcPct val="200000"/>
              </a:lnSpc>
              <a:buClr>
                <a:srgbClr val="073763"/>
              </a:buClr>
              <a:buFont typeface="Calibri"/>
              <a:buChar char="●"/>
            </a:pPr>
            <a:r>
              <a:rPr b="1" lang="pt-BR" sz="2000" spc="-1" strike="noStrike">
                <a:solidFill>
                  <a:srgbClr val="073763"/>
                </a:solidFill>
                <a:latin typeface="Calibri"/>
                <a:ea typeface="Calibri"/>
              </a:rPr>
              <a:t>data-jpa</a:t>
            </a:r>
            <a:r>
              <a:rPr b="0" lang="pt-BR" sz="2000" spc="-1" strike="noStrike">
                <a:solidFill>
                  <a:srgbClr val="073763"/>
                </a:solidFill>
                <a:latin typeface="Calibri"/>
                <a:ea typeface="Calibri"/>
              </a:rPr>
              <a:t>: Integração ao banco de dados via JPA - Hibernate.</a:t>
            </a:r>
            <a:endParaRPr b="0" lang="pt-BR" sz="2000" spc="-1" strike="noStrike">
              <a:latin typeface="Arial"/>
            </a:endParaRPr>
          </a:p>
          <a:p>
            <a:pPr marL="457200" indent="-380880">
              <a:lnSpc>
                <a:spcPct val="200000"/>
              </a:lnSpc>
              <a:buClr>
                <a:srgbClr val="073763"/>
              </a:buClr>
              <a:buFont typeface="Calibri"/>
              <a:buChar char="●"/>
            </a:pPr>
            <a:r>
              <a:rPr b="1" lang="pt-BR" sz="2000" spc="-1" strike="noStrike">
                <a:solidFill>
                  <a:srgbClr val="073763"/>
                </a:solidFill>
                <a:latin typeface="Calibri"/>
                <a:ea typeface="Calibri"/>
              </a:rPr>
              <a:t>data-mongodb</a:t>
            </a:r>
            <a:r>
              <a:rPr b="0" lang="pt-BR" sz="2000" spc="-1" strike="noStrike">
                <a:solidFill>
                  <a:srgbClr val="073763"/>
                </a:solidFill>
                <a:latin typeface="Calibri"/>
                <a:ea typeface="Calibri"/>
              </a:rPr>
              <a:t>: Interação com banco de dados MongoDB.</a:t>
            </a:r>
            <a:endParaRPr b="0" lang="pt-BR" sz="2000" spc="-1" strike="noStrike">
              <a:latin typeface="Arial"/>
            </a:endParaRPr>
          </a:p>
          <a:p>
            <a:pPr marL="457200" indent="-380880">
              <a:lnSpc>
                <a:spcPct val="200000"/>
              </a:lnSpc>
              <a:buClr>
                <a:srgbClr val="073763"/>
              </a:buClr>
              <a:buFont typeface="Calibri"/>
              <a:buChar char="●"/>
            </a:pPr>
            <a:r>
              <a:rPr b="1" lang="pt-BR" sz="2000" spc="-1" strike="noStrike">
                <a:solidFill>
                  <a:srgbClr val="073763"/>
                </a:solidFill>
                <a:latin typeface="Calibri"/>
                <a:ea typeface="Calibri"/>
              </a:rPr>
              <a:t>web</a:t>
            </a:r>
            <a:r>
              <a:rPr b="0" lang="pt-BR" sz="2000" spc="-1" strike="noStrike">
                <a:solidFill>
                  <a:srgbClr val="073763"/>
                </a:solidFill>
                <a:latin typeface="Calibri"/>
                <a:ea typeface="Calibri"/>
              </a:rPr>
              <a:t>: Inclusão do container Tomcat para aplicações REST.</a:t>
            </a:r>
            <a:endParaRPr b="0" lang="pt-BR" sz="2000" spc="-1" strike="noStrike">
              <a:latin typeface="Arial"/>
            </a:endParaRPr>
          </a:p>
          <a:p>
            <a:pPr marL="457200" indent="-380880">
              <a:lnSpc>
                <a:spcPct val="200000"/>
              </a:lnSpc>
              <a:buClr>
                <a:srgbClr val="073763"/>
              </a:buClr>
              <a:buFont typeface="Calibri"/>
              <a:buChar char="●"/>
            </a:pPr>
            <a:r>
              <a:rPr b="1" lang="pt-BR" sz="2000" spc="-1" strike="noStrike">
                <a:solidFill>
                  <a:srgbClr val="073763"/>
                </a:solidFill>
                <a:latin typeface="Calibri"/>
                <a:ea typeface="Calibri"/>
              </a:rPr>
              <a:t>web-services</a:t>
            </a:r>
            <a:r>
              <a:rPr b="0" lang="pt-BR" sz="2000" spc="-1" strike="noStrike">
                <a:solidFill>
                  <a:srgbClr val="073763"/>
                </a:solidFill>
                <a:latin typeface="Calibri"/>
                <a:ea typeface="Calibri"/>
              </a:rPr>
              <a:t>: Webservices baseados na arquitetura SOAP.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354240" y="305640"/>
            <a:ext cx="847764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Alguns Starters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32" name="Google Shape;203;p6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204;p6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Google Shape;205;p6"/>
          <p:cNvSpPr/>
          <p:nvPr/>
        </p:nvSpPr>
        <p:spPr>
          <a:xfrm>
            <a:off x="311760" y="1031040"/>
            <a:ext cx="8477640" cy="9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76320">
              <a:lnSpc>
                <a:spcPct val="100000"/>
              </a:lnSpc>
            </a:pPr>
            <a:r>
              <a:rPr b="0" lang="pt-BR" sz="3200" spc="-1" strike="noStrike">
                <a:solidFill>
                  <a:srgbClr val="073763"/>
                </a:solidFill>
                <a:latin typeface="Calibri"/>
                <a:ea typeface="Calibri"/>
              </a:rPr>
              <a:t>Listagem de alguns starters mais utilizados</a:t>
            </a:r>
            <a:endParaRPr b="0" lang="pt-BR" sz="32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r>
              <a:rPr b="1" lang="pt-BR" sz="2800" spc="-1" strike="noStrike">
                <a:solidFill>
                  <a:srgbClr val="073763"/>
                </a:solidFill>
                <a:latin typeface="Calibri"/>
                <a:ea typeface="Calibri"/>
              </a:rPr>
              <a:t>Spring-boot-starter-*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5" name="Google Shape;138;p16"/>
          <p:cNvSpPr/>
          <p:nvPr/>
        </p:nvSpPr>
        <p:spPr>
          <a:xfrm>
            <a:off x="354240" y="2872080"/>
            <a:ext cx="8632080" cy="16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380880">
              <a:lnSpc>
                <a:spcPct val="200000"/>
              </a:lnSpc>
              <a:buClr>
                <a:srgbClr val="073763"/>
              </a:buClr>
              <a:buFont typeface="Calibri"/>
              <a:buChar char="●"/>
            </a:pPr>
            <a:r>
              <a:rPr b="1" lang="pt-BR" sz="2000" spc="-1" strike="noStrike">
                <a:solidFill>
                  <a:srgbClr val="073763"/>
                </a:solidFill>
                <a:latin typeface="Calibri"/>
                <a:ea typeface="Calibri"/>
              </a:rPr>
              <a:t>batch</a:t>
            </a:r>
            <a:r>
              <a:rPr b="0" lang="pt-BR" sz="2000" spc="-1" strike="noStrike">
                <a:solidFill>
                  <a:srgbClr val="073763"/>
                </a:solidFill>
                <a:latin typeface="Calibri"/>
                <a:ea typeface="Calibri"/>
              </a:rPr>
              <a:t>: Implementação de JOBs de processos.</a:t>
            </a:r>
            <a:endParaRPr b="0" lang="pt-BR" sz="2000" spc="-1" strike="noStrike">
              <a:latin typeface="Arial"/>
            </a:endParaRPr>
          </a:p>
          <a:p>
            <a:pPr marL="457200" indent="-380880">
              <a:lnSpc>
                <a:spcPct val="200000"/>
              </a:lnSpc>
              <a:buClr>
                <a:srgbClr val="073763"/>
              </a:buClr>
              <a:buFont typeface="Calibri"/>
              <a:buChar char="●"/>
            </a:pPr>
            <a:r>
              <a:rPr b="1" lang="pt-BR" sz="2000" spc="-1" strike="noStrike">
                <a:solidFill>
                  <a:srgbClr val="073763"/>
                </a:solidFill>
                <a:latin typeface="Calibri"/>
                <a:ea typeface="Calibri"/>
              </a:rPr>
              <a:t>test</a:t>
            </a:r>
            <a:r>
              <a:rPr b="0" lang="pt-BR" sz="2000" spc="-1" strike="noStrike">
                <a:solidFill>
                  <a:srgbClr val="073763"/>
                </a:solidFill>
                <a:latin typeface="Calibri"/>
                <a:ea typeface="Calibri"/>
              </a:rPr>
              <a:t>: Disponibilização de recursos para testes unitários como JUnit</a:t>
            </a:r>
            <a:endParaRPr b="0" lang="pt-BR" sz="2000" spc="-1" strike="noStrike">
              <a:latin typeface="Arial"/>
            </a:endParaRPr>
          </a:p>
          <a:p>
            <a:pPr marL="457200" indent="-380880">
              <a:lnSpc>
                <a:spcPct val="200000"/>
              </a:lnSpc>
              <a:buClr>
                <a:srgbClr val="073763"/>
              </a:buClr>
              <a:buFont typeface="Calibri"/>
              <a:buChar char="●"/>
            </a:pPr>
            <a:r>
              <a:rPr b="1" lang="pt-BR" sz="2000" spc="-1" strike="noStrike">
                <a:solidFill>
                  <a:srgbClr val="073763"/>
                </a:solidFill>
                <a:latin typeface="Calibri"/>
                <a:ea typeface="Calibri"/>
              </a:rPr>
              <a:t>openfeign</a:t>
            </a:r>
            <a:r>
              <a:rPr b="0" lang="pt-BR" sz="2000" spc="-1" strike="noStrike">
                <a:solidFill>
                  <a:srgbClr val="073763"/>
                </a:solidFill>
                <a:latin typeface="Calibri"/>
                <a:ea typeface="Calibri"/>
              </a:rPr>
              <a:t>: Client HTTP baseado em interfaces</a:t>
            </a:r>
            <a:endParaRPr b="0" lang="pt-BR" sz="2000" spc="-1" strike="noStrike">
              <a:latin typeface="Arial"/>
            </a:endParaRPr>
          </a:p>
          <a:p>
            <a:pPr marL="457200" indent="-380880">
              <a:lnSpc>
                <a:spcPct val="200000"/>
              </a:lnSpc>
              <a:buClr>
                <a:srgbClr val="073763"/>
              </a:buClr>
              <a:buFont typeface="Calibri"/>
              <a:buChar char="●"/>
            </a:pPr>
            <a:r>
              <a:rPr b="1" lang="pt-BR" sz="2000" spc="-1" strike="noStrike">
                <a:solidFill>
                  <a:srgbClr val="073763"/>
                </a:solidFill>
                <a:latin typeface="Calibri"/>
                <a:ea typeface="Calibri"/>
              </a:rPr>
              <a:t>actuator</a:t>
            </a:r>
            <a:r>
              <a:rPr b="0" lang="pt-BR" sz="2000" spc="-1" strike="noStrike">
                <a:solidFill>
                  <a:srgbClr val="073763"/>
                </a:solidFill>
                <a:latin typeface="Calibri"/>
                <a:ea typeface="Calibri"/>
              </a:rPr>
              <a:t>: Gerenciamento de monitoramento da aplicação.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Para saber mais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37" name="Google Shape;241;p7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38" name="Google Shape;242;p7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Google Shape;243;p7"/>
          <p:cNvSpPr/>
          <p:nvPr/>
        </p:nvSpPr>
        <p:spPr>
          <a:xfrm>
            <a:off x="354240" y="1318680"/>
            <a:ext cx="8477640" cy="30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19040" indent="-343080">
              <a:lnSpc>
                <a:spcPct val="100000"/>
              </a:lnSpc>
              <a:buClr>
                <a:srgbClr val="07376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97a7"/>
                </a:solidFill>
                <a:latin typeface="Calibri"/>
                <a:ea typeface="Calibri"/>
                <a:hlinkClick r:id="rId2"/>
              </a:rPr>
              <a:t>https://www.fusion-reactor.com/blog/the-difference-between-spring-framework-vs-spring-boot/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419040" indent="-343080">
              <a:lnSpc>
                <a:spcPct val="100000"/>
              </a:lnSpc>
              <a:buClr>
                <a:srgbClr val="07376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97a7"/>
                </a:solidFill>
                <a:latin typeface="Calibri"/>
                <a:ea typeface="Calibri"/>
                <a:hlinkClick r:id="rId3"/>
              </a:rPr>
              <a:t>https://dev.to/eduwyre/settling-spring-vs-spring-boot-debate-8ek</a:t>
            </a:r>
            <a:r>
              <a:rPr b="0" lang="en-US" sz="2000" spc="-1" strike="noStrike">
                <a:solidFill>
                  <a:srgbClr val="073763"/>
                </a:solidFill>
                <a:latin typeface="Calibri"/>
                <a:ea typeface="Calibri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419040" indent="-343080">
              <a:lnSpc>
                <a:spcPct val="100000"/>
              </a:lnSpc>
              <a:buClr>
                <a:srgbClr val="07376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97a7"/>
                </a:solidFill>
                <a:latin typeface="Calibri"/>
                <a:ea typeface="Calibri"/>
                <a:hlinkClick r:id="rId4"/>
              </a:rPr>
              <a:t>https://www.reply.com/solidsoft-reply/en/content/webservices-soap-and-rest-a-simple-introduction</a:t>
            </a:r>
            <a:r>
              <a:rPr b="0" lang="en-US" sz="2000" spc="-1" strike="noStrike">
                <a:solidFill>
                  <a:srgbClr val="073763"/>
                </a:solidFill>
                <a:latin typeface="Calibri"/>
                <a:ea typeface="Calibri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419040" indent="-343080">
              <a:lnSpc>
                <a:spcPct val="100000"/>
              </a:lnSpc>
              <a:buClr>
                <a:srgbClr val="07376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97a7"/>
                </a:solidFill>
                <a:latin typeface="Calibri"/>
                <a:ea typeface="Calibri"/>
                <a:hlinkClick r:id="rId5"/>
              </a:rPr>
              <a:t>https://www.geeksforgeeks.org/difference-between-spring-and-spring-boot/</a:t>
            </a:r>
            <a:r>
              <a:rPr b="0" lang="en-US" sz="2000" spc="-1" strike="noStrike">
                <a:solidFill>
                  <a:srgbClr val="073763"/>
                </a:solidFill>
                <a:latin typeface="Calibri"/>
                <a:ea typeface="Calibri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88080" y="3929400"/>
            <a:ext cx="8520120" cy="542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Gleyson Sampaio</a:t>
            </a:r>
            <a:br/>
            <a:r>
              <a:rPr b="0" lang="en-US" sz="15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Instrutor Java</a:t>
            </a:r>
            <a:endParaRPr b="0" lang="pt-BR" sz="1500" spc="-1" strike="noStrike"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012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5400" spc="-1" strike="noStrike">
                <a:solidFill>
                  <a:srgbClr val="ef8600"/>
                </a:solidFill>
                <a:latin typeface="Century Gothic"/>
                <a:ea typeface="Century Gothic"/>
              </a:rPr>
              <a:t>Spring(boot) Framework</a:t>
            </a:r>
            <a:endParaRPr b="0" lang="pt-BR" sz="5400" spc="-1" strike="noStrike">
              <a:latin typeface="Times New Roman"/>
            </a:endParaRPr>
          </a:p>
        </p:txBody>
      </p:sp>
      <p:sp>
        <p:nvSpPr>
          <p:cNvPr id="142" name="Google Shape;128;p 1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Google Shape;129;p 1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Google Shape;130;p 1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Google Shape;131;p 1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88080" y="3811680"/>
            <a:ext cx="8520120" cy="20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[Nome do palestrante]</a:t>
            </a:r>
            <a:br/>
            <a:r>
              <a:rPr b="0" lang="en-US" sz="15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[Posição]</a:t>
            </a:r>
            <a:endParaRPr b="0" lang="pt-BR" sz="1500" spc="-1" strike="noStrike"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title"/>
          </p:nvPr>
        </p:nvSpPr>
        <p:spPr>
          <a:xfrm>
            <a:off x="311760" y="756720"/>
            <a:ext cx="8520120" cy="5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f78321"/>
                </a:solidFill>
                <a:latin typeface="Century Gothic"/>
                <a:ea typeface="Century Gothic"/>
              </a:rPr>
              <a:t>[Nome do curso]</a:t>
            </a:r>
            <a:endParaRPr b="0" lang="pt-BR" sz="3600" spc="-1" strike="noStrike">
              <a:latin typeface="Times New Roman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33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1" lang="en-US" sz="66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[Nome da aula]</a:t>
            </a:r>
            <a:endParaRPr b="0" lang="pt-BR" sz="6600" spc="-1" strike="noStrike">
              <a:latin typeface="Times New Roman"/>
            </a:endParaRPr>
          </a:p>
        </p:txBody>
      </p:sp>
      <p:sp>
        <p:nvSpPr>
          <p:cNvPr id="149" name="Google Shape;183;p 1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Google Shape;184;p 1"/>
          <p:cNvSpPr/>
          <p:nvPr/>
        </p:nvSpPr>
        <p:spPr>
          <a:xfrm>
            <a:off x="0" y="57240"/>
            <a:ext cx="9143640" cy="50857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Google Shape;185;p 1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Google Shape;186;p 1" descr=""/>
          <p:cNvPicPr/>
          <p:nvPr/>
        </p:nvPicPr>
        <p:blipFill>
          <a:blip r:embed="rId1"/>
          <a:stretch/>
        </p:blipFill>
        <p:spPr>
          <a:xfrm>
            <a:off x="311760" y="25992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53" name="Google Shape;187;p 1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Google Shape;188;p 1"/>
          <p:cNvSpPr/>
          <p:nvPr/>
        </p:nvSpPr>
        <p:spPr>
          <a:xfrm>
            <a:off x="467640" y="1483920"/>
            <a:ext cx="852012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Aula 2: Primeiros Passos</a:t>
            </a:r>
            <a:endParaRPr b="0" lang="pt-BR" sz="5400" spc="-1" strike="noStrike">
              <a:latin typeface="Times New Roman"/>
            </a:endParaRPr>
          </a:p>
        </p:txBody>
      </p:sp>
      <p:sp>
        <p:nvSpPr>
          <p:cNvPr id="155" name="Google Shape;189;p 1"/>
          <p:cNvSpPr/>
          <p:nvPr/>
        </p:nvSpPr>
        <p:spPr>
          <a:xfrm>
            <a:off x="2988000" y="2339280"/>
            <a:ext cx="5797080" cy="5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f78321"/>
                </a:solidFill>
                <a:latin typeface="Century Gothic"/>
                <a:ea typeface="Century Gothic"/>
              </a:rPr>
              <a:t>Springboot</a:t>
            </a:r>
            <a:endParaRPr b="0" lang="pt-BR" sz="3600" spc="-1" strike="noStrike"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243720" y="24300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Primeiros passos</a:t>
            </a:r>
            <a:endParaRPr b="0" lang="pt-BR" sz="4000" spc="-1" strike="noStrike">
              <a:latin typeface="Times New Roman"/>
            </a:endParaRPr>
          </a:p>
        </p:txBody>
      </p:sp>
      <p:pic>
        <p:nvPicPr>
          <p:cNvPr id="157" name="Google Shape;145;p 1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58" name="Google Shape;147;p 1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Google Shape;138;p 1"/>
          <p:cNvSpPr/>
          <p:nvPr/>
        </p:nvSpPr>
        <p:spPr>
          <a:xfrm>
            <a:off x="764280" y="1119960"/>
            <a:ext cx="7860240" cy="267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Criando um projeto com initializr</a:t>
            </a:r>
            <a:endParaRPr b="0" lang="pt-BR" sz="2400" spc="-1" strike="noStrike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importando o projeto maven no IntelliJ</a:t>
            </a:r>
            <a:endParaRPr b="0" lang="pt-BR" sz="2400" spc="-1" strike="noStrike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Conhecendo a estrutura spring boot</a:t>
            </a:r>
            <a:endParaRPr b="0" lang="pt-BR" sz="2400" spc="-1" strike="noStrike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Bean e CommandLineRunner</a:t>
            </a:r>
            <a:endParaRPr b="0" lang="pt-BR" sz="2400" spc="-1" strike="noStrike"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88080" y="3929400"/>
            <a:ext cx="8520120" cy="542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Gleyson Sampaio</a:t>
            </a:r>
            <a:br/>
            <a:r>
              <a:rPr b="0" lang="en-US" sz="15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Instrutor Java</a:t>
            </a:r>
            <a:endParaRPr b="0" lang="pt-BR" sz="1500" spc="-1" strike="noStrike">
              <a:latin typeface="Times New Roman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012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5400" spc="-1" strike="noStrike">
                <a:solidFill>
                  <a:srgbClr val="ef8600"/>
                </a:solidFill>
                <a:latin typeface="Century Gothic"/>
                <a:ea typeface="Century Gothic"/>
              </a:rPr>
              <a:t>Spring(boot) Framework</a:t>
            </a:r>
            <a:endParaRPr b="0" lang="pt-BR" sz="5400" spc="-1" strike="noStrike">
              <a:latin typeface="Times New Roman"/>
            </a:endParaRPr>
          </a:p>
        </p:txBody>
      </p:sp>
      <p:sp>
        <p:nvSpPr>
          <p:cNvPr id="162" name="Google Shape;128;p 2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Google Shape;129;p 2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Google Shape;130;p 2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Google Shape;131;p 2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88080" y="3811680"/>
            <a:ext cx="8520120" cy="20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[Nome do palestrante]</a:t>
            </a:r>
            <a:br/>
            <a:r>
              <a:rPr b="0" lang="en-US" sz="15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[Posição]</a:t>
            </a:r>
            <a:endParaRPr b="0" lang="pt-BR" sz="1500" spc="-1" strike="noStrike">
              <a:latin typeface="Times New Roman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title"/>
          </p:nvPr>
        </p:nvSpPr>
        <p:spPr>
          <a:xfrm>
            <a:off x="311760" y="756720"/>
            <a:ext cx="8520120" cy="5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f78321"/>
                </a:solidFill>
                <a:latin typeface="Century Gothic"/>
                <a:ea typeface="Century Gothic"/>
              </a:rPr>
              <a:t>[Nome do curso]</a:t>
            </a:r>
            <a:endParaRPr b="0" lang="pt-BR" sz="3600" spc="-1" strike="noStrike">
              <a:latin typeface="Times New Roman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33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1" lang="en-US" sz="66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[Nome da aula]</a:t>
            </a:r>
            <a:endParaRPr b="0" lang="pt-BR" sz="6600" spc="-1" strike="noStrike">
              <a:latin typeface="Times New Roman"/>
            </a:endParaRPr>
          </a:p>
        </p:txBody>
      </p:sp>
      <p:sp>
        <p:nvSpPr>
          <p:cNvPr id="169" name="Google Shape;183;p 2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Google Shape;184;p 2"/>
          <p:cNvSpPr/>
          <p:nvPr/>
        </p:nvSpPr>
        <p:spPr>
          <a:xfrm>
            <a:off x="0" y="57240"/>
            <a:ext cx="9143640" cy="50857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Google Shape;185;p 2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Google Shape;186;p 2" descr=""/>
          <p:cNvPicPr/>
          <p:nvPr/>
        </p:nvPicPr>
        <p:blipFill>
          <a:blip r:embed="rId1"/>
          <a:stretch/>
        </p:blipFill>
        <p:spPr>
          <a:xfrm>
            <a:off x="311760" y="25992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73" name="Google Shape;187;p 2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Google Shape;188;p 2"/>
          <p:cNvSpPr/>
          <p:nvPr/>
        </p:nvSpPr>
        <p:spPr>
          <a:xfrm>
            <a:off x="467640" y="1483920"/>
            <a:ext cx="852012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Aula 2: </a:t>
            </a:r>
            <a:endParaRPr b="0" lang="pt-BR" sz="5400" spc="-1" strike="noStrike"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Beans x Components</a:t>
            </a:r>
            <a:endParaRPr b="0" lang="pt-BR" sz="5400" spc="-1" strike="noStrike">
              <a:latin typeface="Times New Roman"/>
            </a:endParaRPr>
          </a:p>
        </p:txBody>
      </p:sp>
      <p:sp>
        <p:nvSpPr>
          <p:cNvPr id="175" name="Google Shape;189;p 2"/>
          <p:cNvSpPr/>
          <p:nvPr/>
        </p:nvSpPr>
        <p:spPr>
          <a:xfrm>
            <a:off x="2859120" y="2857320"/>
            <a:ext cx="5797080" cy="5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f78321"/>
                </a:solidFill>
                <a:latin typeface="Century Gothic"/>
                <a:ea typeface="Century Gothic"/>
              </a:rPr>
              <a:t>Springboot</a:t>
            </a:r>
            <a:endParaRPr b="0" lang="pt-BR" sz="3600" spc="-1" strike="noStrike"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243720" y="24300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Quem são eles?</a:t>
            </a:r>
            <a:endParaRPr b="0" lang="pt-BR" sz="4000" spc="-1" strike="noStrike">
              <a:latin typeface="Times New Roman"/>
            </a:endParaRPr>
          </a:p>
        </p:txBody>
      </p:sp>
      <p:pic>
        <p:nvPicPr>
          <p:cNvPr id="177" name="Google Shape;145;p 2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78" name="Google Shape;147;p 2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Google Shape;138;p 2"/>
          <p:cNvSpPr/>
          <p:nvPr/>
        </p:nvSpPr>
        <p:spPr>
          <a:xfrm>
            <a:off x="764280" y="1119960"/>
            <a:ext cx="7860240" cy="17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Quando usar @Bean ?</a:t>
            </a:r>
            <a:endParaRPr b="0" lang="pt-BR" sz="2400" spc="-1" strike="noStrike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Quando usar @Component?</a:t>
            </a:r>
            <a:endParaRPr b="0" lang="pt-BR" sz="2400" spc="-1" strike="noStrike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Implementar a IoC e DI</a:t>
            </a:r>
            <a:endParaRPr b="0" lang="pt-BR" sz="2400" spc="-1" strike="noStrike"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88080" y="3929400"/>
            <a:ext cx="8520120" cy="542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Gleyson Sampaio</a:t>
            </a:r>
            <a:br/>
            <a:r>
              <a:rPr b="0" lang="en-US" sz="15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Instrutor Java</a:t>
            </a:r>
            <a:endParaRPr b="0" lang="pt-BR" sz="1500" spc="-1" strike="noStrike">
              <a:latin typeface="Times New Roman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012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5400" spc="-1" strike="noStrike">
                <a:solidFill>
                  <a:srgbClr val="ef8600"/>
                </a:solidFill>
                <a:latin typeface="Century Gothic"/>
                <a:ea typeface="Century Gothic"/>
              </a:rPr>
              <a:t>Spring(boot) Framework</a:t>
            </a:r>
            <a:endParaRPr b="0" lang="pt-BR" sz="5400" spc="-1" strike="noStrike">
              <a:latin typeface="Times New Roman"/>
            </a:endParaRPr>
          </a:p>
        </p:txBody>
      </p:sp>
      <p:sp>
        <p:nvSpPr>
          <p:cNvPr id="182" name="Google Shape;128;p 3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Google Shape;129;p 3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Google Shape;130;p 3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Google Shape;131;p 3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88080" y="3811680"/>
            <a:ext cx="8520120" cy="20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[Nome do palestrante]</a:t>
            </a:r>
            <a:br/>
            <a:r>
              <a:rPr b="0" lang="en-US" sz="15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[Posição]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311760" y="756720"/>
            <a:ext cx="8520120" cy="5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f78321"/>
                </a:solidFill>
                <a:latin typeface="Century Gothic"/>
                <a:ea typeface="Century Gothic"/>
              </a:rPr>
              <a:t>[Nome do curso]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33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1" lang="en-US" sz="66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[Nome da aula]</a:t>
            </a:r>
            <a:endParaRPr b="0" lang="pt-BR" sz="6600" spc="-1" strike="noStrike">
              <a:latin typeface="Arial"/>
            </a:endParaRPr>
          </a:p>
        </p:txBody>
      </p:sp>
      <p:sp>
        <p:nvSpPr>
          <p:cNvPr id="87" name="Google Shape;183;p5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Google Shape;184;p5"/>
          <p:cNvSpPr/>
          <p:nvPr/>
        </p:nvSpPr>
        <p:spPr>
          <a:xfrm>
            <a:off x="0" y="57240"/>
            <a:ext cx="9143640" cy="50857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Google Shape;185;p5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Google Shape;186;p5" descr=""/>
          <p:cNvPicPr/>
          <p:nvPr/>
        </p:nvPicPr>
        <p:blipFill>
          <a:blip r:embed="rId1"/>
          <a:stretch/>
        </p:blipFill>
        <p:spPr>
          <a:xfrm>
            <a:off x="311760" y="25992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91" name="Google Shape;187;p5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Google Shape;188;p5"/>
          <p:cNvSpPr/>
          <p:nvPr/>
        </p:nvSpPr>
        <p:spPr>
          <a:xfrm>
            <a:off x="467640" y="1483920"/>
            <a:ext cx="852012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Aula 2: Springboot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3" name="Google Shape;189;p5"/>
          <p:cNvSpPr/>
          <p:nvPr/>
        </p:nvSpPr>
        <p:spPr>
          <a:xfrm>
            <a:off x="2988000" y="2339280"/>
            <a:ext cx="5797080" cy="5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f78321"/>
                </a:solidFill>
                <a:latin typeface="Century Gothic"/>
                <a:ea typeface="Century Gothic"/>
              </a:rPr>
              <a:t>Spring Framework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88080" y="3811680"/>
            <a:ext cx="8520120" cy="20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[Nome do palestrante]</a:t>
            </a:r>
            <a:br/>
            <a:r>
              <a:rPr b="0" lang="en-US" sz="15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[Posição]</a:t>
            </a:r>
            <a:endParaRPr b="0" lang="pt-BR" sz="1500" spc="-1" strike="noStrike">
              <a:latin typeface="Times New Roman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title"/>
          </p:nvPr>
        </p:nvSpPr>
        <p:spPr>
          <a:xfrm>
            <a:off x="311760" y="756720"/>
            <a:ext cx="8520120" cy="5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f78321"/>
                </a:solidFill>
                <a:latin typeface="Century Gothic"/>
                <a:ea typeface="Century Gothic"/>
              </a:rPr>
              <a:t>[Nome do curso]</a:t>
            </a:r>
            <a:endParaRPr b="0" lang="pt-BR" sz="3600" spc="-1" strike="noStrike">
              <a:latin typeface="Times New Roman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33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1" lang="en-US" sz="66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[Nome da aula]</a:t>
            </a:r>
            <a:endParaRPr b="0" lang="pt-BR" sz="6600" spc="-1" strike="noStrike">
              <a:latin typeface="Times New Roman"/>
            </a:endParaRPr>
          </a:p>
        </p:txBody>
      </p:sp>
      <p:sp>
        <p:nvSpPr>
          <p:cNvPr id="189" name="Google Shape;183;p 3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Google Shape;184;p 3"/>
          <p:cNvSpPr/>
          <p:nvPr/>
        </p:nvSpPr>
        <p:spPr>
          <a:xfrm>
            <a:off x="0" y="57240"/>
            <a:ext cx="9143640" cy="50857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Google Shape;185;p 3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92" name="Google Shape;186;p 3" descr=""/>
          <p:cNvPicPr/>
          <p:nvPr/>
        </p:nvPicPr>
        <p:blipFill>
          <a:blip r:embed="rId1"/>
          <a:stretch/>
        </p:blipFill>
        <p:spPr>
          <a:xfrm>
            <a:off x="311760" y="25992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93" name="Google Shape;187;p 3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Google Shape;188;p 3"/>
          <p:cNvSpPr/>
          <p:nvPr/>
        </p:nvSpPr>
        <p:spPr>
          <a:xfrm>
            <a:off x="467640" y="1483920"/>
            <a:ext cx="852012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Aula 2: </a:t>
            </a:r>
            <a:endParaRPr b="0" lang="pt-BR" sz="5400" spc="-1" strike="noStrike"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Singleton ou Prototype ?</a:t>
            </a:r>
            <a:endParaRPr b="0" lang="pt-BR" sz="5400" spc="-1" strike="noStrike">
              <a:latin typeface="Times New Roman"/>
            </a:endParaRPr>
          </a:p>
        </p:txBody>
      </p:sp>
      <p:sp>
        <p:nvSpPr>
          <p:cNvPr id="195" name="Google Shape;189;p 3"/>
          <p:cNvSpPr/>
          <p:nvPr/>
        </p:nvSpPr>
        <p:spPr>
          <a:xfrm>
            <a:off x="2859120" y="2857320"/>
            <a:ext cx="5797080" cy="5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f78321"/>
                </a:solidFill>
                <a:latin typeface="Century Gothic"/>
                <a:ea typeface="Century Gothic"/>
              </a:rPr>
              <a:t>Springboot</a:t>
            </a:r>
            <a:endParaRPr b="0" lang="pt-BR" sz="3600" spc="-1" strike="noStrike"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1085760" y="243000"/>
            <a:ext cx="767808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Quantos irei precisar?</a:t>
            </a:r>
            <a:endParaRPr b="0" lang="pt-BR" sz="4000" spc="-1" strike="noStrike">
              <a:latin typeface="Times New Roman"/>
            </a:endParaRPr>
          </a:p>
        </p:txBody>
      </p:sp>
      <p:pic>
        <p:nvPicPr>
          <p:cNvPr id="197" name="Google Shape;145;p 3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98" name="Google Shape;147;p 3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Google Shape;138;p 3"/>
          <p:cNvSpPr/>
          <p:nvPr/>
        </p:nvSpPr>
        <p:spPr>
          <a:xfrm>
            <a:off x="764280" y="1119960"/>
            <a:ext cx="7860240" cy="17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Conceito de Scope</a:t>
            </a:r>
            <a:endParaRPr b="0" lang="pt-BR" sz="2400" spc="-1" strike="noStrike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Configurando objeto Singleton</a:t>
            </a:r>
            <a:endParaRPr b="0" lang="pt-BR" sz="2400" spc="-1" strike="noStrike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Configurando objetos Prototype </a:t>
            </a:r>
            <a:endParaRPr b="0" lang="pt-BR" sz="2400" spc="-1" strike="noStrike"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88080" y="3929400"/>
            <a:ext cx="8520120" cy="542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Gleyson Sampaio</a:t>
            </a:r>
            <a:br/>
            <a:r>
              <a:rPr b="0" lang="en-US" sz="15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Instrutor Java</a:t>
            </a:r>
            <a:endParaRPr b="0" lang="pt-BR" sz="1500" spc="-1" strike="noStrike">
              <a:latin typeface="Times New Roman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012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5400" spc="-1" strike="noStrike">
                <a:solidFill>
                  <a:srgbClr val="ef8600"/>
                </a:solidFill>
                <a:latin typeface="Century Gothic"/>
                <a:ea typeface="Century Gothic"/>
              </a:rPr>
              <a:t>Spring(boot) Framework</a:t>
            </a:r>
            <a:endParaRPr b="0" lang="pt-BR" sz="5400" spc="-1" strike="noStrike">
              <a:latin typeface="Times New Roman"/>
            </a:endParaRPr>
          </a:p>
        </p:txBody>
      </p:sp>
      <p:sp>
        <p:nvSpPr>
          <p:cNvPr id="202" name="Google Shape;128;p 4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Google Shape;129;p 4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Google Shape;130;p 4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05" name="Google Shape;131;p 4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388080" y="3811680"/>
            <a:ext cx="8520120" cy="20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[Nome do palestrante]</a:t>
            </a:r>
            <a:br/>
            <a:r>
              <a:rPr b="0" lang="en-US" sz="15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[Posição]</a:t>
            </a:r>
            <a:endParaRPr b="0" lang="pt-BR" sz="1500" spc="-1" strike="noStrike">
              <a:latin typeface="Times New Roman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title"/>
          </p:nvPr>
        </p:nvSpPr>
        <p:spPr>
          <a:xfrm>
            <a:off x="311760" y="756720"/>
            <a:ext cx="8520120" cy="5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f78321"/>
                </a:solidFill>
                <a:latin typeface="Century Gothic"/>
                <a:ea typeface="Century Gothic"/>
              </a:rPr>
              <a:t>[Nome do curso]</a:t>
            </a:r>
            <a:endParaRPr b="0" lang="pt-BR" sz="3600" spc="-1" strike="noStrike">
              <a:latin typeface="Times New Roman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33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1" lang="en-US" sz="66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[Nome da aula]</a:t>
            </a:r>
            <a:endParaRPr b="0" lang="pt-BR" sz="6600" spc="-1" strike="noStrike">
              <a:latin typeface="Times New Roman"/>
            </a:endParaRPr>
          </a:p>
        </p:txBody>
      </p:sp>
      <p:sp>
        <p:nvSpPr>
          <p:cNvPr id="209" name="Google Shape;183;p 4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Google Shape;184;p 4"/>
          <p:cNvSpPr/>
          <p:nvPr/>
        </p:nvSpPr>
        <p:spPr>
          <a:xfrm>
            <a:off x="0" y="57240"/>
            <a:ext cx="9143640" cy="50857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Google Shape;185;p 4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12" name="Google Shape;186;p 4" descr=""/>
          <p:cNvPicPr/>
          <p:nvPr/>
        </p:nvPicPr>
        <p:blipFill>
          <a:blip r:embed="rId1"/>
          <a:stretch/>
        </p:blipFill>
        <p:spPr>
          <a:xfrm>
            <a:off x="311760" y="25992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13" name="Google Shape;187;p 4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Google Shape;188;p 4"/>
          <p:cNvSpPr/>
          <p:nvPr/>
        </p:nvSpPr>
        <p:spPr>
          <a:xfrm>
            <a:off x="467640" y="1483920"/>
            <a:ext cx="852012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Aula 2: Properties Value</a:t>
            </a:r>
            <a:endParaRPr b="0" lang="pt-BR" sz="5400" spc="-1" strike="noStrike">
              <a:latin typeface="Times New Roman"/>
            </a:endParaRPr>
          </a:p>
        </p:txBody>
      </p:sp>
      <p:sp>
        <p:nvSpPr>
          <p:cNvPr id="215" name="Google Shape;189;p 4"/>
          <p:cNvSpPr/>
          <p:nvPr/>
        </p:nvSpPr>
        <p:spPr>
          <a:xfrm>
            <a:off x="3657960" y="2373480"/>
            <a:ext cx="5797080" cy="5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f78321"/>
                </a:solidFill>
                <a:latin typeface="Century Gothic"/>
                <a:ea typeface="Century Gothic"/>
              </a:rPr>
              <a:t>Springboot</a:t>
            </a:r>
            <a:endParaRPr b="0" lang="pt-BR" sz="3600" spc="-1" strike="noStrike"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1085760" y="243000"/>
            <a:ext cx="767808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Nem tudo é =</a:t>
            </a:r>
            <a:endParaRPr b="0" lang="pt-BR" sz="4000" spc="-1" strike="noStrike">
              <a:latin typeface="Times New Roman"/>
            </a:endParaRPr>
          </a:p>
        </p:txBody>
      </p:sp>
      <p:pic>
        <p:nvPicPr>
          <p:cNvPr id="217" name="Google Shape;145;p 4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18" name="Google Shape;147;p 4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Google Shape;138;p 4"/>
          <p:cNvSpPr/>
          <p:nvPr/>
        </p:nvSpPr>
        <p:spPr>
          <a:xfrm>
            <a:off x="764280" y="1119960"/>
            <a:ext cx="7860240" cy="17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O poderoso application.properties</a:t>
            </a:r>
            <a:endParaRPr b="0" lang="pt-BR" sz="2400" spc="-1" strike="noStrike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@Value</a:t>
            </a:r>
            <a:endParaRPr b="0" lang="pt-BR" sz="2400" spc="-1" strike="noStrike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Default value </a:t>
            </a:r>
            <a:endParaRPr b="0" lang="pt-BR" sz="2400" spc="-1" strike="noStrike"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88080" y="3929400"/>
            <a:ext cx="8520120" cy="542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Gleyson Sampaio</a:t>
            </a:r>
            <a:br/>
            <a:r>
              <a:rPr b="0" lang="en-US" sz="15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Instrutor Java</a:t>
            </a:r>
            <a:endParaRPr b="0" lang="pt-BR" sz="1500" spc="-1" strike="noStrike">
              <a:latin typeface="Times New Roman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012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5400" spc="-1" strike="noStrike">
                <a:solidFill>
                  <a:srgbClr val="ef8600"/>
                </a:solidFill>
                <a:latin typeface="Century Gothic"/>
                <a:ea typeface="Century Gothic"/>
              </a:rPr>
              <a:t>Spring(boot) Framework</a:t>
            </a:r>
            <a:endParaRPr b="0" lang="pt-BR" sz="5400" spc="-1" strike="noStrike">
              <a:latin typeface="Times New Roman"/>
            </a:endParaRPr>
          </a:p>
        </p:txBody>
      </p:sp>
      <p:sp>
        <p:nvSpPr>
          <p:cNvPr id="222" name="Google Shape;128;p 5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Google Shape;129;p 5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Google Shape;130;p 5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Google Shape;131;p 5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88080" y="3811680"/>
            <a:ext cx="8520120" cy="20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[Nome do palestrante]</a:t>
            </a:r>
            <a:br/>
            <a:r>
              <a:rPr b="0" lang="en-US" sz="15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[Posição]</a:t>
            </a:r>
            <a:endParaRPr b="0" lang="pt-BR" sz="1500" spc="-1" strike="noStrike"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title"/>
          </p:nvPr>
        </p:nvSpPr>
        <p:spPr>
          <a:xfrm>
            <a:off x="311760" y="756720"/>
            <a:ext cx="8520120" cy="5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f78321"/>
                </a:solidFill>
                <a:latin typeface="Century Gothic"/>
                <a:ea typeface="Century Gothic"/>
              </a:rPr>
              <a:t>[Nome do curso]</a:t>
            </a:r>
            <a:endParaRPr b="0" lang="pt-BR" sz="3600" spc="-1" strike="noStrike">
              <a:latin typeface="Times New Roman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33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1" lang="en-US" sz="66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[Nome da aula]</a:t>
            </a:r>
            <a:endParaRPr b="0" lang="pt-BR" sz="6600" spc="-1" strike="noStrike">
              <a:latin typeface="Times New Roman"/>
            </a:endParaRPr>
          </a:p>
        </p:txBody>
      </p:sp>
      <p:sp>
        <p:nvSpPr>
          <p:cNvPr id="229" name="Google Shape;183;p 5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Google Shape;184;p 5"/>
          <p:cNvSpPr/>
          <p:nvPr/>
        </p:nvSpPr>
        <p:spPr>
          <a:xfrm>
            <a:off x="0" y="57240"/>
            <a:ext cx="9143640" cy="50857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Google Shape;185;p 5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32" name="Google Shape;186;p 5" descr=""/>
          <p:cNvPicPr/>
          <p:nvPr/>
        </p:nvPicPr>
        <p:blipFill>
          <a:blip r:embed="rId1"/>
          <a:stretch/>
        </p:blipFill>
        <p:spPr>
          <a:xfrm>
            <a:off x="311760" y="25992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33" name="Google Shape;187;p 5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Google Shape;188;p 5"/>
          <p:cNvSpPr/>
          <p:nvPr/>
        </p:nvSpPr>
        <p:spPr>
          <a:xfrm>
            <a:off x="467640" y="1483920"/>
            <a:ext cx="852012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Aula 2: </a:t>
            </a:r>
            <a:endParaRPr b="0" lang="pt-BR" sz="5400" spc="-1" strike="noStrike"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Configuration Properties</a:t>
            </a:r>
            <a:endParaRPr b="0" lang="pt-BR" sz="5400" spc="-1" strike="noStrike">
              <a:latin typeface="Times New Roman"/>
            </a:endParaRPr>
          </a:p>
        </p:txBody>
      </p:sp>
      <p:sp>
        <p:nvSpPr>
          <p:cNvPr id="235" name="Google Shape;189;p 5"/>
          <p:cNvSpPr/>
          <p:nvPr/>
        </p:nvSpPr>
        <p:spPr>
          <a:xfrm>
            <a:off x="3622320" y="2779200"/>
            <a:ext cx="5797080" cy="5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f78321"/>
                </a:solidFill>
                <a:latin typeface="Century Gothic"/>
                <a:ea typeface="Century Gothic"/>
              </a:rPr>
              <a:t>Springboot</a:t>
            </a:r>
            <a:endParaRPr b="0" lang="pt-BR" sz="3600" spc="-1" strike="noStrike"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1085760" y="243000"/>
            <a:ext cx="767808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É sério isso ?</a:t>
            </a:r>
            <a:endParaRPr b="0" lang="pt-BR" sz="4000" spc="-1" strike="noStrike">
              <a:latin typeface="Times New Roman"/>
            </a:endParaRPr>
          </a:p>
        </p:txBody>
      </p:sp>
      <p:pic>
        <p:nvPicPr>
          <p:cNvPr id="237" name="Google Shape;145;p 5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38" name="Google Shape;147;p 5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Google Shape;138;p 5"/>
          <p:cNvSpPr/>
          <p:nvPr/>
        </p:nvSpPr>
        <p:spPr>
          <a:xfrm>
            <a:off x="764280" y="1119960"/>
            <a:ext cx="7860240" cy="17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O poderoso application.properties</a:t>
            </a:r>
            <a:endParaRPr b="0" lang="pt-BR" sz="2400" spc="-1" strike="noStrike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@ConfigurationProperties (prefix)</a:t>
            </a:r>
            <a:endParaRPr b="0" lang="pt-BR" sz="2400" spc="-1" strike="noStrike"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388080" y="3929400"/>
            <a:ext cx="8520120" cy="542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Gleyson Sampaio</a:t>
            </a:r>
            <a:br/>
            <a:r>
              <a:rPr b="0" lang="en-US" sz="15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Instrutor Java</a:t>
            </a:r>
            <a:endParaRPr b="0" lang="pt-BR" sz="1500" spc="-1" strike="noStrike">
              <a:latin typeface="Times New Roman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012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5400" spc="-1" strike="noStrike">
                <a:solidFill>
                  <a:srgbClr val="ef8600"/>
                </a:solidFill>
                <a:latin typeface="Century Gothic"/>
                <a:ea typeface="Century Gothic"/>
              </a:rPr>
              <a:t>Java Persistence API</a:t>
            </a:r>
            <a:endParaRPr b="0" lang="pt-BR" sz="5400" spc="-1" strike="noStrike">
              <a:latin typeface="Times New Roman"/>
            </a:endParaRPr>
          </a:p>
        </p:txBody>
      </p:sp>
      <p:sp>
        <p:nvSpPr>
          <p:cNvPr id="242" name="Google Shape;128;p 6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Google Shape;129;p 6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Google Shape;130;p 6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45" name="Google Shape;131;p 6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388080" y="3811680"/>
            <a:ext cx="8520120" cy="20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[Nome do palestrante]</a:t>
            </a:r>
            <a:br/>
            <a:r>
              <a:rPr b="0" lang="en-US" sz="15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[Posição]</a:t>
            </a:r>
            <a:endParaRPr b="0" lang="pt-BR" sz="1500" spc="-1" strike="noStrike">
              <a:latin typeface="Times New Roman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title"/>
          </p:nvPr>
        </p:nvSpPr>
        <p:spPr>
          <a:xfrm>
            <a:off x="311760" y="756720"/>
            <a:ext cx="8520120" cy="5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f78321"/>
                </a:solidFill>
                <a:latin typeface="Century Gothic"/>
                <a:ea typeface="Century Gothic"/>
              </a:rPr>
              <a:t>[Nome do curso]</a:t>
            </a:r>
            <a:endParaRPr b="0" lang="pt-BR" sz="3600" spc="-1" strike="noStrike">
              <a:latin typeface="Times New Roman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33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1" lang="en-US" sz="66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[Nome da aula]</a:t>
            </a:r>
            <a:endParaRPr b="0" lang="pt-BR" sz="6600" spc="-1" strike="noStrike">
              <a:latin typeface="Times New Roman"/>
            </a:endParaRPr>
          </a:p>
        </p:txBody>
      </p:sp>
      <p:sp>
        <p:nvSpPr>
          <p:cNvPr id="249" name="Google Shape;183;p 6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Google Shape;184;p 6"/>
          <p:cNvSpPr/>
          <p:nvPr/>
        </p:nvSpPr>
        <p:spPr>
          <a:xfrm>
            <a:off x="0" y="57240"/>
            <a:ext cx="9143640" cy="50857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Google Shape;185;p 6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52" name="Google Shape;186;p 6" descr=""/>
          <p:cNvPicPr/>
          <p:nvPr/>
        </p:nvPicPr>
        <p:blipFill>
          <a:blip r:embed="rId1"/>
          <a:stretch/>
        </p:blipFill>
        <p:spPr>
          <a:xfrm>
            <a:off x="311760" y="25992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53" name="Google Shape;187;p 6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Google Shape;188;p 6"/>
          <p:cNvSpPr/>
          <p:nvPr/>
        </p:nvSpPr>
        <p:spPr>
          <a:xfrm>
            <a:off x="467640" y="1483920"/>
            <a:ext cx="852012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Aula 2: </a:t>
            </a:r>
            <a:endParaRPr b="0" lang="pt-BR" sz="5400" spc="-1" strike="noStrike"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Conceito de ORM e JPA</a:t>
            </a:r>
            <a:endParaRPr b="0" lang="pt-BR" sz="5400" spc="-1" strike="noStrike">
              <a:latin typeface="Times New Roman"/>
            </a:endParaRPr>
          </a:p>
        </p:txBody>
      </p:sp>
      <p:sp>
        <p:nvSpPr>
          <p:cNvPr id="255" name="Google Shape;189;p 6"/>
          <p:cNvSpPr/>
          <p:nvPr/>
        </p:nvSpPr>
        <p:spPr>
          <a:xfrm>
            <a:off x="3622320" y="2779200"/>
            <a:ext cx="5797080" cy="5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f78321"/>
                </a:solidFill>
                <a:latin typeface="Century Gothic"/>
                <a:ea typeface="Century Gothic"/>
              </a:rPr>
              <a:t>Springboot</a:t>
            </a:r>
            <a:endParaRPr b="0" lang="pt-BR" sz="3600" spc="-1" strike="noStrike"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243720" y="398520"/>
            <a:ext cx="8520120" cy="1184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Spring Framework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Projeto Springboot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95" name="Google Shape;145;p3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96" name="Google Shape;147;p3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Google Shape;138;p16"/>
          <p:cNvSpPr/>
          <p:nvPr/>
        </p:nvSpPr>
        <p:spPr>
          <a:xfrm>
            <a:off x="807120" y="1562400"/>
            <a:ext cx="7860240" cy="31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O que é Springboot ?</a:t>
            </a:r>
            <a:endParaRPr b="0" lang="pt-BR" sz="2400" spc="-1" strike="noStrike"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Configurações manuais</a:t>
            </a:r>
            <a:endParaRPr b="0" lang="pt-BR" sz="2400" spc="-1" strike="noStrike"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Starters</a:t>
            </a:r>
            <a:endParaRPr b="0" lang="pt-BR" sz="2400" spc="-1" strike="noStrike"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Principais Starters</a:t>
            </a:r>
            <a:endParaRPr b="0" lang="pt-BR" sz="2400" spc="-1" strike="noStrike"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Configuração de fábrica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ubTitle"/>
          </p:nvPr>
        </p:nvSpPr>
        <p:spPr>
          <a:xfrm>
            <a:off x="1085760" y="243000"/>
            <a:ext cx="767808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ORM e JPA</a:t>
            </a:r>
            <a:endParaRPr b="0" lang="pt-BR" sz="4000" spc="-1" strike="noStrike">
              <a:latin typeface="Times New Roman"/>
            </a:endParaRPr>
          </a:p>
        </p:txBody>
      </p:sp>
      <p:pic>
        <p:nvPicPr>
          <p:cNvPr id="257" name="Google Shape;145;p 6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58" name="Google Shape;147;p 6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Google Shape;138;p 6"/>
          <p:cNvSpPr/>
          <p:nvPr/>
        </p:nvSpPr>
        <p:spPr>
          <a:xfrm>
            <a:off x="764280" y="1119960"/>
            <a:ext cx="7860240" cy="25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O que é ORM ?</a:t>
            </a:r>
            <a:endParaRPr b="0" lang="pt-BR" sz="2400" spc="-1" strike="noStrike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Java Persistence API</a:t>
            </a:r>
            <a:endParaRPr b="0" lang="pt-BR" sz="2400" spc="-1" strike="noStrike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Mapeamentos</a:t>
            </a:r>
            <a:endParaRPr b="0" lang="pt-BR" sz="2400" spc="-1" strike="noStrike">
              <a:latin typeface="Times New Roman"/>
            </a:endParaRPr>
          </a:p>
          <a:p>
            <a:pPr marL="457200" indent="-380880">
              <a:lnSpc>
                <a:spcPct val="150000"/>
              </a:lnSpc>
              <a:buClr>
                <a:srgbClr val="073763"/>
              </a:buClr>
              <a:buFont typeface="Calibri"/>
              <a:buChar char="●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EntityManager</a:t>
            </a:r>
            <a:endParaRPr b="0" lang="pt-BR" sz="2400" spc="-1" strike="noStrike"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O que é ORM?</a:t>
            </a:r>
            <a:endParaRPr b="0" lang="pt-BR" sz="4000" spc="-1" strike="noStrike">
              <a:latin typeface="Times New Roman"/>
            </a:endParaRPr>
          </a:p>
        </p:txBody>
      </p:sp>
      <p:pic>
        <p:nvPicPr>
          <p:cNvPr id="261" name="Google Shape;203;p 1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62" name="Google Shape;204;p 1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Google Shape;205;p 1"/>
          <p:cNvSpPr/>
          <p:nvPr/>
        </p:nvSpPr>
        <p:spPr>
          <a:xfrm>
            <a:off x="354240" y="1318680"/>
            <a:ext cx="8477640" cy="30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76320">
              <a:lnSpc>
                <a:spcPct val="100000"/>
              </a:lnSpc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Object-Relational Mapping, Em português, mapeamento objeto-relacional, é um recurso para aproximar o paradigma da orientação a objetos ao contexto de banco de dados relacional.</a:t>
            </a:r>
            <a:endParaRPr b="0" lang="pt-BR" sz="2400" spc="-1" strike="noStrike">
              <a:latin typeface="Times New Roman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Times New Roman"/>
            </a:endParaRPr>
          </a:p>
          <a:p>
            <a:pPr marL="76320">
              <a:lnSpc>
                <a:spcPts val="3359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O uso de ORM é realizado através do mapeamento de objeto para uma tabela por uma biblioteca ou framework.</a:t>
            </a:r>
            <a:endParaRPr b="0" lang="pt-BR" sz="2400" spc="-1" strike="noStrike">
              <a:latin typeface="Times New Roman"/>
            </a:endParaRPr>
          </a:p>
          <a:p>
            <a:pPr marL="76320">
              <a:lnSpc>
                <a:spcPts val="3359"/>
              </a:lnSpc>
              <a:tabLst>
                <a:tab algn="l" pos="0"/>
              </a:tabLst>
            </a:pPr>
            <a:endParaRPr b="0" lang="pt-BR" sz="2400" spc="-1" strike="noStrike"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O que é ORM?</a:t>
            </a:r>
            <a:endParaRPr b="0" lang="pt-BR" sz="4000" spc="-1" strike="noStrike">
              <a:latin typeface="Times New Roman"/>
            </a:endParaRPr>
          </a:p>
        </p:txBody>
      </p:sp>
      <p:pic>
        <p:nvPicPr>
          <p:cNvPr id="265" name="Google Shape;203;p 2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66" name="Google Shape;204;p 2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67" name="Imagem 1" descr="Interface gráfica do usuário, Diagrama, Aplicativo&#10;&#10;Descrição gerada automaticamente"/>
          <p:cNvPicPr/>
          <p:nvPr/>
        </p:nvPicPr>
        <p:blipFill>
          <a:blip r:embed="rId2"/>
          <a:stretch/>
        </p:blipFill>
        <p:spPr>
          <a:xfrm>
            <a:off x="1100160" y="1161000"/>
            <a:ext cx="6391440" cy="373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JPA</a:t>
            </a:r>
            <a:endParaRPr b="0" lang="pt-BR" sz="4000" spc="-1" strike="noStrike">
              <a:latin typeface="Times New Roman"/>
            </a:endParaRPr>
          </a:p>
        </p:txBody>
      </p:sp>
      <p:pic>
        <p:nvPicPr>
          <p:cNvPr id="269" name="Google Shape;203;p 3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70" name="Google Shape;204;p 3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Google Shape;205;p 2"/>
          <p:cNvSpPr/>
          <p:nvPr/>
        </p:nvSpPr>
        <p:spPr>
          <a:xfrm>
            <a:off x="354240" y="1318680"/>
            <a:ext cx="8610840" cy="30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50000"/>
              </a:lnSpc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JPA é uma especificação baseada em interfaces, que através de um framework realiza operações de persistência de objetos em Java.</a:t>
            </a:r>
            <a:endParaRPr b="0" lang="pt-BR" sz="2400" spc="-1" strike="noStrike">
              <a:latin typeface="Times New Roman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Times New Roman"/>
            </a:endParaRPr>
          </a:p>
          <a:p>
            <a:pPr marL="76320">
              <a:lnSpc>
                <a:spcPts val="3359"/>
              </a:lnSpc>
              <a:tabLst>
                <a:tab algn="l" pos="0"/>
              </a:tabLst>
            </a:pPr>
            <a:endParaRPr b="0" lang="pt-BR" sz="2400" spc="-1" strike="noStrike"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JPA - Implementações</a:t>
            </a:r>
            <a:endParaRPr b="0" lang="pt-BR" sz="4000" spc="-1" strike="noStrike">
              <a:latin typeface="Times New Roman"/>
            </a:endParaRPr>
          </a:p>
        </p:txBody>
      </p:sp>
      <p:pic>
        <p:nvPicPr>
          <p:cNvPr id="273" name="Google Shape;203;p 4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74" name="Google Shape;204;p 4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75" name="Imagem 3" descr=""/>
          <p:cNvPicPr/>
          <p:nvPr/>
        </p:nvPicPr>
        <p:blipFill>
          <a:blip r:embed="rId2"/>
          <a:stretch/>
        </p:blipFill>
        <p:spPr>
          <a:xfrm>
            <a:off x="1535760" y="1431720"/>
            <a:ext cx="5957280" cy="298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Mapeamento</a:t>
            </a:r>
            <a:endParaRPr b="0" lang="pt-BR" sz="4000" spc="-1" strike="noStrike">
              <a:latin typeface="Times New Roman"/>
            </a:endParaRPr>
          </a:p>
        </p:txBody>
      </p:sp>
      <p:pic>
        <p:nvPicPr>
          <p:cNvPr id="277" name="Google Shape;203;p 5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78" name="Google Shape;204;p 5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Google Shape;205;p 3"/>
          <p:cNvSpPr/>
          <p:nvPr/>
        </p:nvSpPr>
        <p:spPr>
          <a:xfrm>
            <a:off x="354240" y="1318680"/>
            <a:ext cx="8610840" cy="30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50000"/>
              </a:lnSpc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Vamos conhecer os aspectos das anotações de mapeamento do JPA</a:t>
            </a:r>
            <a:endParaRPr b="0" lang="pt-BR" sz="2400" spc="-1" strike="noStrike">
              <a:latin typeface="Times New Roman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Identificação</a:t>
            </a:r>
            <a:endParaRPr b="0" lang="pt-BR" sz="2400" spc="-1" strike="noStrike">
              <a:latin typeface="Times New Roman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Definição</a:t>
            </a:r>
            <a:endParaRPr b="0" lang="pt-BR" sz="2400" spc="-1" strike="noStrike">
              <a:latin typeface="Times New Roman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Relacionamento</a:t>
            </a:r>
            <a:endParaRPr b="0" lang="pt-BR" sz="2400" spc="-1" strike="noStrike">
              <a:latin typeface="Times New Roman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Herança</a:t>
            </a:r>
            <a:endParaRPr b="0" lang="pt-BR" sz="2400" spc="-1" strike="noStrike">
              <a:latin typeface="Times New Roman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Persistência</a:t>
            </a:r>
            <a:endParaRPr b="0" lang="pt-BR" sz="2400" spc="-1" strike="noStrike"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pt-BR" sz="2400" spc="-1" strike="noStrike">
              <a:latin typeface="Times New Roman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Times New Roman"/>
            </a:endParaRPr>
          </a:p>
          <a:p>
            <a:pPr marL="76320">
              <a:lnSpc>
                <a:spcPts val="3359"/>
              </a:lnSpc>
              <a:tabLst>
                <a:tab algn="l" pos="0"/>
              </a:tabLst>
            </a:pPr>
            <a:endParaRPr b="0" lang="pt-BR" sz="2400" spc="-1" strike="noStrike"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ubTitle"/>
          </p:nvPr>
        </p:nvSpPr>
        <p:spPr>
          <a:xfrm>
            <a:off x="1557360" y="305640"/>
            <a:ext cx="72745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Mapeamento na prática</a:t>
            </a:r>
            <a:endParaRPr b="0" lang="pt-BR" sz="4000" spc="-1" strike="noStrike">
              <a:latin typeface="Times New Roman"/>
            </a:endParaRPr>
          </a:p>
        </p:txBody>
      </p:sp>
      <p:pic>
        <p:nvPicPr>
          <p:cNvPr id="281" name="Google Shape;203;p 6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82" name="Google Shape;204;p 6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Imagem 2"/>
          <p:cNvSpPr/>
          <p:nvPr/>
        </p:nvSpPr>
        <p:spPr>
          <a:xfrm>
            <a:off x="2683080" y="1226520"/>
            <a:ext cx="3777480" cy="3521520"/>
          </a:xfrm>
          <a:prstGeom prst="round2DiagRect">
            <a:avLst>
              <a:gd name="adj1" fmla="val 16667"/>
              <a:gd name="adj2" fmla="val 0"/>
            </a:avLst>
          </a:prstGeom>
          <a:blipFill rotWithShape="0">
            <a:blip r:embed="rId2"/>
            <a:srcRect/>
            <a:stretch/>
          </a:blipFill>
          <a:ln cap="sq" w="88900">
            <a:solidFill>
              <a:srgbClr val="ffffff"/>
            </a:solidFill>
            <a:miter/>
          </a:ln>
          <a:effectLst>
            <a:outerShdw algn="tl" blurRad="254160" rotWithShape="0">
              <a:srgbClr val="000000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EntityManager</a:t>
            </a:r>
            <a:endParaRPr b="0" lang="pt-BR" sz="4000" spc="-1" strike="noStrike">
              <a:latin typeface="Times New Roman"/>
            </a:endParaRPr>
          </a:p>
        </p:txBody>
      </p:sp>
      <p:pic>
        <p:nvPicPr>
          <p:cNvPr id="285" name="Google Shape;203;p 7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86" name="Google Shape;204;p 7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87" name="Picture 1" descr="The Data Layer | SpringerLink"/>
          <p:cNvPicPr/>
          <p:nvPr/>
        </p:nvPicPr>
        <p:blipFill>
          <a:blip r:embed="rId2"/>
          <a:stretch/>
        </p:blipFill>
        <p:spPr>
          <a:xfrm>
            <a:off x="1161000" y="1034640"/>
            <a:ext cx="6818400" cy="384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388080" y="3811680"/>
            <a:ext cx="8520120" cy="20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[Nome do palestrante]</a:t>
            </a:r>
            <a:br/>
            <a:r>
              <a:rPr b="0" lang="en-US" sz="15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[Posição]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title"/>
          </p:nvPr>
        </p:nvSpPr>
        <p:spPr>
          <a:xfrm>
            <a:off x="311760" y="756720"/>
            <a:ext cx="8520120" cy="5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f78321"/>
                </a:solidFill>
                <a:latin typeface="Century Gothic"/>
                <a:ea typeface="Century Gothic"/>
              </a:rPr>
              <a:t>[Nome do curso]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subTitle"/>
          </p:nvPr>
        </p:nvSpPr>
        <p:spPr>
          <a:xfrm>
            <a:off x="311760" y="1828800"/>
            <a:ext cx="8520120" cy="133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7200"/>
              </a:spcBef>
              <a:tabLst>
                <a:tab algn="l" pos="0"/>
              </a:tabLst>
            </a:pPr>
            <a:r>
              <a:rPr b="1" lang="en-US" sz="6600" spc="-1" strike="noStrike">
                <a:solidFill>
                  <a:srgbClr val="404040"/>
                </a:solidFill>
                <a:latin typeface="Century Gothic"/>
                <a:ea typeface="Century Gothic"/>
              </a:rPr>
              <a:t>[Nome da aula]</a:t>
            </a:r>
            <a:endParaRPr b="0" lang="pt-BR" sz="6600" spc="-1" strike="noStrike">
              <a:latin typeface="Arial"/>
            </a:endParaRPr>
          </a:p>
        </p:txBody>
      </p:sp>
      <p:sp>
        <p:nvSpPr>
          <p:cNvPr id="291" name="Google Shape;251;p 2"/>
          <p:cNvSpPr/>
          <p:nvPr/>
        </p:nvSpPr>
        <p:spPr>
          <a:xfrm>
            <a:off x="465840" y="3872160"/>
            <a:ext cx="44712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Google Shape;252;p 2"/>
          <p:cNvSpPr/>
          <p:nvPr/>
        </p:nvSpPr>
        <p:spPr>
          <a:xfrm>
            <a:off x="0" y="57240"/>
            <a:ext cx="9143640" cy="5085720"/>
          </a:xfrm>
          <a:prstGeom prst="rect">
            <a:avLst/>
          </a:prstGeom>
          <a:solidFill>
            <a:srgbClr val="404040"/>
          </a:solidFill>
          <a:ln w="9525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Google Shape;253;p 2"/>
          <p:cNvSpPr/>
          <p:nvPr/>
        </p:nvSpPr>
        <p:spPr>
          <a:xfrm>
            <a:off x="0" y="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94" name="Google Shape;254;p 2" descr=""/>
          <p:cNvPicPr/>
          <p:nvPr/>
        </p:nvPicPr>
        <p:blipFill>
          <a:blip r:embed="rId1"/>
          <a:stretch/>
        </p:blipFill>
        <p:spPr>
          <a:xfrm>
            <a:off x="311760" y="25992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295" name="Google Shape;255;p 2"/>
          <p:cNvSpPr/>
          <p:nvPr/>
        </p:nvSpPr>
        <p:spPr>
          <a:xfrm>
            <a:off x="0" y="4839840"/>
            <a:ext cx="9143640" cy="303120"/>
          </a:xfrm>
          <a:prstGeom prst="rect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Google Shape;256;p 2"/>
          <p:cNvSpPr/>
          <p:nvPr/>
        </p:nvSpPr>
        <p:spPr>
          <a:xfrm>
            <a:off x="467640" y="1131480"/>
            <a:ext cx="8520120" cy="15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Dúvidas?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297" name="Google Shape;257;p 2"/>
          <p:cNvSpPr/>
          <p:nvPr/>
        </p:nvSpPr>
        <p:spPr>
          <a:xfrm>
            <a:off x="311760" y="1333440"/>
            <a:ext cx="7860240" cy="31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Google Shape;258;p 2"/>
          <p:cNvSpPr/>
          <p:nvPr/>
        </p:nvSpPr>
        <p:spPr>
          <a:xfrm>
            <a:off x="467640" y="2787840"/>
            <a:ext cx="6192360" cy="165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78321"/>
                </a:solidFill>
                <a:latin typeface="Century Gothic"/>
                <a:ea typeface="Century Gothic"/>
              </a:rPr>
              <a:t>&gt; Fórum do curso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78321"/>
                </a:solidFill>
                <a:latin typeface="Century Gothic"/>
                <a:ea typeface="Century Gothic"/>
              </a:rPr>
              <a:t>&gt; Comunidade </a:t>
            </a:r>
            <a:r>
              <a:rPr b="0" lang="en-US" sz="2800" spc="-1" strike="noStrike" u="sng">
                <a:solidFill>
                  <a:srgbClr val="f78321"/>
                </a:solidFill>
                <a:uFillTx/>
                <a:latin typeface="Century Gothic"/>
                <a:ea typeface="Century Gothic"/>
                <a:hlinkClick r:id="rId2"/>
              </a:rPr>
              <a:t>online (discord)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Springboot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99" name="Google Shape;203;p6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00" name="Google Shape;204;p6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Google Shape;205;p6"/>
          <p:cNvSpPr/>
          <p:nvPr/>
        </p:nvSpPr>
        <p:spPr>
          <a:xfrm>
            <a:off x="354240" y="1318680"/>
            <a:ext cx="8477640" cy="30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76320">
              <a:lnSpc>
                <a:spcPct val="100000"/>
              </a:lnSpc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Enquanto que o Spring Framework é baseado no padrão de injeção de dependências, o Springboot foca na configuração automática.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02" name="Picture 2" descr="Spring Boot Starter | Spring Boot Resource | Spring Training"/>
          <p:cNvPicPr/>
          <p:nvPr/>
        </p:nvPicPr>
        <p:blipFill>
          <a:blip r:embed="rId2"/>
          <a:stretch/>
        </p:blipFill>
        <p:spPr>
          <a:xfrm>
            <a:off x="3343320" y="2696760"/>
            <a:ext cx="2090520" cy="209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Antes do Springboot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04" name="Google Shape;203;p6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05" name="Google Shape;204;p6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Google Shape;205;p6"/>
          <p:cNvSpPr/>
          <p:nvPr/>
        </p:nvSpPr>
        <p:spPr>
          <a:xfrm>
            <a:off x="354240" y="1243080"/>
            <a:ext cx="8477640" cy="31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76320">
              <a:lnSpc>
                <a:spcPct val="100000"/>
              </a:lnSpc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Desafios com a configuração do projeto.</a:t>
            </a:r>
            <a:endParaRPr b="0" lang="pt-BR" sz="24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419040" indent="-343080">
              <a:lnSpc>
                <a:spcPct val="150000"/>
              </a:lnSpc>
              <a:buClr>
                <a:srgbClr val="073763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Dependência individual</a:t>
            </a:r>
            <a:endParaRPr b="0" lang="pt-BR" sz="2400" spc="-1" strike="noStrike">
              <a:latin typeface="Arial"/>
            </a:endParaRPr>
          </a:p>
          <a:p>
            <a:pPr marL="419040" indent="-343080">
              <a:lnSpc>
                <a:spcPct val="150000"/>
              </a:lnSpc>
              <a:buClr>
                <a:srgbClr val="073763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Verbosidade</a:t>
            </a:r>
            <a:endParaRPr b="0" lang="pt-BR" sz="2400" spc="-1" strike="noStrike">
              <a:latin typeface="Arial"/>
            </a:endParaRPr>
          </a:p>
          <a:p>
            <a:pPr marL="419040" indent="-343080">
              <a:lnSpc>
                <a:spcPct val="150000"/>
              </a:lnSpc>
              <a:buClr>
                <a:srgbClr val="073763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Incompatibilidade de versões</a:t>
            </a:r>
            <a:endParaRPr b="0" lang="pt-BR" sz="2400" spc="-1" strike="noStrike">
              <a:latin typeface="Arial"/>
            </a:endParaRPr>
          </a:p>
          <a:p>
            <a:pPr marL="419040" indent="-343080">
              <a:lnSpc>
                <a:spcPct val="150000"/>
              </a:lnSpc>
              <a:buClr>
                <a:srgbClr val="073763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Complexidade de gestão</a:t>
            </a:r>
            <a:endParaRPr b="0" lang="pt-BR" sz="2400" spc="-1" strike="noStrike">
              <a:latin typeface="Arial"/>
            </a:endParaRPr>
          </a:p>
          <a:p>
            <a:pPr marL="419040" indent="-343080">
              <a:lnSpc>
                <a:spcPct val="150000"/>
              </a:lnSpc>
              <a:buClr>
                <a:srgbClr val="073763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Configurações complexas e repetitivas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Springboot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08" name="Google Shape;203;p6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09" name="Google Shape;204;p6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Picture 2" descr="The Difference Between Spring Framework vs. Spring Boot, FusionReactor"/>
          <p:cNvPicPr/>
          <p:nvPr/>
        </p:nvPicPr>
        <p:blipFill>
          <a:blip r:embed="rId2"/>
          <a:stretch/>
        </p:blipFill>
        <p:spPr>
          <a:xfrm>
            <a:off x="1757520" y="1195560"/>
            <a:ext cx="5950440" cy="358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Springboot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12" name="Google Shape;203;p6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13" name="Google Shape;204;p6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Google Shape;205;p6"/>
          <p:cNvSpPr/>
          <p:nvPr/>
        </p:nvSpPr>
        <p:spPr>
          <a:xfrm>
            <a:off x="354240" y="1318680"/>
            <a:ext cx="8477640" cy="30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76320">
              <a:lnSpc>
                <a:spcPct val="100000"/>
              </a:lnSpc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Dado que a maior parte das configurações necessárias para o início de um projeto são sempre as mesmas, por que não iniciar um projeto com todas estas configurações já definidas?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 descr="Foguete Lançamento Logotipo ícone Design Modelo Ilustração Vetorial,  Clipart De Nave Espacial, Logo, ícones Imagem PNG e Vetor Para Download  Gratuito | Icon design, Logo icons, Vector illustration"/>
          <p:cNvPicPr/>
          <p:nvPr/>
        </p:nvPicPr>
        <p:blipFill>
          <a:blip r:embed="rId1"/>
          <a:stretch/>
        </p:blipFill>
        <p:spPr>
          <a:xfrm>
            <a:off x="2964600" y="1748880"/>
            <a:ext cx="2914200" cy="2128680"/>
          </a:xfrm>
          <a:prstGeom prst="rect">
            <a:avLst/>
          </a:prstGeom>
          <a:ln w="0">
            <a:noFill/>
          </a:ln>
        </p:spPr>
      </p:pic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Starters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17" name="Google Shape;203;p6" descr=""/>
          <p:cNvPicPr/>
          <p:nvPr/>
        </p:nvPicPr>
        <p:blipFill>
          <a:blip r:embed="rId2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18" name="Google Shape;204;p6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Google Shape;402;p7" descr=""/>
          <p:cNvPicPr/>
          <p:nvPr/>
        </p:nvPicPr>
        <p:blipFill>
          <a:blip r:embed="rId3"/>
          <a:stretch/>
        </p:blipFill>
        <p:spPr>
          <a:xfrm>
            <a:off x="969840" y="1107720"/>
            <a:ext cx="2644560" cy="3702240"/>
          </a:xfrm>
          <a:prstGeom prst="rect">
            <a:avLst/>
          </a:prstGeom>
          <a:ln w="0">
            <a:noFill/>
          </a:ln>
        </p:spPr>
      </p:pic>
      <p:pic>
        <p:nvPicPr>
          <p:cNvPr id="120" name="Google Shape;401;p7" descr=""/>
          <p:cNvPicPr/>
          <p:nvPr/>
        </p:nvPicPr>
        <p:blipFill>
          <a:blip r:embed="rId4"/>
          <a:stretch/>
        </p:blipFill>
        <p:spPr>
          <a:xfrm>
            <a:off x="5366880" y="1564200"/>
            <a:ext cx="3212640" cy="3173040"/>
          </a:xfrm>
          <a:prstGeom prst="rect">
            <a:avLst/>
          </a:prstGeom>
          <a:ln w="0">
            <a:noFill/>
          </a:ln>
        </p:spPr>
      </p:pic>
      <p:sp>
        <p:nvSpPr>
          <p:cNvPr id="121" name="Google Shape;205;p6"/>
          <p:cNvSpPr/>
          <p:nvPr/>
        </p:nvSpPr>
        <p:spPr>
          <a:xfrm>
            <a:off x="5366880" y="959760"/>
            <a:ext cx="3759840" cy="6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76320">
              <a:lnSpc>
                <a:spcPct val="100000"/>
              </a:lnSpc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Descritor de dependência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311760" y="305640"/>
            <a:ext cx="8520120" cy="59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73763"/>
                </a:solidFill>
                <a:latin typeface="Century Gothic"/>
                <a:ea typeface="Century Gothic"/>
              </a:rPr>
              <a:t>Starters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23" name="Google Shape;203;p6" descr=""/>
          <p:cNvPicPr/>
          <p:nvPr/>
        </p:nvPicPr>
        <p:blipFill>
          <a:blip r:embed="rId1"/>
          <a:stretch/>
        </p:blipFill>
        <p:spPr>
          <a:xfrm>
            <a:off x="311760" y="243000"/>
            <a:ext cx="1698480" cy="591120"/>
          </a:xfrm>
          <a:prstGeom prst="rect">
            <a:avLst/>
          </a:prstGeom>
          <a:ln w="0">
            <a:noFill/>
          </a:ln>
        </p:spPr>
      </p:pic>
      <p:sp>
        <p:nvSpPr>
          <p:cNvPr id="124" name="Google Shape;204;p6"/>
          <p:cNvSpPr/>
          <p:nvPr/>
        </p:nvSpPr>
        <p:spPr>
          <a:xfrm>
            <a:off x="0" y="5077800"/>
            <a:ext cx="9143640" cy="56880"/>
          </a:xfrm>
          <a:prstGeom prst="rect">
            <a:avLst/>
          </a:prstGeom>
          <a:solidFill>
            <a:srgbClr val="f78321"/>
          </a:solidFill>
          <a:ln w="9525">
            <a:solidFill>
              <a:srgbClr val="f783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Google Shape;205;p6"/>
          <p:cNvSpPr/>
          <p:nvPr/>
        </p:nvSpPr>
        <p:spPr>
          <a:xfrm>
            <a:off x="354240" y="1243080"/>
            <a:ext cx="8477640" cy="31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76320">
              <a:lnSpc>
                <a:spcPct val="100000"/>
              </a:lnSpc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Benefícios</a:t>
            </a:r>
            <a:endParaRPr b="0" lang="pt-BR" sz="2400" spc="-1" strike="noStrike">
              <a:latin typeface="Arial"/>
            </a:endParaRPr>
          </a:p>
          <a:p>
            <a:pPr marL="76320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419040" indent="-343080">
              <a:lnSpc>
                <a:spcPct val="150000"/>
              </a:lnSpc>
              <a:buClr>
                <a:srgbClr val="073763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Coesão</a:t>
            </a:r>
            <a:endParaRPr b="0" lang="pt-BR" sz="2400" spc="-1" strike="noStrike">
              <a:latin typeface="Arial"/>
            </a:endParaRPr>
          </a:p>
          <a:p>
            <a:pPr marL="419040" indent="-343080">
              <a:lnSpc>
                <a:spcPct val="150000"/>
              </a:lnSpc>
              <a:buClr>
                <a:srgbClr val="073763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Versões compatíveis</a:t>
            </a:r>
            <a:endParaRPr b="0" lang="pt-BR" sz="2400" spc="-1" strike="noStrike">
              <a:latin typeface="Arial"/>
            </a:endParaRPr>
          </a:p>
          <a:p>
            <a:pPr marL="419040" indent="-343080">
              <a:lnSpc>
                <a:spcPct val="150000"/>
              </a:lnSpc>
              <a:buClr>
                <a:srgbClr val="073763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Otimização do tempo</a:t>
            </a:r>
            <a:endParaRPr b="0" lang="pt-BR" sz="2400" spc="-1" strike="noStrike">
              <a:latin typeface="Arial"/>
            </a:endParaRPr>
          </a:p>
          <a:p>
            <a:pPr marL="419040" indent="-343080">
              <a:lnSpc>
                <a:spcPct val="150000"/>
              </a:lnSpc>
              <a:buClr>
                <a:srgbClr val="073763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Configuração simples</a:t>
            </a:r>
            <a:endParaRPr b="0" lang="pt-BR" sz="2400" spc="-1" strike="noStrike">
              <a:latin typeface="Arial"/>
            </a:endParaRPr>
          </a:p>
          <a:p>
            <a:pPr marL="419040" indent="-343080">
              <a:lnSpc>
                <a:spcPct val="150000"/>
              </a:lnSpc>
              <a:buClr>
                <a:srgbClr val="073763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73763"/>
                </a:solidFill>
                <a:latin typeface="Calibri"/>
                <a:ea typeface="Calibri"/>
              </a:rPr>
              <a:t>Foco no negócio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Application>LibreOffice/7.2.1.2$Windows_X86_64 LibreOffice_project/87b77fad49947c1441b67c559c339af8f3517e22</Application>
  <AppVersion>15.0000</AppVersion>
  <Words>320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dc:description/>
  <dc:language>pt-BR</dc:language>
  <cp:lastModifiedBy/>
  <dcterms:modified xsi:type="dcterms:W3CDTF">2021-10-19T10:21:50Z</dcterms:modified>
  <cp:revision>2</cp:revision>
  <dc:subject/>
  <dc:title>Gleyson Sampaio Instrutor Java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13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13</vt:i4>
  </property>
</Properties>
</file>