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66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288" r:id="rId4"/>
    <p:sldId id="290" r:id="rId5"/>
    <p:sldId id="294" r:id="rId6"/>
    <p:sldId id="292" r:id="rId7"/>
    <p:sldId id="29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6" y="44"/>
      </p:cViewPr>
      <p:guideLst>
        <p:guide orient="horz" pos="224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image" Target="../media/image6.png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6.png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image" Target="../media/image6.png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image" Target="../media/image6.png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image" Target="../media/image6.png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image" Target="../media/image6.png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image" Target="../media/image6.png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image" Target="../media/image6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Photoshop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30D-4BBF-A0E0-67FDCE0EFC1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530D-4BBF-A0E0-67FDCE0EFC1D}"/>
              </c:ext>
            </c:extLst>
          </c:dPt>
          <c:val>
            <c:numRef>
              <c:f>Sheet1!$A$2:$A$3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0D-4BBF-A0E0-67FDCE0EF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Photoshop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52E-432C-8AB7-750CE134C8C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52E-432C-8AB7-750CE134C8C3}"/>
              </c:ext>
            </c:extLst>
          </c:dPt>
          <c:val>
            <c:numRef>
              <c:f>Sheet1!$A$2:$A$3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2E-432C-8AB7-750CE134C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Photoshop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E3B-4F2C-8446-4FE703082E48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E3B-4F2C-8446-4FE703082E48}"/>
              </c:ext>
            </c:extLst>
          </c:dPt>
          <c:val>
            <c:numRef>
              <c:f>Sheet1!$A$2:$A$3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3B-4F2C-8446-4FE703082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Photoshop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8711-4EAE-B599-BAA5560BB477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8711-4EAE-B599-BAA5560BB477}"/>
              </c:ext>
            </c:extLst>
          </c:dPt>
          <c:val>
            <c:numRef>
              <c:f>Sheet1!$A$2:$A$3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11-4EAE-B599-BAA5560BB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Photoshop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86A-47F4-8FE9-7AF4AC267A5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86A-47F4-8FE9-7AF4AC267A55}"/>
              </c:ext>
            </c:extLst>
          </c:dPt>
          <c:val>
            <c:numRef>
              <c:f>Sheet1!$A$2:$A$3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6A-47F4-8FE9-7AF4AC267A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Photoshop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CDC-4D33-96F8-EFCA5ACEFAE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5CDC-4D33-96F8-EFCA5ACEFAED}"/>
              </c:ext>
            </c:extLst>
          </c:dPt>
          <c:val>
            <c:numRef>
              <c:f>Sheet1!$A$2:$A$3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DC-4D33-96F8-EFCA5ACEF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Photoshop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CE7-48B9-A880-63E5F45E365C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CE7-48B9-A880-63E5F45E365C}"/>
              </c:ext>
            </c:extLst>
          </c:dPt>
          <c:val>
            <c:numRef>
              <c:f>Sheet1!$A$2:$A$3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E7-48B9-A880-63E5F45E3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Photoshop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solidFill>
                <a:schemeClr val="bg1"/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CB2-4D84-8407-958E865FDB4F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6CB2-4D84-8407-958E865FDB4F}"/>
              </c:ext>
            </c:extLst>
          </c:dPt>
          <c:val>
            <c:numRef>
              <c:f>Sheet1!$A$2:$A$3</c:f>
              <c:numCache>
                <c:formatCode>General</c:formatCode>
                <c:ptCount val="2"/>
                <c:pt idx="0">
                  <c:v>2.5</c:v>
                </c:pt>
                <c:pt idx="1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2-4D84-8407-958E865FDB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2019/12/23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8.png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chart" Target="../charts/chart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87a3a042c6329fca27bca7b42c73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018"/>
            <a:ext cx="12238355" cy="68840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7805" y="3217545"/>
            <a:ext cx="11645265" cy="224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离散制造过程中典型工件的质量符合率预测</a:t>
            </a:r>
          </a:p>
          <a:p>
            <a:pPr algn="ctr" fontAlgn="auto">
              <a:lnSpc>
                <a:spcPct val="1500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新开湖的咸鱼</a:t>
            </a:r>
          </a:p>
          <a:p>
            <a:pPr algn="ctr" fontAlgn="auto">
              <a:lnSpc>
                <a:spcPct val="150000"/>
              </a:lnSpc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72DDEDAC-29E3-41AB-A824-45A533C4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"/>
            <a:ext cx="12192000" cy="68564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4730" y="420950"/>
            <a:ext cx="2534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EDA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0225EB2-EA0F-4FBA-AE0B-49049F2F2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" t="16928" r="10031" b="10733"/>
          <a:stretch/>
        </p:blipFill>
        <p:spPr bwMode="auto">
          <a:xfrm>
            <a:off x="0" y="1423942"/>
            <a:ext cx="6439301" cy="314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03EB42-0DC5-425E-BD20-01B12C65DF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08" t="16285" r="14584" b="11762"/>
          <a:stretch/>
        </p:blipFill>
        <p:spPr>
          <a:xfrm>
            <a:off x="6001864" y="1423942"/>
            <a:ext cx="5903020" cy="306811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2713B05A-4FD4-4C2B-A310-CB3797BDD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2"/>
            <a:ext cx="12192000" cy="685647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87501A1-6CD2-4DFC-AB6F-CF2647584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7" t="10872" r="7643" b="8571"/>
          <a:stretch/>
        </p:blipFill>
        <p:spPr>
          <a:xfrm>
            <a:off x="166525" y="1431713"/>
            <a:ext cx="6609327" cy="429159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4494" y="315595"/>
            <a:ext cx="4010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特征工程：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Part1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45">
            <a:extLst>
              <a:ext uri="{FF2B5EF4-FFF2-40B4-BE49-F238E27FC236}">
                <a16:creationId xmlns:a16="http://schemas.microsoft.com/office/drawing/2014/main" id="{5DD81CCD-3DF5-4C43-84E1-54CD6ACC49B1}"/>
              </a:ext>
            </a:extLst>
          </p:cNvPr>
          <p:cNvGrpSpPr/>
          <p:nvPr/>
        </p:nvGrpSpPr>
        <p:grpSpPr bwMode="auto">
          <a:xfrm>
            <a:off x="7523399" y="1791544"/>
            <a:ext cx="287900" cy="186714"/>
            <a:chOff x="1542330" y="2063252"/>
            <a:chExt cx="272408" cy="192975"/>
          </a:xfrm>
          <a:blipFill>
            <a:blip r:embed="rId5"/>
            <a:stretch>
              <a:fillRect/>
            </a:stretch>
          </a:blipFill>
        </p:grpSpPr>
        <p:sp>
          <p:nvSpPr>
            <p:cNvPr id="10" name="平行四边形 43">
              <a:extLst>
                <a:ext uri="{FF2B5EF4-FFF2-40B4-BE49-F238E27FC236}">
                  <a16:creationId xmlns:a16="http://schemas.microsoft.com/office/drawing/2014/main" id="{8894043A-791B-4E4E-800F-A4BCD40EA474}"/>
                </a:ext>
              </a:extLst>
            </p:cNvPr>
            <p:cNvSpPr/>
            <p:nvPr/>
          </p:nvSpPr>
          <p:spPr>
            <a:xfrm rot="19055090" flipV="1">
              <a:off x="1542330" y="2195623"/>
              <a:ext cx="267656" cy="60604"/>
            </a:xfrm>
            <a:custGeom>
              <a:avLst/>
              <a:gdLst>
                <a:gd name="connsiteX0" fmla="*/ 0 w 720080"/>
                <a:gd name="connsiteY0" fmla="*/ 157553 h 157553"/>
                <a:gd name="connsiteX1" fmla="*/ 39388 w 720080"/>
                <a:gd name="connsiteY1" fmla="*/ 0 h 157553"/>
                <a:gd name="connsiteX2" fmla="*/ 720080 w 720080"/>
                <a:gd name="connsiteY2" fmla="*/ 0 h 157553"/>
                <a:gd name="connsiteX3" fmla="*/ 680692 w 720080"/>
                <a:gd name="connsiteY3" fmla="*/ 157553 h 157553"/>
                <a:gd name="connsiteX4" fmla="*/ 0 w 720080"/>
                <a:gd name="connsiteY4" fmla="*/ 157553 h 157553"/>
                <a:gd name="connsiteX0-1" fmla="*/ 106673 w 826753"/>
                <a:gd name="connsiteY0-2" fmla="*/ 157553 h 157553"/>
                <a:gd name="connsiteX1-3" fmla="*/ 0 w 826753"/>
                <a:gd name="connsiteY1-4" fmla="*/ 9587 h 157553"/>
                <a:gd name="connsiteX2-5" fmla="*/ 826753 w 826753"/>
                <a:gd name="connsiteY2-6" fmla="*/ 0 h 157553"/>
                <a:gd name="connsiteX3-7" fmla="*/ 787365 w 826753"/>
                <a:gd name="connsiteY3-8" fmla="*/ 157553 h 157553"/>
                <a:gd name="connsiteX4-9" fmla="*/ 106673 w 826753"/>
                <a:gd name="connsiteY4-10" fmla="*/ 157553 h 157553"/>
                <a:gd name="connsiteX0-11" fmla="*/ 207295 w 826753"/>
                <a:gd name="connsiteY0-12" fmla="*/ 164083 h 164083"/>
                <a:gd name="connsiteX1-13" fmla="*/ 0 w 826753"/>
                <a:gd name="connsiteY1-14" fmla="*/ 9587 h 164083"/>
                <a:gd name="connsiteX2-15" fmla="*/ 826753 w 826753"/>
                <a:gd name="connsiteY2-16" fmla="*/ 0 h 164083"/>
                <a:gd name="connsiteX3-17" fmla="*/ 787365 w 826753"/>
                <a:gd name="connsiteY3-18" fmla="*/ 157553 h 164083"/>
                <a:gd name="connsiteX4-19" fmla="*/ 207295 w 826753"/>
                <a:gd name="connsiteY4-20" fmla="*/ 164083 h 164083"/>
                <a:gd name="connsiteX0-21" fmla="*/ 160738 w 826753"/>
                <a:gd name="connsiteY0-22" fmla="*/ 157987 h 157987"/>
                <a:gd name="connsiteX1-23" fmla="*/ 0 w 826753"/>
                <a:gd name="connsiteY1-24" fmla="*/ 9587 h 157987"/>
                <a:gd name="connsiteX2-25" fmla="*/ 826753 w 826753"/>
                <a:gd name="connsiteY2-26" fmla="*/ 0 h 157987"/>
                <a:gd name="connsiteX3-27" fmla="*/ 787365 w 826753"/>
                <a:gd name="connsiteY3-28" fmla="*/ 157553 h 157987"/>
                <a:gd name="connsiteX4-29" fmla="*/ 160738 w 826753"/>
                <a:gd name="connsiteY4-30" fmla="*/ 157987 h 157987"/>
                <a:gd name="connsiteX0-31" fmla="*/ 160738 w 826753"/>
                <a:gd name="connsiteY0-32" fmla="*/ 157987 h 157987"/>
                <a:gd name="connsiteX1-33" fmla="*/ 0 w 826753"/>
                <a:gd name="connsiteY1-34" fmla="*/ 9587 h 157987"/>
                <a:gd name="connsiteX2-35" fmla="*/ 826753 w 826753"/>
                <a:gd name="connsiteY2-36" fmla="*/ 0 h 157987"/>
                <a:gd name="connsiteX3-37" fmla="*/ 787365 w 826753"/>
                <a:gd name="connsiteY3-38" fmla="*/ 157553 h 157987"/>
                <a:gd name="connsiteX4-39" fmla="*/ 160738 w 826753"/>
                <a:gd name="connsiteY4-40" fmla="*/ 157987 h 1579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26753" h="157987">
                  <a:moveTo>
                    <a:pt x="160738" y="157987"/>
                  </a:moveTo>
                  <a:cubicBezTo>
                    <a:pt x="48053" y="45497"/>
                    <a:pt x="53579" y="59054"/>
                    <a:pt x="0" y="9587"/>
                  </a:cubicBezTo>
                  <a:lnTo>
                    <a:pt x="826753" y="0"/>
                  </a:lnTo>
                  <a:lnTo>
                    <a:pt x="787365" y="157553"/>
                  </a:lnTo>
                  <a:lnTo>
                    <a:pt x="160738" y="1579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" name="平行四边形 43">
              <a:extLst>
                <a:ext uri="{FF2B5EF4-FFF2-40B4-BE49-F238E27FC236}">
                  <a16:creationId xmlns:a16="http://schemas.microsoft.com/office/drawing/2014/main" id="{6F2A6D59-1199-420C-8A14-9A79656490E7}"/>
                </a:ext>
              </a:extLst>
            </p:cNvPr>
            <p:cNvSpPr/>
            <p:nvPr/>
          </p:nvSpPr>
          <p:spPr>
            <a:xfrm rot="2544910">
              <a:off x="1547081" y="2063252"/>
              <a:ext cx="267657" cy="60604"/>
            </a:xfrm>
            <a:custGeom>
              <a:avLst/>
              <a:gdLst>
                <a:gd name="connsiteX0" fmla="*/ 0 w 720080"/>
                <a:gd name="connsiteY0" fmla="*/ 157553 h 157553"/>
                <a:gd name="connsiteX1" fmla="*/ 39388 w 720080"/>
                <a:gd name="connsiteY1" fmla="*/ 0 h 157553"/>
                <a:gd name="connsiteX2" fmla="*/ 720080 w 720080"/>
                <a:gd name="connsiteY2" fmla="*/ 0 h 157553"/>
                <a:gd name="connsiteX3" fmla="*/ 680692 w 720080"/>
                <a:gd name="connsiteY3" fmla="*/ 157553 h 157553"/>
                <a:gd name="connsiteX4" fmla="*/ 0 w 720080"/>
                <a:gd name="connsiteY4" fmla="*/ 157553 h 157553"/>
                <a:gd name="connsiteX0-1" fmla="*/ 106673 w 826753"/>
                <a:gd name="connsiteY0-2" fmla="*/ 157553 h 157553"/>
                <a:gd name="connsiteX1-3" fmla="*/ 0 w 826753"/>
                <a:gd name="connsiteY1-4" fmla="*/ 9587 h 157553"/>
                <a:gd name="connsiteX2-5" fmla="*/ 826753 w 826753"/>
                <a:gd name="connsiteY2-6" fmla="*/ 0 h 157553"/>
                <a:gd name="connsiteX3-7" fmla="*/ 787365 w 826753"/>
                <a:gd name="connsiteY3-8" fmla="*/ 157553 h 157553"/>
                <a:gd name="connsiteX4-9" fmla="*/ 106673 w 826753"/>
                <a:gd name="connsiteY4-10" fmla="*/ 157553 h 157553"/>
                <a:gd name="connsiteX0-11" fmla="*/ 207295 w 826753"/>
                <a:gd name="connsiteY0-12" fmla="*/ 164083 h 164083"/>
                <a:gd name="connsiteX1-13" fmla="*/ 0 w 826753"/>
                <a:gd name="connsiteY1-14" fmla="*/ 9587 h 164083"/>
                <a:gd name="connsiteX2-15" fmla="*/ 826753 w 826753"/>
                <a:gd name="connsiteY2-16" fmla="*/ 0 h 164083"/>
                <a:gd name="connsiteX3-17" fmla="*/ 787365 w 826753"/>
                <a:gd name="connsiteY3-18" fmla="*/ 157553 h 164083"/>
                <a:gd name="connsiteX4-19" fmla="*/ 207295 w 826753"/>
                <a:gd name="connsiteY4-20" fmla="*/ 164083 h 164083"/>
                <a:gd name="connsiteX0-21" fmla="*/ 160738 w 826753"/>
                <a:gd name="connsiteY0-22" fmla="*/ 157987 h 157987"/>
                <a:gd name="connsiteX1-23" fmla="*/ 0 w 826753"/>
                <a:gd name="connsiteY1-24" fmla="*/ 9587 h 157987"/>
                <a:gd name="connsiteX2-25" fmla="*/ 826753 w 826753"/>
                <a:gd name="connsiteY2-26" fmla="*/ 0 h 157987"/>
                <a:gd name="connsiteX3-27" fmla="*/ 787365 w 826753"/>
                <a:gd name="connsiteY3-28" fmla="*/ 157553 h 157987"/>
                <a:gd name="connsiteX4-29" fmla="*/ 160738 w 826753"/>
                <a:gd name="connsiteY4-30" fmla="*/ 157987 h 157987"/>
                <a:gd name="connsiteX0-31" fmla="*/ 160738 w 826753"/>
                <a:gd name="connsiteY0-32" fmla="*/ 157987 h 157987"/>
                <a:gd name="connsiteX1-33" fmla="*/ 0 w 826753"/>
                <a:gd name="connsiteY1-34" fmla="*/ 9587 h 157987"/>
                <a:gd name="connsiteX2-35" fmla="*/ 826753 w 826753"/>
                <a:gd name="connsiteY2-36" fmla="*/ 0 h 157987"/>
                <a:gd name="connsiteX3-37" fmla="*/ 787365 w 826753"/>
                <a:gd name="connsiteY3-38" fmla="*/ 157553 h 157987"/>
                <a:gd name="connsiteX4-39" fmla="*/ 160738 w 826753"/>
                <a:gd name="connsiteY4-40" fmla="*/ 157987 h 1579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26753" h="157987">
                  <a:moveTo>
                    <a:pt x="160738" y="157987"/>
                  </a:moveTo>
                  <a:cubicBezTo>
                    <a:pt x="48053" y="45497"/>
                    <a:pt x="53579" y="59054"/>
                    <a:pt x="0" y="9587"/>
                  </a:cubicBezTo>
                  <a:lnTo>
                    <a:pt x="826753" y="0"/>
                  </a:lnTo>
                  <a:lnTo>
                    <a:pt x="787365" y="157553"/>
                  </a:lnTo>
                  <a:lnTo>
                    <a:pt x="160738" y="1579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/>
            </a:p>
          </p:txBody>
        </p:sp>
      </p:grpSp>
      <p:grpSp>
        <p:nvGrpSpPr>
          <p:cNvPr id="12" name="组合 45">
            <a:extLst>
              <a:ext uri="{FF2B5EF4-FFF2-40B4-BE49-F238E27FC236}">
                <a16:creationId xmlns:a16="http://schemas.microsoft.com/office/drawing/2014/main" id="{E0384D67-F7DE-495D-91C4-86812520CC72}"/>
              </a:ext>
            </a:extLst>
          </p:cNvPr>
          <p:cNvGrpSpPr/>
          <p:nvPr/>
        </p:nvGrpSpPr>
        <p:grpSpPr bwMode="auto">
          <a:xfrm>
            <a:off x="7560086" y="4387371"/>
            <a:ext cx="287900" cy="187802"/>
            <a:chOff x="1542330" y="2063252"/>
            <a:chExt cx="272408" cy="192975"/>
          </a:xfrm>
          <a:blipFill>
            <a:blip r:embed="rId5"/>
            <a:stretch>
              <a:fillRect/>
            </a:stretch>
          </a:blipFill>
        </p:grpSpPr>
        <p:sp>
          <p:nvSpPr>
            <p:cNvPr id="13" name="平行四边形 43">
              <a:extLst>
                <a:ext uri="{FF2B5EF4-FFF2-40B4-BE49-F238E27FC236}">
                  <a16:creationId xmlns:a16="http://schemas.microsoft.com/office/drawing/2014/main" id="{ACE1F796-6BFB-4D85-B246-303529EC8100}"/>
                </a:ext>
              </a:extLst>
            </p:cNvPr>
            <p:cNvSpPr/>
            <p:nvPr/>
          </p:nvSpPr>
          <p:spPr>
            <a:xfrm rot="19055090" flipV="1">
              <a:off x="1542330" y="2195623"/>
              <a:ext cx="267656" cy="60604"/>
            </a:xfrm>
            <a:custGeom>
              <a:avLst/>
              <a:gdLst>
                <a:gd name="connsiteX0" fmla="*/ 0 w 720080"/>
                <a:gd name="connsiteY0" fmla="*/ 157553 h 157553"/>
                <a:gd name="connsiteX1" fmla="*/ 39388 w 720080"/>
                <a:gd name="connsiteY1" fmla="*/ 0 h 157553"/>
                <a:gd name="connsiteX2" fmla="*/ 720080 w 720080"/>
                <a:gd name="connsiteY2" fmla="*/ 0 h 157553"/>
                <a:gd name="connsiteX3" fmla="*/ 680692 w 720080"/>
                <a:gd name="connsiteY3" fmla="*/ 157553 h 157553"/>
                <a:gd name="connsiteX4" fmla="*/ 0 w 720080"/>
                <a:gd name="connsiteY4" fmla="*/ 157553 h 157553"/>
                <a:gd name="connsiteX0-1" fmla="*/ 106673 w 826753"/>
                <a:gd name="connsiteY0-2" fmla="*/ 157553 h 157553"/>
                <a:gd name="connsiteX1-3" fmla="*/ 0 w 826753"/>
                <a:gd name="connsiteY1-4" fmla="*/ 9587 h 157553"/>
                <a:gd name="connsiteX2-5" fmla="*/ 826753 w 826753"/>
                <a:gd name="connsiteY2-6" fmla="*/ 0 h 157553"/>
                <a:gd name="connsiteX3-7" fmla="*/ 787365 w 826753"/>
                <a:gd name="connsiteY3-8" fmla="*/ 157553 h 157553"/>
                <a:gd name="connsiteX4-9" fmla="*/ 106673 w 826753"/>
                <a:gd name="connsiteY4-10" fmla="*/ 157553 h 157553"/>
                <a:gd name="connsiteX0-11" fmla="*/ 207295 w 826753"/>
                <a:gd name="connsiteY0-12" fmla="*/ 164083 h 164083"/>
                <a:gd name="connsiteX1-13" fmla="*/ 0 w 826753"/>
                <a:gd name="connsiteY1-14" fmla="*/ 9587 h 164083"/>
                <a:gd name="connsiteX2-15" fmla="*/ 826753 w 826753"/>
                <a:gd name="connsiteY2-16" fmla="*/ 0 h 164083"/>
                <a:gd name="connsiteX3-17" fmla="*/ 787365 w 826753"/>
                <a:gd name="connsiteY3-18" fmla="*/ 157553 h 164083"/>
                <a:gd name="connsiteX4-19" fmla="*/ 207295 w 826753"/>
                <a:gd name="connsiteY4-20" fmla="*/ 164083 h 164083"/>
                <a:gd name="connsiteX0-21" fmla="*/ 160738 w 826753"/>
                <a:gd name="connsiteY0-22" fmla="*/ 157987 h 157987"/>
                <a:gd name="connsiteX1-23" fmla="*/ 0 w 826753"/>
                <a:gd name="connsiteY1-24" fmla="*/ 9587 h 157987"/>
                <a:gd name="connsiteX2-25" fmla="*/ 826753 w 826753"/>
                <a:gd name="connsiteY2-26" fmla="*/ 0 h 157987"/>
                <a:gd name="connsiteX3-27" fmla="*/ 787365 w 826753"/>
                <a:gd name="connsiteY3-28" fmla="*/ 157553 h 157987"/>
                <a:gd name="connsiteX4-29" fmla="*/ 160738 w 826753"/>
                <a:gd name="connsiteY4-30" fmla="*/ 157987 h 157987"/>
                <a:gd name="connsiteX0-31" fmla="*/ 160738 w 826753"/>
                <a:gd name="connsiteY0-32" fmla="*/ 157987 h 157987"/>
                <a:gd name="connsiteX1-33" fmla="*/ 0 w 826753"/>
                <a:gd name="connsiteY1-34" fmla="*/ 9587 h 157987"/>
                <a:gd name="connsiteX2-35" fmla="*/ 826753 w 826753"/>
                <a:gd name="connsiteY2-36" fmla="*/ 0 h 157987"/>
                <a:gd name="connsiteX3-37" fmla="*/ 787365 w 826753"/>
                <a:gd name="connsiteY3-38" fmla="*/ 157553 h 157987"/>
                <a:gd name="connsiteX4-39" fmla="*/ 160738 w 826753"/>
                <a:gd name="connsiteY4-40" fmla="*/ 157987 h 1579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26753" h="157987">
                  <a:moveTo>
                    <a:pt x="160738" y="157987"/>
                  </a:moveTo>
                  <a:cubicBezTo>
                    <a:pt x="48053" y="45497"/>
                    <a:pt x="53579" y="59054"/>
                    <a:pt x="0" y="9587"/>
                  </a:cubicBezTo>
                  <a:lnTo>
                    <a:pt x="826753" y="0"/>
                  </a:lnTo>
                  <a:lnTo>
                    <a:pt x="787365" y="157553"/>
                  </a:lnTo>
                  <a:lnTo>
                    <a:pt x="160738" y="1579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4" name="平行四边形 43">
              <a:extLst>
                <a:ext uri="{FF2B5EF4-FFF2-40B4-BE49-F238E27FC236}">
                  <a16:creationId xmlns:a16="http://schemas.microsoft.com/office/drawing/2014/main" id="{20516EA9-6A40-48B0-97B8-945705D78C53}"/>
                </a:ext>
              </a:extLst>
            </p:cNvPr>
            <p:cNvSpPr/>
            <p:nvPr/>
          </p:nvSpPr>
          <p:spPr>
            <a:xfrm rot="2544910">
              <a:off x="1547081" y="2063252"/>
              <a:ext cx="267657" cy="60604"/>
            </a:xfrm>
            <a:custGeom>
              <a:avLst/>
              <a:gdLst>
                <a:gd name="connsiteX0" fmla="*/ 0 w 720080"/>
                <a:gd name="connsiteY0" fmla="*/ 157553 h 157553"/>
                <a:gd name="connsiteX1" fmla="*/ 39388 w 720080"/>
                <a:gd name="connsiteY1" fmla="*/ 0 h 157553"/>
                <a:gd name="connsiteX2" fmla="*/ 720080 w 720080"/>
                <a:gd name="connsiteY2" fmla="*/ 0 h 157553"/>
                <a:gd name="connsiteX3" fmla="*/ 680692 w 720080"/>
                <a:gd name="connsiteY3" fmla="*/ 157553 h 157553"/>
                <a:gd name="connsiteX4" fmla="*/ 0 w 720080"/>
                <a:gd name="connsiteY4" fmla="*/ 157553 h 157553"/>
                <a:gd name="connsiteX0-1" fmla="*/ 106673 w 826753"/>
                <a:gd name="connsiteY0-2" fmla="*/ 157553 h 157553"/>
                <a:gd name="connsiteX1-3" fmla="*/ 0 w 826753"/>
                <a:gd name="connsiteY1-4" fmla="*/ 9587 h 157553"/>
                <a:gd name="connsiteX2-5" fmla="*/ 826753 w 826753"/>
                <a:gd name="connsiteY2-6" fmla="*/ 0 h 157553"/>
                <a:gd name="connsiteX3-7" fmla="*/ 787365 w 826753"/>
                <a:gd name="connsiteY3-8" fmla="*/ 157553 h 157553"/>
                <a:gd name="connsiteX4-9" fmla="*/ 106673 w 826753"/>
                <a:gd name="connsiteY4-10" fmla="*/ 157553 h 157553"/>
                <a:gd name="connsiteX0-11" fmla="*/ 207295 w 826753"/>
                <a:gd name="connsiteY0-12" fmla="*/ 164083 h 164083"/>
                <a:gd name="connsiteX1-13" fmla="*/ 0 w 826753"/>
                <a:gd name="connsiteY1-14" fmla="*/ 9587 h 164083"/>
                <a:gd name="connsiteX2-15" fmla="*/ 826753 w 826753"/>
                <a:gd name="connsiteY2-16" fmla="*/ 0 h 164083"/>
                <a:gd name="connsiteX3-17" fmla="*/ 787365 w 826753"/>
                <a:gd name="connsiteY3-18" fmla="*/ 157553 h 164083"/>
                <a:gd name="connsiteX4-19" fmla="*/ 207295 w 826753"/>
                <a:gd name="connsiteY4-20" fmla="*/ 164083 h 164083"/>
                <a:gd name="connsiteX0-21" fmla="*/ 160738 w 826753"/>
                <a:gd name="connsiteY0-22" fmla="*/ 157987 h 157987"/>
                <a:gd name="connsiteX1-23" fmla="*/ 0 w 826753"/>
                <a:gd name="connsiteY1-24" fmla="*/ 9587 h 157987"/>
                <a:gd name="connsiteX2-25" fmla="*/ 826753 w 826753"/>
                <a:gd name="connsiteY2-26" fmla="*/ 0 h 157987"/>
                <a:gd name="connsiteX3-27" fmla="*/ 787365 w 826753"/>
                <a:gd name="connsiteY3-28" fmla="*/ 157553 h 157987"/>
                <a:gd name="connsiteX4-29" fmla="*/ 160738 w 826753"/>
                <a:gd name="connsiteY4-30" fmla="*/ 157987 h 157987"/>
                <a:gd name="connsiteX0-31" fmla="*/ 160738 w 826753"/>
                <a:gd name="connsiteY0-32" fmla="*/ 157987 h 157987"/>
                <a:gd name="connsiteX1-33" fmla="*/ 0 w 826753"/>
                <a:gd name="connsiteY1-34" fmla="*/ 9587 h 157987"/>
                <a:gd name="connsiteX2-35" fmla="*/ 826753 w 826753"/>
                <a:gd name="connsiteY2-36" fmla="*/ 0 h 157987"/>
                <a:gd name="connsiteX3-37" fmla="*/ 787365 w 826753"/>
                <a:gd name="connsiteY3-38" fmla="*/ 157553 h 157987"/>
                <a:gd name="connsiteX4-39" fmla="*/ 160738 w 826753"/>
                <a:gd name="connsiteY4-40" fmla="*/ 157987 h 1579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26753" h="157987">
                  <a:moveTo>
                    <a:pt x="160738" y="157987"/>
                  </a:moveTo>
                  <a:cubicBezTo>
                    <a:pt x="48053" y="45497"/>
                    <a:pt x="53579" y="59054"/>
                    <a:pt x="0" y="9587"/>
                  </a:cubicBezTo>
                  <a:lnTo>
                    <a:pt x="826753" y="0"/>
                  </a:lnTo>
                  <a:lnTo>
                    <a:pt x="787365" y="157553"/>
                  </a:lnTo>
                  <a:lnTo>
                    <a:pt x="160738" y="1579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/>
            </a:p>
          </p:txBody>
        </p:sp>
      </p:grpSp>
      <p:grpSp>
        <p:nvGrpSpPr>
          <p:cNvPr id="15" name="组合 45">
            <a:extLst>
              <a:ext uri="{FF2B5EF4-FFF2-40B4-BE49-F238E27FC236}">
                <a16:creationId xmlns:a16="http://schemas.microsoft.com/office/drawing/2014/main" id="{CB2E58E6-1A48-48EF-A768-467B4C1E2EBE}"/>
              </a:ext>
            </a:extLst>
          </p:cNvPr>
          <p:cNvGrpSpPr/>
          <p:nvPr/>
        </p:nvGrpSpPr>
        <p:grpSpPr bwMode="auto">
          <a:xfrm>
            <a:off x="7545548" y="3062805"/>
            <a:ext cx="287900" cy="187802"/>
            <a:chOff x="1542330" y="2063252"/>
            <a:chExt cx="272408" cy="192975"/>
          </a:xfrm>
          <a:blipFill>
            <a:blip r:embed="rId5"/>
            <a:stretch>
              <a:fillRect/>
            </a:stretch>
          </a:blipFill>
        </p:grpSpPr>
        <p:sp>
          <p:nvSpPr>
            <p:cNvPr id="16" name="平行四边形 43">
              <a:extLst>
                <a:ext uri="{FF2B5EF4-FFF2-40B4-BE49-F238E27FC236}">
                  <a16:creationId xmlns:a16="http://schemas.microsoft.com/office/drawing/2014/main" id="{990758D6-DE51-445B-A9BA-D3C0F3380BBC}"/>
                </a:ext>
              </a:extLst>
            </p:cNvPr>
            <p:cNvSpPr/>
            <p:nvPr/>
          </p:nvSpPr>
          <p:spPr>
            <a:xfrm rot="19055090" flipV="1">
              <a:off x="1542330" y="2195623"/>
              <a:ext cx="267656" cy="60604"/>
            </a:xfrm>
            <a:custGeom>
              <a:avLst/>
              <a:gdLst>
                <a:gd name="connsiteX0" fmla="*/ 0 w 720080"/>
                <a:gd name="connsiteY0" fmla="*/ 157553 h 157553"/>
                <a:gd name="connsiteX1" fmla="*/ 39388 w 720080"/>
                <a:gd name="connsiteY1" fmla="*/ 0 h 157553"/>
                <a:gd name="connsiteX2" fmla="*/ 720080 w 720080"/>
                <a:gd name="connsiteY2" fmla="*/ 0 h 157553"/>
                <a:gd name="connsiteX3" fmla="*/ 680692 w 720080"/>
                <a:gd name="connsiteY3" fmla="*/ 157553 h 157553"/>
                <a:gd name="connsiteX4" fmla="*/ 0 w 720080"/>
                <a:gd name="connsiteY4" fmla="*/ 157553 h 157553"/>
                <a:gd name="connsiteX0-1" fmla="*/ 106673 w 826753"/>
                <a:gd name="connsiteY0-2" fmla="*/ 157553 h 157553"/>
                <a:gd name="connsiteX1-3" fmla="*/ 0 w 826753"/>
                <a:gd name="connsiteY1-4" fmla="*/ 9587 h 157553"/>
                <a:gd name="connsiteX2-5" fmla="*/ 826753 w 826753"/>
                <a:gd name="connsiteY2-6" fmla="*/ 0 h 157553"/>
                <a:gd name="connsiteX3-7" fmla="*/ 787365 w 826753"/>
                <a:gd name="connsiteY3-8" fmla="*/ 157553 h 157553"/>
                <a:gd name="connsiteX4-9" fmla="*/ 106673 w 826753"/>
                <a:gd name="connsiteY4-10" fmla="*/ 157553 h 157553"/>
                <a:gd name="connsiteX0-11" fmla="*/ 207295 w 826753"/>
                <a:gd name="connsiteY0-12" fmla="*/ 164083 h 164083"/>
                <a:gd name="connsiteX1-13" fmla="*/ 0 w 826753"/>
                <a:gd name="connsiteY1-14" fmla="*/ 9587 h 164083"/>
                <a:gd name="connsiteX2-15" fmla="*/ 826753 w 826753"/>
                <a:gd name="connsiteY2-16" fmla="*/ 0 h 164083"/>
                <a:gd name="connsiteX3-17" fmla="*/ 787365 w 826753"/>
                <a:gd name="connsiteY3-18" fmla="*/ 157553 h 164083"/>
                <a:gd name="connsiteX4-19" fmla="*/ 207295 w 826753"/>
                <a:gd name="connsiteY4-20" fmla="*/ 164083 h 164083"/>
                <a:gd name="connsiteX0-21" fmla="*/ 160738 w 826753"/>
                <a:gd name="connsiteY0-22" fmla="*/ 157987 h 157987"/>
                <a:gd name="connsiteX1-23" fmla="*/ 0 w 826753"/>
                <a:gd name="connsiteY1-24" fmla="*/ 9587 h 157987"/>
                <a:gd name="connsiteX2-25" fmla="*/ 826753 w 826753"/>
                <a:gd name="connsiteY2-26" fmla="*/ 0 h 157987"/>
                <a:gd name="connsiteX3-27" fmla="*/ 787365 w 826753"/>
                <a:gd name="connsiteY3-28" fmla="*/ 157553 h 157987"/>
                <a:gd name="connsiteX4-29" fmla="*/ 160738 w 826753"/>
                <a:gd name="connsiteY4-30" fmla="*/ 157987 h 157987"/>
                <a:gd name="connsiteX0-31" fmla="*/ 160738 w 826753"/>
                <a:gd name="connsiteY0-32" fmla="*/ 157987 h 157987"/>
                <a:gd name="connsiteX1-33" fmla="*/ 0 w 826753"/>
                <a:gd name="connsiteY1-34" fmla="*/ 9587 h 157987"/>
                <a:gd name="connsiteX2-35" fmla="*/ 826753 w 826753"/>
                <a:gd name="connsiteY2-36" fmla="*/ 0 h 157987"/>
                <a:gd name="connsiteX3-37" fmla="*/ 787365 w 826753"/>
                <a:gd name="connsiteY3-38" fmla="*/ 157553 h 157987"/>
                <a:gd name="connsiteX4-39" fmla="*/ 160738 w 826753"/>
                <a:gd name="connsiteY4-40" fmla="*/ 157987 h 1579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26753" h="157987">
                  <a:moveTo>
                    <a:pt x="160738" y="157987"/>
                  </a:moveTo>
                  <a:cubicBezTo>
                    <a:pt x="48053" y="45497"/>
                    <a:pt x="53579" y="59054"/>
                    <a:pt x="0" y="9587"/>
                  </a:cubicBezTo>
                  <a:lnTo>
                    <a:pt x="826753" y="0"/>
                  </a:lnTo>
                  <a:lnTo>
                    <a:pt x="787365" y="157553"/>
                  </a:lnTo>
                  <a:lnTo>
                    <a:pt x="160738" y="1579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7" name="平行四边形 43">
              <a:extLst>
                <a:ext uri="{FF2B5EF4-FFF2-40B4-BE49-F238E27FC236}">
                  <a16:creationId xmlns:a16="http://schemas.microsoft.com/office/drawing/2014/main" id="{DBE77279-1125-4748-8111-AF9D0EA4058B}"/>
                </a:ext>
              </a:extLst>
            </p:cNvPr>
            <p:cNvSpPr/>
            <p:nvPr/>
          </p:nvSpPr>
          <p:spPr>
            <a:xfrm rot="2544910">
              <a:off x="1547081" y="2063252"/>
              <a:ext cx="267657" cy="60604"/>
            </a:xfrm>
            <a:custGeom>
              <a:avLst/>
              <a:gdLst>
                <a:gd name="connsiteX0" fmla="*/ 0 w 720080"/>
                <a:gd name="connsiteY0" fmla="*/ 157553 h 157553"/>
                <a:gd name="connsiteX1" fmla="*/ 39388 w 720080"/>
                <a:gd name="connsiteY1" fmla="*/ 0 h 157553"/>
                <a:gd name="connsiteX2" fmla="*/ 720080 w 720080"/>
                <a:gd name="connsiteY2" fmla="*/ 0 h 157553"/>
                <a:gd name="connsiteX3" fmla="*/ 680692 w 720080"/>
                <a:gd name="connsiteY3" fmla="*/ 157553 h 157553"/>
                <a:gd name="connsiteX4" fmla="*/ 0 w 720080"/>
                <a:gd name="connsiteY4" fmla="*/ 157553 h 157553"/>
                <a:gd name="connsiteX0-1" fmla="*/ 106673 w 826753"/>
                <a:gd name="connsiteY0-2" fmla="*/ 157553 h 157553"/>
                <a:gd name="connsiteX1-3" fmla="*/ 0 w 826753"/>
                <a:gd name="connsiteY1-4" fmla="*/ 9587 h 157553"/>
                <a:gd name="connsiteX2-5" fmla="*/ 826753 w 826753"/>
                <a:gd name="connsiteY2-6" fmla="*/ 0 h 157553"/>
                <a:gd name="connsiteX3-7" fmla="*/ 787365 w 826753"/>
                <a:gd name="connsiteY3-8" fmla="*/ 157553 h 157553"/>
                <a:gd name="connsiteX4-9" fmla="*/ 106673 w 826753"/>
                <a:gd name="connsiteY4-10" fmla="*/ 157553 h 157553"/>
                <a:gd name="connsiteX0-11" fmla="*/ 207295 w 826753"/>
                <a:gd name="connsiteY0-12" fmla="*/ 164083 h 164083"/>
                <a:gd name="connsiteX1-13" fmla="*/ 0 w 826753"/>
                <a:gd name="connsiteY1-14" fmla="*/ 9587 h 164083"/>
                <a:gd name="connsiteX2-15" fmla="*/ 826753 w 826753"/>
                <a:gd name="connsiteY2-16" fmla="*/ 0 h 164083"/>
                <a:gd name="connsiteX3-17" fmla="*/ 787365 w 826753"/>
                <a:gd name="connsiteY3-18" fmla="*/ 157553 h 164083"/>
                <a:gd name="connsiteX4-19" fmla="*/ 207295 w 826753"/>
                <a:gd name="connsiteY4-20" fmla="*/ 164083 h 164083"/>
                <a:gd name="connsiteX0-21" fmla="*/ 160738 w 826753"/>
                <a:gd name="connsiteY0-22" fmla="*/ 157987 h 157987"/>
                <a:gd name="connsiteX1-23" fmla="*/ 0 w 826753"/>
                <a:gd name="connsiteY1-24" fmla="*/ 9587 h 157987"/>
                <a:gd name="connsiteX2-25" fmla="*/ 826753 w 826753"/>
                <a:gd name="connsiteY2-26" fmla="*/ 0 h 157987"/>
                <a:gd name="connsiteX3-27" fmla="*/ 787365 w 826753"/>
                <a:gd name="connsiteY3-28" fmla="*/ 157553 h 157987"/>
                <a:gd name="connsiteX4-29" fmla="*/ 160738 w 826753"/>
                <a:gd name="connsiteY4-30" fmla="*/ 157987 h 157987"/>
                <a:gd name="connsiteX0-31" fmla="*/ 160738 w 826753"/>
                <a:gd name="connsiteY0-32" fmla="*/ 157987 h 157987"/>
                <a:gd name="connsiteX1-33" fmla="*/ 0 w 826753"/>
                <a:gd name="connsiteY1-34" fmla="*/ 9587 h 157987"/>
                <a:gd name="connsiteX2-35" fmla="*/ 826753 w 826753"/>
                <a:gd name="connsiteY2-36" fmla="*/ 0 h 157987"/>
                <a:gd name="connsiteX3-37" fmla="*/ 787365 w 826753"/>
                <a:gd name="connsiteY3-38" fmla="*/ 157553 h 157987"/>
                <a:gd name="connsiteX4-39" fmla="*/ 160738 w 826753"/>
                <a:gd name="connsiteY4-40" fmla="*/ 157987 h 1579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26753" h="157987">
                  <a:moveTo>
                    <a:pt x="160738" y="157987"/>
                  </a:moveTo>
                  <a:cubicBezTo>
                    <a:pt x="48053" y="45497"/>
                    <a:pt x="53579" y="59054"/>
                    <a:pt x="0" y="9587"/>
                  </a:cubicBezTo>
                  <a:lnTo>
                    <a:pt x="826753" y="0"/>
                  </a:lnTo>
                  <a:lnTo>
                    <a:pt x="787365" y="157553"/>
                  </a:lnTo>
                  <a:lnTo>
                    <a:pt x="160738" y="1579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A6CA18D-8832-4B7F-BCA9-78D0F1E2315B}"/>
              </a:ext>
            </a:extLst>
          </p:cNvPr>
          <p:cNvSpPr txBox="1"/>
          <p:nvPr/>
        </p:nvSpPr>
        <p:spPr>
          <a:xfrm>
            <a:off x="7935821" y="2947415"/>
            <a:ext cx="2525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PCA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	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D1191B-B0C4-455C-AFB6-0CB14E7C8BD0}"/>
              </a:ext>
            </a:extLst>
          </p:cNvPr>
          <p:cNvSpPr txBox="1"/>
          <p:nvPr/>
        </p:nvSpPr>
        <p:spPr>
          <a:xfrm>
            <a:off x="7935821" y="4295778"/>
            <a:ext cx="2525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</a:rPr>
              <a:t>LDA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	…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A0411A-FBBA-406E-8241-1A532188A50D}"/>
              </a:ext>
            </a:extLst>
          </p:cNvPr>
          <p:cNvSpPr txBox="1"/>
          <p:nvPr/>
        </p:nvSpPr>
        <p:spPr>
          <a:xfrm>
            <a:off x="7935820" y="1666375"/>
            <a:ext cx="4282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</a:rPr>
              <a:t>线性组合</a:t>
            </a:r>
            <a:endParaRPr lang="en-US" altLang="zh-CN" sz="2000" dirty="0">
              <a:solidFill>
                <a:srgbClr val="FFFFFF"/>
              </a:solidFill>
            </a:endParaRPr>
          </a:p>
          <a:p>
            <a:r>
              <a:rPr lang="en-US" altLang="zh-CN" sz="2000" dirty="0">
                <a:solidFill>
                  <a:srgbClr val="FFFFFF"/>
                </a:solidFill>
              </a:rPr>
              <a:t>    </a:t>
            </a:r>
          </a:p>
          <a:p>
            <a:r>
              <a:rPr lang="en-US" altLang="zh-CN" sz="2000" dirty="0">
                <a:solidFill>
                  <a:srgbClr val="FFFFFF"/>
                </a:solidFill>
              </a:rPr>
              <a:t>    Parameter5 + 1.05 </a:t>
            </a:r>
            <a:r>
              <a:rPr lang="zh-CN" altLang="en-US" sz="2000" dirty="0">
                <a:solidFill>
                  <a:srgbClr val="FFFFFF"/>
                </a:solidFill>
              </a:rPr>
              <a:t>* </a:t>
            </a:r>
            <a:r>
              <a:rPr lang="en-US" altLang="zh-CN" sz="2000" dirty="0">
                <a:solidFill>
                  <a:srgbClr val="FFFFFF"/>
                </a:solidFill>
              </a:rPr>
              <a:t>Parameter6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D3BDDFA-5767-4852-B62D-445465CFA1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2" t="10666" r="7735" b="8825"/>
          <a:stretch/>
        </p:blipFill>
        <p:spPr>
          <a:xfrm>
            <a:off x="189537" y="1431712"/>
            <a:ext cx="6586316" cy="42915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16_9 ppt 内页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-6985" y="-1905"/>
            <a:ext cx="12218670" cy="6873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4495" y="315595"/>
            <a:ext cx="373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特征工程：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Chart 20">
            <a:extLst>
              <a:ext uri="{FF2B5EF4-FFF2-40B4-BE49-F238E27FC236}">
                <a16:creationId xmlns:a16="http://schemas.microsoft.com/office/drawing/2014/main" id="{D04A5062-400F-4CE5-ACF9-2A7797136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39865"/>
              </p:ext>
            </p:extLst>
          </p:nvPr>
        </p:nvGraphicFramePr>
        <p:xfrm>
          <a:off x="404495" y="2441841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文本框 6">
            <a:extLst>
              <a:ext uri="{FF2B5EF4-FFF2-40B4-BE49-F238E27FC236}">
                <a16:creationId xmlns:a16="http://schemas.microsoft.com/office/drawing/2014/main" id="{195C3B73-1BFD-49D1-BF45-7273B57C9A66}"/>
              </a:ext>
            </a:extLst>
          </p:cNvPr>
          <p:cNvSpPr txBox="1"/>
          <p:nvPr/>
        </p:nvSpPr>
        <p:spPr>
          <a:xfrm>
            <a:off x="3386262" y="1136975"/>
            <a:ext cx="4123813" cy="461665"/>
          </a:xfrm>
          <a:prstGeom prst="rect">
            <a:avLst/>
          </a:prstGeom>
          <a:blipFill dpi="0" rotWithShape="1">
            <a:blip r:embed="rId5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F6B64D-D982-47C4-8E0F-BDC05268D4F0}"/>
              </a:ext>
            </a:extLst>
          </p:cNvPr>
          <p:cNvSpPr txBox="1"/>
          <p:nvPr/>
        </p:nvSpPr>
        <p:spPr>
          <a:xfrm>
            <a:off x="1045029" y="2537465"/>
            <a:ext cx="538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利用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Parameter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数据直接进行回归，效果很差</a:t>
            </a:r>
          </a:p>
        </p:txBody>
      </p:sp>
      <p:graphicFrame>
        <p:nvGraphicFramePr>
          <p:cNvPr id="7" name="Chart 20">
            <a:extLst>
              <a:ext uri="{FF2B5EF4-FFF2-40B4-BE49-F238E27FC236}">
                <a16:creationId xmlns:a16="http://schemas.microsoft.com/office/drawing/2014/main" id="{C4CB9EAA-8C11-4A76-9BE1-6D85B876E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695267"/>
              </p:ext>
            </p:extLst>
          </p:nvPr>
        </p:nvGraphicFramePr>
        <p:xfrm>
          <a:off x="404495" y="3548833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1C79B9E-991B-4046-8D8F-87B1E041A219}"/>
              </a:ext>
            </a:extLst>
          </p:cNvPr>
          <p:cNvSpPr txBox="1"/>
          <p:nvPr/>
        </p:nvSpPr>
        <p:spPr>
          <a:xfrm>
            <a:off x="1045029" y="3644457"/>
            <a:ext cx="476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先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变换再回归，效果一般</a:t>
            </a:r>
          </a:p>
        </p:txBody>
      </p:sp>
      <p:graphicFrame>
        <p:nvGraphicFramePr>
          <p:cNvPr id="9" name="Chart 20">
            <a:extLst>
              <a:ext uri="{FF2B5EF4-FFF2-40B4-BE49-F238E27FC236}">
                <a16:creationId xmlns:a16="http://schemas.microsoft.com/office/drawing/2014/main" id="{7BF743A5-71D2-46CB-B769-1242E6170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738737"/>
              </p:ext>
            </p:extLst>
          </p:nvPr>
        </p:nvGraphicFramePr>
        <p:xfrm>
          <a:off x="404495" y="4664048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F5CCDAD-FB6E-426A-844B-2D79478DDDD9}"/>
              </a:ext>
            </a:extLst>
          </p:cNvPr>
          <p:cNvSpPr txBox="1"/>
          <p:nvPr/>
        </p:nvSpPr>
        <p:spPr>
          <a:xfrm>
            <a:off x="1045029" y="4759672"/>
            <a:ext cx="476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先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Box-Cox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变换再回归，效果很好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875F34-5CFD-49C7-950F-14C36B62B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9819" y="1646240"/>
            <a:ext cx="5753981" cy="2589576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8D18C10A-4292-4A75-AEA6-7380D1FF0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0" r="9474" b="11090"/>
          <a:stretch/>
        </p:blipFill>
        <p:spPr bwMode="auto">
          <a:xfrm>
            <a:off x="6096000" y="4315800"/>
            <a:ext cx="5753981" cy="247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  <p:bldGraphic spid="7" grpId="0">
        <p:bldAsOne/>
      </p:bldGraphic>
      <p:bldP spid="8" grpId="0"/>
      <p:bldGraphic spid="9" grpId="0">
        <p:bldAsOne/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16_9 ppt 内页">
            <a:extLst>
              <a:ext uri="{FF2B5EF4-FFF2-40B4-BE49-F238E27FC236}">
                <a16:creationId xmlns:a16="http://schemas.microsoft.com/office/drawing/2014/main" id="{F680FF41-AE47-4A85-9EBB-DE202AAC7D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6985" y="-1905"/>
            <a:ext cx="12218670" cy="68732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DDF9FD-95AF-429E-B233-35238D39072C}"/>
              </a:ext>
            </a:extLst>
          </p:cNvPr>
          <p:cNvSpPr txBox="1"/>
          <p:nvPr/>
        </p:nvSpPr>
        <p:spPr>
          <a:xfrm>
            <a:off x="404495" y="306886"/>
            <a:ext cx="3732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特征工程：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Part2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1796F-0E76-4D9F-B348-0AFED9DE47C0}"/>
              </a:ext>
            </a:extLst>
          </p:cNvPr>
          <p:cNvSpPr txBox="1"/>
          <p:nvPr/>
        </p:nvSpPr>
        <p:spPr>
          <a:xfrm>
            <a:off x="3386262" y="1128266"/>
            <a:ext cx="4123813" cy="461665"/>
          </a:xfrm>
          <a:prstGeom prst="rect">
            <a:avLst/>
          </a:prstGeom>
          <a:blipFill dpi="0" rotWithShape="1">
            <a:blip r:embed="rId3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graphicFrame>
        <p:nvGraphicFramePr>
          <p:cNvPr id="9" name="Chart 20">
            <a:extLst>
              <a:ext uri="{FF2B5EF4-FFF2-40B4-BE49-F238E27FC236}">
                <a16:creationId xmlns:a16="http://schemas.microsoft.com/office/drawing/2014/main" id="{508EC2AA-7E03-43B1-86EA-1826C03183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79498"/>
              </p:ext>
            </p:extLst>
          </p:nvPr>
        </p:nvGraphicFramePr>
        <p:xfrm>
          <a:off x="683168" y="2035574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FCF3711-BA3C-4613-A19F-C676A36B3F37}"/>
              </a:ext>
            </a:extLst>
          </p:cNvPr>
          <p:cNvSpPr txBox="1"/>
          <p:nvPr/>
        </p:nvSpPr>
        <p:spPr>
          <a:xfrm>
            <a:off x="1323702" y="2131198"/>
            <a:ext cx="6261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Bayes Bootstrap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	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  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减少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bootstrap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抽取样本的重复程度</a:t>
            </a:r>
          </a:p>
        </p:txBody>
      </p:sp>
      <p:graphicFrame>
        <p:nvGraphicFramePr>
          <p:cNvPr id="11" name="Chart 20">
            <a:extLst>
              <a:ext uri="{FF2B5EF4-FFF2-40B4-BE49-F238E27FC236}">
                <a16:creationId xmlns:a16="http://schemas.microsoft.com/office/drawing/2014/main" id="{B9CB4DC3-2A00-49CD-A6E7-FF942E856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75841"/>
              </p:ext>
            </p:extLst>
          </p:nvPr>
        </p:nvGraphicFramePr>
        <p:xfrm>
          <a:off x="683168" y="3554758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F120A42-8F06-412C-A4BA-CA3F5E6E7669}"/>
              </a:ext>
            </a:extLst>
          </p:cNvPr>
          <p:cNvSpPr txBox="1"/>
          <p:nvPr/>
        </p:nvSpPr>
        <p:spPr>
          <a:xfrm>
            <a:off x="1323702" y="3650382"/>
            <a:ext cx="84908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MVS (minimum variance sampling)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   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  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类似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LGBM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中的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GOSS(Gradient based One Side Sampling)</a:t>
            </a:r>
          </a:p>
          <a:p>
            <a:endParaRPr lang="en-US" altLang="zh-CN" sz="2000" dirty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    对梯度较大的数据进行保留</a:t>
            </a:r>
            <a:endParaRPr lang="en-US" altLang="zh-CN" sz="2000" dirty="0">
              <a:solidFill>
                <a:srgbClr val="FFFFFF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   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  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对梯度较小的数据按照梯度大小调整采样概率</a:t>
            </a:r>
          </a:p>
        </p:txBody>
      </p:sp>
    </p:spTree>
    <p:extLst>
      <p:ext uri="{BB962C8B-B14F-4D97-AF65-F5344CB8AC3E}">
        <p14:creationId xmlns:p14="http://schemas.microsoft.com/office/powerpoint/2010/main" val="33400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Graphic spid="11" grpId="0">
        <p:bldAsOne/>
      </p:bldGraphic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16_9 ppt 内页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218670" cy="6873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4495" y="315595"/>
            <a:ext cx="2534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模型训练</a:t>
            </a: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BC7403CD-E9D4-4F7F-B412-25B089B9668A}"/>
              </a:ext>
            </a:extLst>
          </p:cNvPr>
          <p:cNvSpPr txBox="1"/>
          <p:nvPr/>
        </p:nvSpPr>
        <p:spPr>
          <a:xfrm>
            <a:off x="2673021" y="4254874"/>
            <a:ext cx="1837983" cy="461665"/>
          </a:xfrm>
          <a:prstGeom prst="rect">
            <a:avLst/>
          </a:prstGeom>
          <a:blipFill dpi="0" rotWithShape="1">
            <a:blip r:embed="rId4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LGBM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CE32AB26-4D14-4407-8403-DCE476686353}"/>
              </a:ext>
            </a:extLst>
          </p:cNvPr>
          <p:cNvSpPr txBox="1"/>
          <p:nvPr/>
        </p:nvSpPr>
        <p:spPr>
          <a:xfrm>
            <a:off x="7759047" y="4219234"/>
            <a:ext cx="2334478" cy="461665"/>
          </a:xfrm>
          <a:prstGeom prst="rect">
            <a:avLst/>
          </a:prstGeom>
          <a:blipFill dpi="0" rotWithShape="1">
            <a:blip r:embed="rId4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CatBoost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103A6C-717B-4776-8556-90343704C343}"/>
              </a:ext>
            </a:extLst>
          </p:cNvPr>
          <p:cNvSpPr txBox="1"/>
          <p:nvPr/>
        </p:nvSpPr>
        <p:spPr>
          <a:xfrm>
            <a:off x="7600697" y="1262473"/>
            <a:ext cx="2392560" cy="461665"/>
          </a:xfrm>
          <a:prstGeom prst="rect">
            <a:avLst/>
          </a:prstGeom>
          <a:blipFill dpi="0" rotWithShape="1">
            <a:blip r:embed="rId4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CatBoost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50B85045-8B02-4D5A-A605-FE5FFCA3D95E}"/>
              </a:ext>
            </a:extLst>
          </p:cNvPr>
          <p:cNvSpPr txBox="1"/>
          <p:nvPr/>
        </p:nvSpPr>
        <p:spPr>
          <a:xfrm>
            <a:off x="1514938" y="2716280"/>
            <a:ext cx="8737426" cy="461666"/>
          </a:xfrm>
          <a:prstGeom prst="rect">
            <a:avLst/>
          </a:prstGeom>
          <a:blipFill dpi="0" rotWithShape="1">
            <a:blip r:embed="rId4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新特征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58A567AE-1B46-474B-A197-544F4832E448}"/>
              </a:ext>
            </a:extLst>
          </p:cNvPr>
          <p:cNvSpPr/>
          <p:nvPr/>
        </p:nvSpPr>
        <p:spPr>
          <a:xfrm>
            <a:off x="8566473" y="1841506"/>
            <a:ext cx="326299" cy="7402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DFDE6EB7-95DD-4F50-A3CB-C43186A9E847}"/>
              </a:ext>
            </a:extLst>
          </p:cNvPr>
          <p:cNvSpPr txBox="1"/>
          <p:nvPr/>
        </p:nvSpPr>
        <p:spPr>
          <a:xfrm>
            <a:off x="7442921" y="2716280"/>
            <a:ext cx="2809443" cy="461666"/>
          </a:xfrm>
          <a:prstGeom prst="rect">
            <a:avLst/>
          </a:prstGeom>
          <a:blipFill dpi="0" rotWithShape="1">
            <a:blip r:embed="rId4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Attribute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BA646FD-C83C-4972-98F0-7F150D01398C}"/>
              </a:ext>
            </a:extLst>
          </p:cNvPr>
          <p:cNvSpPr/>
          <p:nvPr/>
        </p:nvSpPr>
        <p:spPr>
          <a:xfrm>
            <a:off x="3428864" y="3335196"/>
            <a:ext cx="326299" cy="7402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66B958B-C014-498D-BC81-5B5D1520324C}"/>
              </a:ext>
            </a:extLst>
          </p:cNvPr>
          <p:cNvSpPr/>
          <p:nvPr/>
        </p:nvSpPr>
        <p:spPr>
          <a:xfrm>
            <a:off x="8599987" y="3357901"/>
            <a:ext cx="326299" cy="74022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8B0425D1-6085-4508-BE13-FDAE4128C29A}"/>
              </a:ext>
            </a:extLst>
          </p:cNvPr>
          <p:cNvSpPr/>
          <p:nvPr/>
        </p:nvSpPr>
        <p:spPr>
          <a:xfrm rot="10800000">
            <a:off x="7848284" y="4995065"/>
            <a:ext cx="1044488" cy="952771"/>
          </a:xfrm>
          <a:prstGeom prst="bentArrow">
            <a:avLst>
              <a:gd name="adj1" fmla="val 15860"/>
              <a:gd name="adj2" fmla="val 16774"/>
              <a:gd name="adj3" fmla="val 25000"/>
              <a:gd name="adj4" fmla="val 3918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6B9A29-B7FC-45A4-ADDD-F4513B9A8782}"/>
              </a:ext>
            </a:extLst>
          </p:cNvPr>
          <p:cNvSpPr txBox="1"/>
          <p:nvPr/>
        </p:nvSpPr>
        <p:spPr>
          <a:xfrm>
            <a:off x="5013862" y="5565605"/>
            <a:ext cx="2392560" cy="461665"/>
          </a:xfrm>
          <a:prstGeom prst="rect">
            <a:avLst/>
          </a:prstGeom>
          <a:blipFill dpi="0" rotWithShape="1">
            <a:blip r:embed="rId4" cstate="print">
              <a:alphaModFix amt="98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15" name="箭头: 圆角右 14">
            <a:extLst>
              <a:ext uri="{FF2B5EF4-FFF2-40B4-BE49-F238E27FC236}">
                <a16:creationId xmlns:a16="http://schemas.microsoft.com/office/drawing/2014/main" id="{024D5D2F-98DE-45B7-818C-03A31600E2FD}"/>
              </a:ext>
            </a:extLst>
          </p:cNvPr>
          <p:cNvSpPr/>
          <p:nvPr/>
        </p:nvSpPr>
        <p:spPr>
          <a:xfrm rot="10800000" flipH="1">
            <a:off x="3527515" y="4995065"/>
            <a:ext cx="1044485" cy="952771"/>
          </a:xfrm>
          <a:prstGeom prst="bentArrow">
            <a:avLst>
              <a:gd name="adj1" fmla="val 15860"/>
              <a:gd name="adj2" fmla="val 16774"/>
              <a:gd name="adj3" fmla="val 25000"/>
              <a:gd name="adj4" fmla="val 3918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06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3" grpId="0" animBg="1"/>
      <p:bldP spid="12" grpId="0" animBg="1"/>
      <p:bldP spid="12" grpId="2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4" descr="16_9 ppt 内页">
            <a:extLst>
              <a:ext uri="{FF2B5EF4-FFF2-40B4-BE49-F238E27FC236}">
                <a16:creationId xmlns:a16="http://schemas.microsoft.com/office/drawing/2014/main" id="{097F1391-AE63-4B3F-A497-A40008000C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15240"/>
            <a:ext cx="12218670" cy="68732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164416-2C9C-4855-AF7F-1D2B1E5DF9D4}"/>
              </a:ext>
            </a:extLst>
          </p:cNvPr>
          <p:cNvSpPr txBox="1"/>
          <p:nvPr/>
        </p:nvSpPr>
        <p:spPr>
          <a:xfrm>
            <a:off x="404495" y="315595"/>
            <a:ext cx="2534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方案潜力</a:t>
            </a:r>
          </a:p>
        </p:txBody>
      </p:sp>
      <p:graphicFrame>
        <p:nvGraphicFramePr>
          <p:cNvPr id="5" name="Chart 20">
            <a:extLst>
              <a:ext uri="{FF2B5EF4-FFF2-40B4-BE49-F238E27FC236}">
                <a16:creationId xmlns:a16="http://schemas.microsoft.com/office/drawing/2014/main" id="{BF447E44-5664-497A-8766-364251331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228820"/>
              </p:ext>
            </p:extLst>
          </p:nvPr>
        </p:nvGraphicFramePr>
        <p:xfrm>
          <a:off x="1066345" y="1695940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0">
            <a:extLst>
              <a:ext uri="{FF2B5EF4-FFF2-40B4-BE49-F238E27FC236}">
                <a16:creationId xmlns:a16="http://schemas.microsoft.com/office/drawing/2014/main" id="{EF0575C3-054E-48C5-8FCD-BB25D6E6E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40093"/>
              </p:ext>
            </p:extLst>
          </p:nvPr>
        </p:nvGraphicFramePr>
        <p:xfrm>
          <a:off x="927009" y="1991620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79E9B0B-F2CB-4961-A26D-5C2F4A8D241D}"/>
              </a:ext>
            </a:extLst>
          </p:cNvPr>
          <p:cNvSpPr txBox="1"/>
          <p:nvPr/>
        </p:nvSpPr>
        <p:spPr>
          <a:xfrm>
            <a:off x="1567543" y="2087244"/>
            <a:ext cx="538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非常稳健</a:t>
            </a:r>
          </a:p>
        </p:txBody>
      </p:sp>
      <p:graphicFrame>
        <p:nvGraphicFramePr>
          <p:cNvPr id="8" name="Chart 20">
            <a:extLst>
              <a:ext uri="{FF2B5EF4-FFF2-40B4-BE49-F238E27FC236}">
                <a16:creationId xmlns:a16="http://schemas.microsoft.com/office/drawing/2014/main" id="{B06646D0-9F20-43C5-B33A-792E4707C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852881"/>
              </p:ext>
            </p:extLst>
          </p:nvPr>
        </p:nvGraphicFramePr>
        <p:xfrm>
          <a:off x="927009" y="3162096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FBCA365-6C0F-41FD-BA38-04C9C031B9B5}"/>
              </a:ext>
            </a:extLst>
          </p:cNvPr>
          <p:cNvSpPr txBox="1"/>
          <p:nvPr/>
        </p:nvSpPr>
        <p:spPr>
          <a:xfrm>
            <a:off x="1567543" y="3275328"/>
            <a:ext cx="7724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模型优化主要用的是统计的方法（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Box-Cox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、</a:t>
            </a:r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Bootstrap)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graphicFrame>
        <p:nvGraphicFramePr>
          <p:cNvPr id="10" name="Chart 20">
            <a:extLst>
              <a:ext uri="{FF2B5EF4-FFF2-40B4-BE49-F238E27FC236}">
                <a16:creationId xmlns:a16="http://schemas.microsoft.com/office/drawing/2014/main" id="{05431EBC-8F7B-4D45-888A-4FE76766A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225371"/>
              </p:ext>
            </p:extLst>
          </p:nvPr>
        </p:nvGraphicFramePr>
        <p:xfrm>
          <a:off x="927009" y="4332572"/>
          <a:ext cx="718911" cy="59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C68D457-C262-4370-BC75-DD955AF113CB}"/>
              </a:ext>
            </a:extLst>
          </p:cNvPr>
          <p:cNvSpPr txBox="1"/>
          <p:nvPr/>
        </p:nvSpPr>
        <p:spPr>
          <a:xfrm>
            <a:off x="1645920" y="4463412"/>
            <a:ext cx="538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可移植性</a:t>
            </a:r>
          </a:p>
        </p:txBody>
      </p:sp>
    </p:spTree>
    <p:extLst>
      <p:ext uri="{BB962C8B-B14F-4D97-AF65-F5344CB8AC3E}">
        <p14:creationId xmlns:p14="http://schemas.microsoft.com/office/powerpoint/2010/main" val="26224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  <p:bldGraphic spid="8" grpId="0">
        <p:bldAsOne/>
      </p:bldGraphic>
      <p:bldP spid="9" grpId="0"/>
      <p:bldGraphic spid="10" grpId="0">
        <p:bldAsOne/>
      </p:bldGraphic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16_9 ppt 封底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0" y="-12065"/>
            <a:ext cx="12212955" cy="68700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157</Words>
  <Application>Microsoft Office PowerPoint</Application>
  <PresentationFormat>宽屏</PresentationFormat>
  <Paragraphs>41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95</cp:revision>
  <dcterms:created xsi:type="dcterms:W3CDTF">2019-06-19T02:08:00Z</dcterms:created>
  <dcterms:modified xsi:type="dcterms:W3CDTF">2019-12-23T04:23:23Z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