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7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6" r:id="rId9"/>
    <p:sldId id="268" r:id="rId10"/>
    <p:sldId id="272" r:id="rId11"/>
    <p:sldId id="270" r:id="rId12"/>
    <p:sldId id="271" r:id="rId13"/>
    <p:sldId id="267" r:id="rId14"/>
    <p:sldId id="269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972D9-651D-48C3-B1E8-835624B9EEF7}" type="doc">
      <dgm:prSet loTypeId="urn:microsoft.com/office/officeart/2018/2/layout/IconLabelDescriptionList" loCatId="icon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57775F-A2BD-4290-B207-AAEA274A88F4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1800" dirty="0" err="1"/>
            <a:t>Cyclistic</a:t>
          </a:r>
          <a:r>
            <a:rPr lang="en-US" sz="1800" dirty="0"/>
            <a:t> is a bike-sharing company featuring more than 5,800 bicycles and 600 docking stations.</a:t>
          </a:r>
        </a:p>
      </dgm:t>
    </dgm:pt>
    <dgm:pt modelId="{62995715-2751-4CF7-B5CA-FC7FABD4F76B}" type="parTrans" cxnId="{6C5A22BF-5195-4A91-9967-2D1CF1B3AD5B}">
      <dgm:prSet/>
      <dgm:spPr/>
      <dgm:t>
        <a:bodyPr/>
        <a:lstStyle/>
        <a:p>
          <a:endParaRPr lang="en-US"/>
        </a:p>
      </dgm:t>
    </dgm:pt>
    <dgm:pt modelId="{1EC77F5E-3919-4729-8620-65BAB5743CE5}" type="sibTrans" cxnId="{6C5A22BF-5195-4A91-9967-2D1CF1B3AD5B}">
      <dgm:prSet/>
      <dgm:spPr/>
      <dgm:t>
        <a:bodyPr/>
        <a:lstStyle/>
        <a:p>
          <a:endParaRPr lang="en-US"/>
        </a:p>
      </dgm:t>
    </dgm:pt>
    <dgm:pt modelId="{83797A67-BDB0-40ED-8E3A-85BD69085D76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Bikes can be unlocked from one station and returned to any other station in the system at anytime.</a:t>
          </a:r>
        </a:p>
      </dgm:t>
    </dgm:pt>
    <dgm:pt modelId="{EA26921A-2AEE-4C70-BCAF-CA2513E58FFB}" type="parTrans" cxnId="{CE3D1B13-3542-4131-A063-89128A9B268D}">
      <dgm:prSet/>
      <dgm:spPr/>
      <dgm:t>
        <a:bodyPr/>
        <a:lstStyle/>
        <a:p>
          <a:endParaRPr lang="en-US"/>
        </a:p>
      </dgm:t>
    </dgm:pt>
    <dgm:pt modelId="{A06C0382-4E59-44D9-8897-DC9FAA646A48}" type="sibTrans" cxnId="{CE3D1B13-3542-4131-A063-89128A9B268D}">
      <dgm:prSet/>
      <dgm:spPr/>
      <dgm:t>
        <a:bodyPr/>
        <a:lstStyle/>
        <a:p>
          <a:endParaRPr lang="en-US"/>
        </a:p>
      </dgm:t>
    </dgm:pt>
    <dgm:pt modelId="{ECCB59A6-340E-415A-9BCF-E0BD3C3B3580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1800" dirty="0"/>
            <a:t>There are two types of riders:</a:t>
          </a:r>
        </a:p>
      </dgm:t>
    </dgm:pt>
    <dgm:pt modelId="{0B3FDFED-9132-4B76-818B-ED3AC8CC6FDE}" type="parTrans" cxnId="{56F078C4-6EF2-400D-A9A9-2D69F1B94084}">
      <dgm:prSet/>
      <dgm:spPr/>
      <dgm:t>
        <a:bodyPr/>
        <a:lstStyle/>
        <a:p>
          <a:endParaRPr lang="en-US"/>
        </a:p>
      </dgm:t>
    </dgm:pt>
    <dgm:pt modelId="{44AE5C8A-680B-49EE-B692-DF7A1D25398B}" type="sibTrans" cxnId="{56F078C4-6EF2-400D-A9A9-2D69F1B94084}">
      <dgm:prSet/>
      <dgm:spPr/>
      <dgm:t>
        <a:bodyPr/>
        <a:lstStyle/>
        <a:p>
          <a:endParaRPr lang="en-US"/>
        </a:p>
      </dgm:t>
    </dgm:pt>
    <dgm:pt modelId="{65A7CDA0-C9E1-4B60-AD03-6228B26A9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accent3">
                  <a:lumMod val="75000"/>
                </a:schemeClr>
              </a:solidFill>
            </a:rPr>
            <a:t>Casual</a:t>
          </a:r>
          <a:r>
            <a:rPr lang="en-US" b="1" dirty="0"/>
            <a:t> </a:t>
          </a:r>
          <a:r>
            <a:rPr lang="en-US" dirty="0"/>
            <a:t>– purchase single-ride or full-day passes</a:t>
          </a:r>
        </a:p>
      </dgm:t>
    </dgm:pt>
    <dgm:pt modelId="{D0504B9B-E3C7-4EB8-A1FB-B8908BA6706E}" type="parTrans" cxnId="{8F2612D8-808A-4238-B087-55D29D22288C}">
      <dgm:prSet/>
      <dgm:spPr/>
      <dgm:t>
        <a:bodyPr/>
        <a:lstStyle/>
        <a:p>
          <a:endParaRPr lang="en-US"/>
        </a:p>
      </dgm:t>
    </dgm:pt>
    <dgm:pt modelId="{098CB2DE-2A3C-4B2F-8C80-0CF1A1E1278E}" type="sibTrans" cxnId="{8F2612D8-808A-4238-B087-55D29D22288C}">
      <dgm:prSet/>
      <dgm:spPr/>
      <dgm:t>
        <a:bodyPr/>
        <a:lstStyle/>
        <a:p>
          <a:endParaRPr lang="en-US"/>
        </a:p>
      </dgm:t>
    </dgm:pt>
    <dgm:pt modelId="{8A3915F5-7EC5-46E5-9819-3F1A2317CD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accent4">
                  <a:lumMod val="50000"/>
                </a:schemeClr>
              </a:solidFill>
            </a:rPr>
            <a:t>Members</a:t>
          </a:r>
          <a:r>
            <a:rPr lang="en-US" b="1" dirty="0"/>
            <a:t>  </a:t>
          </a:r>
          <a:r>
            <a:rPr lang="en-US" dirty="0"/>
            <a:t>–  purchase annual memberships</a:t>
          </a:r>
        </a:p>
      </dgm:t>
    </dgm:pt>
    <dgm:pt modelId="{3A9B0D06-1A0B-401E-9CB6-67E1F604B282}" type="parTrans" cxnId="{284A8ACF-74B1-4FA9-B1F5-6C61F84F998C}">
      <dgm:prSet/>
      <dgm:spPr/>
      <dgm:t>
        <a:bodyPr/>
        <a:lstStyle/>
        <a:p>
          <a:endParaRPr lang="en-US"/>
        </a:p>
      </dgm:t>
    </dgm:pt>
    <dgm:pt modelId="{720C1023-2B25-4B68-BCEB-775FA70B81BF}" type="sibTrans" cxnId="{284A8ACF-74B1-4FA9-B1F5-6C61F84F998C}">
      <dgm:prSet/>
      <dgm:spPr/>
      <dgm:t>
        <a:bodyPr/>
        <a:lstStyle/>
        <a:p>
          <a:endParaRPr lang="en-US"/>
        </a:p>
      </dgm:t>
    </dgm:pt>
    <dgm:pt modelId="{F6AD6838-BC39-4733-804E-8B6F8D59CEC3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1800" dirty="0">
              <a:solidFill>
                <a:schemeClr val="accent4">
                  <a:lumMod val="50000"/>
                </a:schemeClr>
              </a:solidFill>
            </a:rPr>
            <a:t>Annual members </a:t>
          </a:r>
          <a:r>
            <a:rPr lang="en-US" sz="1800" dirty="0"/>
            <a:t>are much more profitable than </a:t>
          </a:r>
          <a:r>
            <a:rPr lang="en-US" sz="1800" dirty="0">
              <a:solidFill>
                <a:schemeClr val="accent3">
                  <a:lumMod val="75000"/>
                </a:schemeClr>
              </a:solidFill>
            </a:rPr>
            <a:t>casual riders</a:t>
          </a:r>
          <a:r>
            <a:rPr lang="en-US" sz="1800" dirty="0">
              <a:solidFill>
                <a:schemeClr val="tx1"/>
              </a:solidFill>
            </a:rPr>
            <a:t>.</a:t>
          </a:r>
        </a:p>
      </dgm:t>
    </dgm:pt>
    <dgm:pt modelId="{31C29E71-9AD6-4506-8CEB-A166C3F98FD7}" type="parTrans" cxnId="{F0A17D80-3B4E-45EB-BC09-3E450871919D}">
      <dgm:prSet/>
      <dgm:spPr/>
      <dgm:t>
        <a:bodyPr/>
        <a:lstStyle/>
        <a:p>
          <a:endParaRPr lang="en-US"/>
        </a:p>
      </dgm:t>
    </dgm:pt>
    <dgm:pt modelId="{975825DB-9AC7-4C98-8EE4-A288823AD1C9}" type="sibTrans" cxnId="{F0A17D80-3B4E-45EB-BC09-3E450871919D}">
      <dgm:prSet/>
      <dgm:spPr/>
      <dgm:t>
        <a:bodyPr/>
        <a:lstStyle/>
        <a:p>
          <a:endParaRPr lang="en-US"/>
        </a:p>
      </dgm:t>
    </dgm:pt>
    <dgm:pt modelId="{E3A67577-792B-47A6-AD47-B5077A1ECF96}" type="pres">
      <dgm:prSet presAssocID="{351972D9-651D-48C3-B1E8-835624B9EEF7}" presName="root" presStyleCnt="0">
        <dgm:presLayoutVars>
          <dgm:dir/>
          <dgm:resizeHandles val="exact"/>
        </dgm:presLayoutVars>
      </dgm:prSet>
      <dgm:spPr/>
    </dgm:pt>
    <dgm:pt modelId="{D0C31C3D-5ED0-491E-802D-6BC588DDBE84}" type="pres">
      <dgm:prSet presAssocID="{5757775F-A2BD-4290-B207-AAEA274A88F4}" presName="compNode" presStyleCnt="0"/>
      <dgm:spPr/>
    </dgm:pt>
    <dgm:pt modelId="{D69D943A-3EAE-4741-BAF1-C557F4C0AE0E}" type="pres">
      <dgm:prSet presAssocID="{5757775F-A2BD-4290-B207-AAEA274A88F4}" presName="iconRect" presStyleLbl="node1" presStyleIdx="0" presStyleCnt="3" custScaleX="259925" custScaleY="241105" custLinFactNeighborX="-1539" custLinFactNeighborY="-383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7585FB3E-31D4-42E5-ACF4-78063CF814D6}" type="pres">
      <dgm:prSet presAssocID="{5757775F-A2BD-4290-B207-AAEA274A88F4}" presName="iconSpace" presStyleCnt="0"/>
      <dgm:spPr/>
    </dgm:pt>
    <dgm:pt modelId="{AE10C5BA-5735-454C-B5C4-1490871383DC}" type="pres">
      <dgm:prSet presAssocID="{5757775F-A2BD-4290-B207-AAEA274A88F4}" presName="parTx" presStyleLbl="revTx" presStyleIdx="0" presStyleCnt="6" custLinFactNeighborX="-45086" custLinFactNeighborY="15366">
        <dgm:presLayoutVars>
          <dgm:chMax val="0"/>
          <dgm:chPref val="0"/>
        </dgm:presLayoutVars>
      </dgm:prSet>
      <dgm:spPr/>
    </dgm:pt>
    <dgm:pt modelId="{7958DC12-A811-4AF4-A82B-35113663E341}" type="pres">
      <dgm:prSet presAssocID="{5757775F-A2BD-4290-B207-AAEA274A88F4}" presName="txSpace" presStyleCnt="0"/>
      <dgm:spPr/>
    </dgm:pt>
    <dgm:pt modelId="{513D6803-7C3E-466D-AD83-88BCA94AFC27}" type="pres">
      <dgm:prSet presAssocID="{5757775F-A2BD-4290-B207-AAEA274A88F4}" presName="desTx" presStyleLbl="revTx" presStyleIdx="1" presStyleCnt="6" custLinFactNeighborX="-25111" custLinFactNeighborY="68936">
        <dgm:presLayoutVars/>
      </dgm:prSet>
      <dgm:spPr/>
    </dgm:pt>
    <dgm:pt modelId="{CC02ABFF-42E0-4CCA-ABE3-3A6F2124D105}" type="pres">
      <dgm:prSet presAssocID="{1EC77F5E-3919-4729-8620-65BAB5743CE5}" presName="sibTrans" presStyleCnt="0"/>
      <dgm:spPr/>
    </dgm:pt>
    <dgm:pt modelId="{03AC4F76-6996-4039-A7F4-22E11D7A9862}" type="pres">
      <dgm:prSet presAssocID="{ECCB59A6-340E-415A-9BCF-E0BD3C3B3580}" presName="compNode" presStyleCnt="0"/>
      <dgm:spPr/>
    </dgm:pt>
    <dgm:pt modelId="{7E8B230B-EC06-4578-AA50-2BBA08501C89}" type="pres">
      <dgm:prSet presAssocID="{ECCB59A6-340E-415A-9BCF-E0BD3C3B3580}" presName="iconRect" presStyleLbl="node1" presStyleIdx="1" presStyleCnt="3" custScaleX="259925" custScaleY="241105" custLinFactNeighborX="-25835" custLinFactNeighborY="-3835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B144E89D-86F6-4204-A995-6929C4C9DC3E}" type="pres">
      <dgm:prSet presAssocID="{ECCB59A6-340E-415A-9BCF-E0BD3C3B3580}" presName="iconSpace" presStyleCnt="0"/>
      <dgm:spPr/>
    </dgm:pt>
    <dgm:pt modelId="{0F163ED1-2A02-4BF4-A1CF-62042215DF9E}" type="pres">
      <dgm:prSet presAssocID="{ECCB59A6-340E-415A-9BCF-E0BD3C3B3580}" presName="parTx" presStyleLbl="revTx" presStyleIdx="2" presStyleCnt="6" custLinFactNeighborX="-34246" custLinFactNeighborY="11100">
        <dgm:presLayoutVars>
          <dgm:chMax val="0"/>
          <dgm:chPref val="0"/>
        </dgm:presLayoutVars>
      </dgm:prSet>
      <dgm:spPr/>
    </dgm:pt>
    <dgm:pt modelId="{4F79FD11-B94F-429D-A0A6-DB46D9FC235F}" type="pres">
      <dgm:prSet presAssocID="{ECCB59A6-340E-415A-9BCF-E0BD3C3B3580}" presName="txSpace" presStyleCnt="0"/>
      <dgm:spPr/>
    </dgm:pt>
    <dgm:pt modelId="{12A8AE57-910A-4082-8C0D-0EBA76DB0CD7}" type="pres">
      <dgm:prSet presAssocID="{ECCB59A6-340E-415A-9BCF-E0BD3C3B3580}" presName="desTx" presStyleLbl="revTx" presStyleIdx="3" presStyleCnt="6" custLinFactNeighborX="-28539" custLinFactNeighborY="-91868">
        <dgm:presLayoutVars/>
      </dgm:prSet>
      <dgm:spPr/>
    </dgm:pt>
    <dgm:pt modelId="{199DCE51-0754-4CB1-8FF2-CE286F50313D}" type="pres">
      <dgm:prSet presAssocID="{44AE5C8A-680B-49EE-B692-DF7A1D25398B}" presName="sibTrans" presStyleCnt="0"/>
      <dgm:spPr/>
    </dgm:pt>
    <dgm:pt modelId="{14F8F932-D5D0-4678-AA39-4EBD93A117E3}" type="pres">
      <dgm:prSet presAssocID="{F6AD6838-BC39-4733-804E-8B6F8D59CEC3}" presName="compNode" presStyleCnt="0"/>
      <dgm:spPr/>
    </dgm:pt>
    <dgm:pt modelId="{D48C38D4-1966-4E5B-AC32-D00F772E5BF7}" type="pres">
      <dgm:prSet presAssocID="{F6AD6838-BC39-4733-804E-8B6F8D59CEC3}" presName="iconRect" presStyleLbl="node1" presStyleIdx="2" presStyleCnt="3" custScaleX="259925" custScaleY="241105" custLinFactNeighborX="-25835" custLinFactNeighborY="-5076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4F25F4D-0F50-451E-92A1-6EDCD54EB21E}" type="pres">
      <dgm:prSet presAssocID="{F6AD6838-BC39-4733-804E-8B6F8D59CEC3}" presName="iconSpace" presStyleCnt="0"/>
      <dgm:spPr/>
    </dgm:pt>
    <dgm:pt modelId="{76D3D826-3E2E-40FF-8AAE-8A6AC7D5DB14}" type="pres">
      <dgm:prSet presAssocID="{F6AD6838-BC39-4733-804E-8B6F8D59CEC3}" presName="parTx" presStyleLbl="revTx" presStyleIdx="4" presStyleCnt="6" custLinFactNeighborX="-43081" custLinFactNeighborY="816">
        <dgm:presLayoutVars>
          <dgm:chMax val="0"/>
          <dgm:chPref val="0"/>
        </dgm:presLayoutVars>
      </dgm:prSet>
      <dgm:spPr/>
    </dgm:pt>
    <dgm:pt modelId="{4658923C-4E9B-40D4-AC77-BB86D09E1465}" type="pres">
      <dgm:prSet presAssocID="{F6AD6838-BC39-4733-804E-8B6F8D59CEC3}" presName="txSpace" presStyleCnt="0"/>
      <dgm:spPr/>
    </dgm:pt>
    <dgm:pt modelId="{7AC261F0-C51F-40A3-8E98-D1122F12273A}" type="pres">
      <dgm:prSet presAssocID="{F6AD6838-BC39-4733-804E-8B6F8D59CEC3}" presName="desTx" presStyleLbl="revTx" presStyleIdx="5" presStyleCnt="6">
        <dgm:presLayoutVars/>
      </dgm:prSet>
      <dgm:spPr/>
    </dgm:pt>
  </dgm:ptLst>
  <dgm:cxnLst>
    <dgm:cxn modelId="{CE3D1B13-3542-4131-A063-89128A9B268D}" srcId="{5757775F-A2BD-4290-B207-AAEA274A88F4}" destId="{83797A67-BDB0-40ED-8E3A-85BD69085D76}" srcOrd="0" destOrd="0" parTransId="{EA26921A-2AEE-4C70-BCAF-CA2513E58FFB}" sibTransId="{A06C0382-4E59-44D9-8897-DC9FAA646A48}"/>
    <dgm:cxn modelId="{7D533723-3EFD-5C45-89F2-782046DFEE88}" type="presOf" srcId="{8A3915F5-7EC5-46E5-9819-3F1A2317CDF2}" destId="{12A8AE57-910A-4082-8C0D-0EBA76DB0CD7}" srcOrd="0" destOrd="1" presId="urn:microsoft.com/office/officeart/2018/2/layout/IconLabelDescriptionList"/>
    <dgm:cxn modelId="{7AA2A42A-3562-9848-9D59-0A64612BF752}" type="presOf" srcId="{83797A67-BDB0-40ED-8E3A-85BD69085D76}" destId="{513D6803-7C3E-466D-AD83-88BCA94AFC27}" srcOrd="0" destOrd="0" presId="urn:microsoft.com/office/officeart/2018/2/layout/IconLabelDescriptionList"/>
    <dgm:cxn modelId="{289BAC4D-D06E-3E46-AEC6-4F9B8C9A2C08}" type="presOf" srcId="{F6AD6838-BC39-4733-804E-8B6F8D59CEC3}" destId="{76D3D826-3E2E-40FF-8AAE-8A6AC7D5DB14}" srcOrd="0" destOrd="0" presId="urn:microsoft.com/office/officeart/2018/2/layout/IconLabelDescriptionList"/>
    <dgm:cxn modelId="{F0A17D80-3B4E-45EB-BC09-3E450871919D}" srcId="{351972D9-651D-48C3-B1E8-835624B9EEF7}" destId="{F6AD6838-BC39-4733-804E-8B6F8D59CEC3}" srcOrd="2" destOrd="0" parTransId="{31C29E71-9AD6-4506-8CEB-A166C3F98FD7}" sibTransId="{975825DB-9AC7-4C98-8EE4-A288823AD1C9}"/>
    <dgm:cxn modelId="{F7FFF2A3-B12F-D144-AB76-679B29B8C263}" type="presOf" srcId="{351972D9-651D-48C3-B1E8-835624B9EEF7}" destId="{E3A67577-792B-47A6-AD47-B5077A1ECF96}" srcOrd="0" destOrd="0" presId="urn:microsoft.com/office/officeart/2018/2/layout/IconLabelDescriptionList"/>
    <dgm:cxn modelId="{6C5A22BF-5195-4A91-9967-2D1CF1B3AD5B}" srcId="{351972D9-651D-48C3-B1E8-835624B9EEF7}" destId="{5757775F-A2BD-4290-B207-AAEA274A88F4}" srcOrd="0" destOrd="0" parTransId="{62995715-2751-4CF7-B5CA-FC7FABD4F76B}" sibTransId="{1EC77F5E-3919-4729-8620-65BAB5743CE5}"/>
    <dgm:cxn modelId="{56F078C4-6EF2-400D-A9A9-2D69F1B94084}" srcId="{351972D9-651D-48C3-B1E8-835624B9EEF7}" destId="{ECCB59A6-340E-415A-9BCF-E0BD3C3B3580}" srcOrd="1" destOrd="0" parTransId="{0B3FDFED-9132-4B76-818B-ED3AC8CC6FDE}" sibTransId="{44AE5C8A-680B-49EE-B692-DF7A1D25398B}"/>
    <dgm:cxn modelId="{284A8ACF-74B1-4FA9-B1F5-6C61F84F998C}" srcId="{ECCB59A6-340E-415A-9BCF-E0BD3C3B3580}" destId="{8A3915F5-7EC5-46E5-9819-3F1A2317CDF2}" srcOrd="1" destOrd="0" parTransId="{3A9B0D06-1A0B-401E-9CB6-67E1F604B282}" sibTransId="{720C1023-2B25-4B68-BCEB-775FA70B81BF}"/>
    <dgm:cxn modelId="{8F2612D8-808A-4238-B087-55D29D22288C}" srcId="{ECCB59A6-340E-415A-9BCF-E0BD3C3B3580}" destId="{65A7CDA0-C9E1-4B60-AD03-6228B26A96E2}" srcOrd="0" destOrd="0" parTransId="{D0504B9B-E3C7-4EB8-A1FB-B8908BA6706E}" sibTransId="{098CB2DE-2A3C-4B2F-8C80-0CF1A1E1278E}"/>
    <dgm:cxn modelId="{B9DC5ADD-72E1-CE44-A5E7-2947A539F8F0}" type="presOf" srcId="{5757775F-A2BD-4290-B207-AAEA274A88F4}" destId="{AE10C5BA-5735-454C-B5C4-1490871383DC}" srcOrd="0" destOrd="0" presId="urn:microsoft.com/office/officeart/2018/2/layout/IconLabelDescriptionList"/>
    <dgm:cxn modelId="{2D9698E1-98CD-8148-A87A-0B9A912C85BD}" type="presOf" srcId="{ECCB59A6-340E-415A-9BCF-E0BD3C3B3580}" destId="{0F163ED1-2A02-4BF4-A1CF-62042215DF9E}" srcOrd="0" destOrd="0" presId="urn:microsoft.com/office/officeart/2018/2/layout/IconLabelDescriptionList"/>
    <dgm:cxn modelId="{845BA2E9-DB3B-3644-8A65-7B7B403ACB5A}" type="presOf" srcId="{65A7CDA0-C9E1-4B60-AD03-6228B26A96E2}" destId="{12A8AE57-910A-4082-8C0D-0EBA76DB0CD7}" srcOrd="0" destOrd="0" presId="urn:microsoft.com/office/officeart/2018/2/layout/IconLabelDescriptionList"/>
    <dgm:cxn modelId="{0BC5581A-EB5A-3A4F-B254-50ECD8D738C8}" type="presParOf" srcId="{E3A67577-792B-47A6-AD47-B5077A1ECF96}" destId="{D0C31C3D-5ED0-491E-802D-6BC588DDBE84}" srcOrd="0" destOrd="0" presId="urn:microsoft.com/office/officeart/2018/2/layout/IconLabelDescriptionList"/>
    <dgm:cxn modelId="{947E72A8-4AD3-C349-BD23-06D0C5D1B428}" type="presParOf" srcId="{D0C31C3D-5ED0-491E-802D-6BC588DDBE84}" destId="{D69D943A-3EAE-4741-BAF1-C557F4C0AE0E}" srcOrd="0" destOrd="0" presId="urn:microsoft.com/office/officeart/2018/2/layout/IconLabelDescriptionList"/>
    <dgm:cxn modelId="{0A13F141-141E-1340-83C3-F5B39C64DF81}" type="presParOf" srcId="{D0C31C3D-5ED0-491E-802D-6BC588DDBE84}" destId="{7585FB3E-31D4-42E5-ACF4-78063CF814D6}" srcOrd="1" destOrd="0" presId="urn:microsoft.com/office/officeart/2018/2/layout/IconLabelDescriptionList"/>
    <dgm:cxn modelId="{F9FCB2D9-EB90-484C-AFD3-076A76271A02}" type="presParOf" srcId="{D0C31C3D-5ED0-491E-802D-6BC588DDBE84}" destId="{AE10C5BA-5735-454C-B5C4-1490871383DC}" srcOrd="2" destOrd="0" presId="urn:microsoft.com/office/officeart/2018/2/layout/IconLabelDescriptionList"/>
    <dgm:cxn modelId="{A4AEBD01-F38C-8744-91E6-3BE8B3F79344}" type="presParOf" srcId="{D0C31C3D-5ED0-491E-802D-6BC588DDBE84}" destId="{7958DC12-A811-4AF4-A82B-35113663E341}" srcOrd="3" destOrd="0" presId="urn:microsoft.com/office/officeart/2018/2/layout/IconLabelDescriptionList"/>
    <dgm:cxn modelId="{A6512C90-1291-AC49-826D-1EF5A0FDCCC8}" type="presParOf" srcId="{D0C31C3D-5ED0-491E-802D-6BC588DDBE84}" destId="{513D6803-7C3E-466D-AD83-88BCA94AFC27}" srcOrd="4" destOrd="0" presId="urn:microsoft.com/office/officeart/2018/2/layout/IconLabelDescriptionList"/>
    <dgm:cxn modelId="{52BF78EB-5A96-8142-885A-2B8FD10FD05F}" type="presParOf" srcId="{E3A67577-792B-47A6-AD47-B5077A1ECF96}" destId="{CC02ABFF-42E0-4CCA-ABE3-3A6F2124D105}" srcOrd="1" destOrd="0" presId="urn:microsoft.com/office/officeart/2018/2/layout/IconLabelDescriptionList"/>
    <dgm:cxn modelId="{0ACE9ED7-C07D-4840-982D-0649C6A778B9}" type="presParOf" srcId="{E3A67577-792B-47A6-AD47-B5077A1ECF96}" destId="{03AC4F76-6996-4039-A7F4-22E11D7A9862}" srcOrd="2" destOrd="0" presId="urn:microsoft.com/office/officeart/2018/2/layout/IconLabelDescriptionList"/>
    <dgm:cxn modelId="{6F1450C1-214D-F44F-A2B1-ECED5D46E502}" type="presParOf" srcId="{03AC4F76-6996-4039-A7F4-22E11D7A9862}" destId="{7E8B230B-EC06-4578-AA50-2BBA08501C89}" srcOrd="0" destOrd="0" presId="urn:microsoft.com/office/officeart/2018/2/layout/IconLabelDescriptionList"/>
    <dgm:cxn modelId="{B61D0836-2C52-4641-818D-BC67F16E7090}" type="presParOf" srcId="{03AC4F76-6996-4039-A7F4-22E11D7A9862}" destId="{B144E89D-86F6-4204-A995-6929C4C9DC3E}" srcOrd="1" destOrd="0" presId="urn:microsoft.com/office/officeart/2018/2/layout/IconLabelDescriptionList"/>
    <dgm:cxn modelId="{4492DFC1-3704-364F-85A6-381B4A565F31}" type="presParOf" srcId="{03AC4F76-6996-4039-A7F4-22E11D7A9862}" destId="{0F163ED1-2A02-4BF4-A1CF-62042215DF9E}" srcOrd="2" destOrd="0" presId="urn:microsoft.com/office/officeart/2018/2/layout/IconLabelDescriptionList"/>
    <dgm:cxn modelId="{4A3185B7-45EE-984D-9C8A-E80FDDE6A05D}" type="presParOf" srcId="{03AC4F76-6996-4039-A7F4-22E11D7A9862}" destId="{4F79FD11-B94F-429D-A0A6-DB46D9FC235F}" srcOrd="3" destOrd="0" presId="urn:microsoft.com/office/officeart/2018/2/layout/IconLabelDescriptionList"/>
    <dgm:cxn modelId="{49BC52F3-A9ED-3E4D-A85D-949015F31A36}" type="presParOf" srcId="{03AC4F76-6996-4039-A7F4-22E11D7A9862}" destId="{12A8AE57-910A-4082-8C0D-0EBA76DB0CD7}" srcOrd="4" destOrd="0" presId="urn:microsoft.com/office/officeart/2018/2/layout/IconLabelDescriptionList"/>
    <dgm:cxn modelId="{E4FCA682-E71A-D546-A28C-4E8B8268F309}" type="presParOf" srcId="{E3A67577-792B-47A6-AD47-B5077A1ECF96}" destId="{199DCE51-0754-4CB1-8FF2-CE286F50313D}" srcOrd="3" destOrd="0" presId="urn:microsoft.com/office/officeart/2018/2/layout/IconLabelDescriptionList"/>
    <dgm:cxn modelId="{8D8A91D8-9956-2348-A856-929678D0A5B1}" type="presParOf" srcId="{E3A67577-792B-47A6-AD47-B5077A1ECF96}" destId="{14F8F932-D5D0-4678-AA39-4EBD93A117E3}" srcOrd="4" destOrd="0" presId="urn:microsoft.com/office/officeart/2018/2/layout/IconLabelDescriptionList"/>
    <dgm:cxn modelId="{9C07D9A6-EFE7-DA4E-A2BB-F5A5595F9EB1}" type="presParOf" srcId="{14F8F932-D5D0-4678-AA39-4EBD93A117E3}" destId="{D48C38D4-1966-4E5B-AC32-D00F772E5BF7}" srcOrd="0" destOrd="0" presId="urn:microsoft.com/office/officeart/2018/2/layout/IconLabelDescriptionList"/>
    <dgm:cxn modelId="{0770B220-5D43-084E-89BB-64849EFA2BAE}" type="presParOf" srcId="{14F8F932-D5D0-4678-AA39-4EBD93A117E3}" destId="{E4F25F4D-0F50-451E-92A1-6EDCD54EB21E}" srcOrd="1" destOrd="0" presId="urn:microsoft.com/office/officeart/2018/2/layout/IconLabelDescriptionList"/>
    <dgm:cxn modelId="{5548DB3F-220F-734E-A30D-F9F10C282932}" type="presParOf" srcId="{14F8F932-D5D0-4678-AA39-4EBD93A117E3}" destId="{76D3D826-3E2E-40FF-8AAE-8A6AC7D5DB14}" srcOrd="2" destOrd="0" presId="urn:microsoft.com/office/officeart/2018/2/layout/IconLabelDescriptionList"/>
    <dgm:cxn modelId="{F940AADB-5743-DA49-9618-A9CA0CB2CB2B}" type="presParOf" srcId="{14F8F932-D5D0-4678-AA39-4EBD93A117E3}" destId="{4658923C-4E9B-40D4-AC77-BB86D09E1465}" srcOrd="3" destOrd="0" presId="urn:microsoft.com/office/officeart/2018/2/layout/IconLabelDescriptionList"/>
    <dgm:cxn modelId="{AA32FDB9-491C-E54E-863E-C7443DB63057}" type="presParOf" srcId="{14F8F932-D5D0-4678-AA39-4EBD93A117E3}" destId="{7AC261F0-C51F-40A3-8E98-D1122F12273A}" srcOrd="4" destOrd="0" presId="urn:microsoft.com/office/officeart/2018/2/layout/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00B917-112F-47B1-9F3F-44E7C080D2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BE2EAA-BBAF-4D32-A5DF-76B42C7AAC9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1. </a:t>
          </a:r>
          <a:r>
            <a:rPr lang="en-US" sz="2000" cap="none" dirty="0"/>
            <a:t>Customer usage is not influenced by bike type or month.</a:t>
          </a:r>
          <a:endParaRPr lang="en-US" sz="2000" dirty="0"/>
        </a:p>
      </dgm:t>
    </dgm:pt>
    <dgm:pt modelId="{36004D8C-0EB1-49E5-85C7-DDB9942B63FF}" type="parTrans" cxnId="{1038850C-9758-4345-BF1F-5EAE29B9FB34}">
      <dgm:prSet/>
      <dgm:spPr/>
      <dgm:t>
        <a:bodyPr/>
        <a:lstStyle/>
        <a:p>
          <a:endParaRPr lang="en-US"/>
        </a:p>
      </dgm:t>
    </dgm:pt>
    <dgm:pt modelId="{D22EC329-F9A5-4EFE-A06C-33B6F05B4799}" type="sibTrans" cxnId="{1038850C-9758-4345-BF1F-5EAE29B9FB34}">
      <dgm:prSet/>
      <dgm:spPr/>
      <dgm:t>
        <a:bodyPr/>
        <a:lstStyle/>
        <a:p>
          <a:endParaRPr lang="en-US"/>
        </a:p>
      </dgm:t>
    </dgm:pt>
    <dgm:pt modelId="{7662DF98-83F1-486F-A547-04E3DF62ED1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2. </a:t>
          </a:r>
          <a:r>
            <a:rPr lang="en-US" sz="2000" cap="none" dirty="0">
              <a:solidFill>
                <a:schemeClr val="accent4">
                  <a:lumMod val="50000"/>
                </a:schemeClr>
              </a:solidFill>
            </a:rPr>
            <a:t>Annual members </a:t>
          </a:r>
          <a:r>
            <a:rPr lang="en-US" sz="2000" cap="none" dirty="0"/>
            <a:t>utilize </a:t>
          </a:r>
          <a:r>
            <a:rPr lang="en-US" sz="2000" cap="none" dirty="0" err="1"/>
            <a:t>Cyclistic</a:t>
          </a:r>
          <a:r>
            <a:rPr lang="en-US" sz="2000" cap="none" dirty="0"/>
            <a:t> more consistently than </a:t>
          </a:r>
          <a:r>
            <a:rPr lang="en-US" sz="2000" cap="none" dirty="0">
              <a:solidFill>
                <a:schemeClr val="accent6">
                  <a:lumMod val="75000"/>
                </a:schemeClr>
              </a:solidFill>
            </a:rPr>
            <a:t>casual riders</a:t>
          </a:r>
          <a:r>
            <a:rPr lang="en-US" sz="2000" cap="none" dirty="0">
              <a:solidFill>
                <a:schemeClr val="tx1"/>
              </a:solidFill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6F8FCCE0-4D8E-404C-82BF-535A96903D32}" type="parTrans" cxnId="{DA97CD3E-426C-4CE7-9417-2382B0EBC739}">
      <dgm:prSet/>
      <dgm:spPr/>
      <dgm:t>
        <a:bodyPr/>
        <a:lstStyle/>
        <a:p>
          <a:endParaRPr lang="en-US"/>
        </a:p>
      </dgm:t>
    </dgm:pt>
    <dgm:pt modelId="{03CB728B-5BB4-4E0A-8DC6-EAF285E6283D}" type="sibTrans" cxnId="{DA97CD3E-426C-4CE7-9417-2382B0EBC739}">
      <dgm:prSet/>
      <dgm:spPr/>
      <dgm:t>
        <a:bodyPr/>
        <a:lstStyle/>
        <a:p>
          <a:endParaRPr lang="en-US"/>
        </a:p>
      </dgm:t>
    </dgm:pt>
    <dgm:pt modelId="{CE7D0055-B217-40DA-9A63-1132D5A13BA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/>
            <a:t>3. </a:t>
          </a:r>
          <a:r>
            <a:rPr lang="en-US" sz="2000" cap="none" dirty="0">
              <a:solidFill>
                <a:schemeClr val="accent6">
                  <a:lumMod val="75000"/>
                </a:schemeClr>
              </a:solidFill>
            </a:rPr>
            <a:t>Casual riders </a:t>
          </a:r>
          <a:r>
            <a:rPr lang="en-US" sz="2000" cap="none" dirty="0"/>
            <a:t>have longer ride lengths than </a:t>
          </a:r>
          <a:r>
            <a:rPr lang="en-US" sz="2000" cap="none" dirty="0">
              <a:solidFill>
                <a:schemeClr val="accent4">
                  <a:lumMod val="50000"/>
                </a:schemeClr>
              </a:solidFill>
            </a:rPr>
            <a:t>annual members</a:t>
          </a:r>
          <a:r>
            <a:rPr lang="en-US" sz="2000" cap="none" dirty="0"/>
            <a:t>.  </a:t>
          </a:r>
          <a:endParaRPr lang="en-US" sz="2000" dirty="0"/>
        </a:p>
      </dgm:t>
    </dgm:pt>
    <dgm:pt modelId="{00A5C5F5-C44C-403C-B175-174A827EF8BA}" type="parTrans" cxnId="{33246B32-E16E-4C51-BCCB-4350AB7AF669}">
      <dgm:prSet/>
      <dgm:spPr/>
      <dgm:t>
        <a:bodyPr/>
        <a:lstStyle/>
        <a:p>
          <a:endParaRPr lang="en-US"/>
        </a:p>
      </dgm:t>
    </dgm:pt>
    <dgm:pt modelId="{0472FD73-21EF-445B-AE85-D68060026229}" type="sibTrans" cxnId="{33246B32-E16E-4C51-BCCB-4350AB7AF669}">
      <dgm:prSet/>
      <dgm:spPr/>
      <dgm:t>
        <a:bodyPr/>
        <a:lstStyle/>
        <a:p>
          <a:endParaRPr lang="en-US"/>
        </a:p>
      </dgm:t>
    </dgm:pt>
    <dgm:pt modelId="{DCDC5269-3613-417E-88F8-729104FDB753}" type="pres">
      <dgm:prSet presAssocID="{A100B917-112F-47B1-9F3F-44E7C080D2F1}" presName="root" presStyleCnt="0">
        <dgm:presLayoutVars>
          <dgm:dir/>
          <dgm:resizeHandles val="exact"/>
        </dgm:presLayoutVars>
      </dgm:prSet>
      <dgm:spPr/>
    </dgm:pt>
    <dgm:pt modelId="{AA57C378-9D18-4578-991A-10CAA69ACA8E}" type="pres">
      <dgm:prSet presAssocID="{05BE2EAA-BBAF-4D32-A5DF-76B42C7AAC9D}" presName="compNode" presStyleCnt="0"/>
      <dgm:spPr/>
    </dgm:pt>
    <dgm:pt modelId="{FAFCE1AA-2AB0-4B15-97CC-ECE931359338}" type="pres">
      <dgm:prSet presAssocID="{05BE2EAA-BBAF-4D32-A5DF-76B42C7AAC9D}" presName="iconBgRect" presStyleLbl="bgShp" presStyleIdx="0" presStyleCnt="3"/>
      <dgm:spPr/>
    </dgm:pt>
    <dgm:pt modelId="{F46F0E1E-D631-4B2C-8A23-07104E918D52}" type="pres">
      <dgm:prSet presAssocID="{05BE2EAA-BBAF-4D32-A5DF-76B42C7AAC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cycle with solid fill"/>
        </a:ext>
      </dgm:extLst>
    </dgm:pt>
    <dgm:pt modelId="{FA4CDBDA-6326-42C3-BE25-BB6622696754}" type="pres">
      <dgm:prSet presAssocID="{05BE2EAA-BBAF-4D32-A5DF-76B42C7AAC9D}" presName="spaceRect" presStyleCnt="0"/>
      <dgm:spPr/>
    </dgm:pt>
    <dgm:pt modelId="{8BB35CF9-5FB6-42D7-A915-14B0E7BD3787}" type="pres">
      <dgm:prSet presAssocID="{05BE2EAA-BBAF-4D32-A5DF-76B42C7AAC9D}" presName="textRect" presStyleLbl="revTx" presStyleIdx="0" presStyleCnt="3" custLinFactNeighborX="-462" custLinFactNeighborY="-37842">
        <dgm:presLayoutVars>
          <dgm:chMax val="1"/>
          <dgm:chPref val="1"/>
        </dgm:presLayoutVars>
      </dgm:prSet>
      <dgm:spPr/>
    </dgm:pt>
    <dgm:pt modelId="{F2F140D3-EA0A-4BD3-AB84-E4009F46FA22}" type="pres">
      <dgm:prSet presAssocID="{D22EC329-F9A5-4EFE-A06C-33B6F05B4799}" presName="sibTrans" presStyleCnt="0"/>
      <dgm:spPr/>
    </dgm:pt>
    <dgm:pt modelId="{F7193BE3-8C05-4668-9FAF-B653FB15E226}" type="pres">
      <dgm:prSet presAssocID="{7662DF98-83F1-486F-A547-04E3DF62ED1B}" presName="compNode" presStyleCnt="0"/>
      <dgm:spPr/>
    </dgm:pt>
    <dgm:pt modelId="{EFDCCA19-8984-437B-9373-44DB9FE5C65E}" type="pres">
      <dgm:prSet presAssocID="{7662DF98-83F1-486F-A547-04E3DF62ED1B}" presName="iconBgRect" presStyleLbl="bgShp" presStyleIdx="1" presStyleCnt="3"/>
      <dgm:spPr/>
    </dgm:pt>
    <dgm:pt modelId="{957EE83B-697C-4A7D-86D0-57D195CB4572}" type="pres">
      <dgm:prSet presAssocID="{7662DF98-83F1-486F-A547-04E3DF62ED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F38CAC5-D1B3-4A05-843F-78F8E3FF526D}" type="pres">
      <dgm:prSet presAssocID="{7662DF98-83F1-486F-A547-04E3DF62ED1B}" presName="spaceRect" presStyleCnt="0"/>
      <dgm:spPr/>
    </dgm:pt>
    <dgm:pt modelId="{4415D432-6C28-4984-BDF4-92490B04DA69}" type="pres">
      <dgm:prSet presAssocID="{7662DF98-83F1-486F-A547-04E3DF62ED1B}" presName="textRect" presStyleLbl="revTx" presStyleIdx="1" presStyleCnt="3" custLinFactNeighborX="-462" custLinFactNeighborY="-37842">
        <dgm:presLayoutVars>
          <dgm:chMax val="1"/>
          <dgm:chPref val="1"/>
        </dgm:presLayoutVars>
      </dgm:prSet>
      <dgm:spPr/>
    </dgm:pt>
    <dgm:pt modelId="{A2D8404D-78A7-492F-A673-2CC14FA33E1B}" type="pres">
      <dgm:prSet presAssocID="{03CB728B-5BB4-4E0A-8DC6-EAF285E6283D}" presName="sibTrans" presStyleCnt="0"/>
      <dgm:spPr/>
    </dgm:pt>
    <dgm:pt modelId="{10432976-5167-40A7-9F3B-D9B747C889A6}" type="pres">
      <dgm:prSet presAssocID="{CE7D0055-B217-40DA-9A63-1132D5A13BA0}" presName="compNode" presStyleCnt="0"/>
      <dgm:spPr/>
    </dgm:pt>
    <dgm:pt modelId="{9B24CEA9-4190-4DC4-BC98-4F122E7A5B47}" type="pres">
      <dgm:prSet presAssocID="{CE7D0055-B217-40DA-9A63-1132D5A13BA0}" presName="iconBgRect" presStyleLbl="bgShp" presStyleIdx="2" presStyleCnt="3"/>
      <dgm:spPr/>
    </dgm:pt>
    <dgm:pt modelId="{B7F8C41A-6E57-4837-B908-A79BB0FEEC19}" type="pres">
      <dgm:prSet presAssocID="{CE7D0055-B217-40DA-9A63-1132D5A13BA0}" presName="iconRect" presStyleLbl="node1" presStyleIdx="2" presStyleCnt="3"/>
      <dgm:spPr>
        <a:solidFill>
          <a:schemeClr val="accent4"/>
        </a:solidFill>
        <a:ln>
          <a:noFill/>
        </a:ln>
      </dgm:spPr>
    </dgm:pt>
    <dgm:pt modelId="{2B7388C0-BFD2-4DE5-86AD-6225ABFC4881}" type="pres">
      <dgm:prSet presAssocID="{CE7D0055-B217-40DA-9A63-1132D5A13BA0}" presName="spaceRect" presStyleCnt="0"/>
      <dgm:spPr/>
    </dgm:pt>
    <dgm:pt modelId="{5B8E2AA9-08A8-4053-BD72-D5B3BF9D71B5}" type="pres">
      <dgm:prSet presAssocID="{CE7D0055-B217-40DA-9A63-1132D5A13BA0}" presName="textRect" presStyleLbl="revTx" presStyleIdx="2" presStyleCnt="3" custLinFactNeighborX="-462" custLinFactNeighborY="-37842">
        <dgm:presLayoutVars>
          <dgm:chMax val="1"/>
          <dgm:chPref val="1"/>
        </dgm:presLayoutVars>
      </dgm:prSet>
      <dgm:spPr/>
    </dgm:pt>
  </dgm:ptLst>
  <dgm:cxnLst>
    <dgm:cxn modelId="{1038850C-9758-4345-BF1F-5EAE29B9FB34}" srcId="{A100B917-112F-47B1-9F3F-44E7C080D2F1}" destId="{05BE2EAA-BBAF-4D32-A5DF-76B42C7AAC9D}" srcOrd="0" destOrd="0" parTransId="{36004D8C-0EB1-49E5-85C7-DDB9942B63FF}" sibTransId="{D22EC329-F9A5-4EFE-A06C-33B6F05B4799}"/>
    <dgm:cxn modelId="{33246B32-E16E-4C51-BCCB-4350AB7AF669}" srcId="{A100B917-112F-47B1-9F3F-44E7C080D2F1}" destId="{CE7D0055-B217-40DA-9A63-1132D5A13BA0}" srcOrd="2" destOrd="0" parTransId="{00A5C5F5-C44C-403C-B175-174A827EF8BA}" sibTransId="{0472FD73-21EF-445B-AE85-D68060026229}"/>
    <dgm:cxn modelId="{BDB19C3D-9252-854B-8401-45C2210A750D}" type="presOf" srcId="{05BE2EAA-BBAF-4D32-A5DF-76B42C7AAC9D}" destId="{8BB35CF9-5FB6-42D7-A915-14B0E7BD3787}" srcOrd="0" destOrd="0" presId="urn:microsoft.com/office/officeart/2018/5/layout/IconCircleLabelList"/>
    <dgm:cxn modelId="{DA97CD3E-426C-4CE7-9417-2382B0EBC739}" srcId="{A100B917-112F-47B1-9F3F-44E7C080D2F1}" destId="{7662DF98-83F1-486F-A547-04E3DF62ED1B}" srcOrd="1" destOrd="0" parTransId="{6F8FCCE0-4D8E-404C-82BF-535A96903D32}" sibTransId="{03CB728B-5BB4-4E0A-8DC6-EAF285E6283D}"/>
    <dgm:cxn modelId="{975D6F6E-231D-CF42-9809-70C7220EC963}" type="presOf" srcId="{7662DF98-83F1-486F-A547-04E3DF62ED1B}" destId="{4415D432-6C28-4984-BDF4-92490B04DA69}" srcOrd="0" destOrd="0" presId="urn:microsoft.com/office/officeart/2018/5/layout/IconCircleLabelList"/>
    <dgm:cxn modelId="{4449547C-EF77-E94E-BC83-32A29B1F2802}" type="presOf" srcId="{CE7D0055-B217-40DA-9A63-1132D5A13BA0}" destId="{5B8E2AA9-08A8-4053-BD72-D5B3BF9D71B5}" srcOrd="0" destOrd="0" presId="urn:microsoft.com/office/officeart/2018/5/layout/IconCircleLabelList"/>
    <dgm:cxn modelId="{38B95AD1-2CA9-0E4C-94C3-21EAF55B619A}" type="presOf" srcId="{A100B917-112F-47B1-9F3F-44E7C080D2F1}" destId="{DCDC5269-3613-417E-88F8-729104FDB753}" srcOrd="0" destOrd="0" presId="urn:microsoft.com/office/officeart/2018/5/layout/IconCircleLabelList"/>
    <dgm:cxn modelId="{4862B889-86F5-0D41-966F-DD8B59DAA1F0}" type="presParOf" srcId="{DCDC5269-3613-417E-88F8-729104FDB753}" destId="{AA57C378-9D18-4578-991A-10CAA69ACA8E}" srcOrd="0" destOrd="0" presId="urn:microsoft.com/office/officeart/2018/5/layout/IconCircleLabelList"/>
    <dgm:cxn modelId="{35D47FCD-E2BF-4046-8128-1E3AA9275482}" type="presParOf" srcId="{AA57C378-9D18-4578-991A-10CAA69ACA8E}" destId="{FAFCE1AA-2AB0-4B15-97CC-ECE931359338}" srcOrd="0" destOrd="0" presId="urn:microsoft.com/office/officeart/2018/5/layout/IconCircleLabelList"/>
    <dgm:cxn modelId="{708F5951-78D1-114D-8DC9-0BFECC29583D}" type="presParOf" srcId="{AA57C378-9D18-4578-991A-10CAA69ACA8E}" destId="{F46F0E1E-D631-4B2C-8A23-07104E918D52}" srcOrd="1" destOrd="0" presId="urn:microsoft.com/office/officeart/2018/5/layout/IconCircleLabelList"/>
    <dgm:cxn modelId="{970D2D8F-7670-0542-B8B6-D6C2B5815A3F}" type="presParOf" srcId="{AA57C378-9D18-4578-991A-10CAA69ACA8E}" destId="{FA4CDBDA-6326-42C3-BE25-BB6622696754}" srcOrd="2" destOrd="0" presId="urn:microsoft.com/office/officeart/2018/5/layout/IconCircleLabelList"/>
    <dgm:cxn modelId="{94129F8B-00C3-4B49-B6E1-2F4E675D926D}" type="presParOf" srcId="{AA57C378-9D18-4578-991A-10CAA69ACA8E}" destId="{8BB35CF9-5FB6-42D7-A915-14B0E7BD3787}" srcOrd="3" destOrd="0" presId="urn:microsoft.com/office/officeart/2018/5/layout/IconCircleLabelList"/>
    <dgm:cxn modelId="{3EDED806-74EA-7042-8EAF-ECF03940B30E}" type="presParOf" srcId="{DCDC5269-3613-417E-88F8-729104FDB753}" destId="{F2F140D3-EA0A-4BD3-AB84-E4009F46FA22}" srcOrd="1" destOrd="0" presId="urn:microsoft.com/office/officeart/2018/5/layout/IconCircleLabelList"/>
    <dgm:cxn modelId="{6456E081-6340-084A-BE7C-A028177596B9}" type="presParOf" srcId="{DCDC5269-3613-417E-88F8-729104FDB753}" destId="{F7193BE3-8C05-4668-9FAF-B653FB15E226}" srcOrd="2" destOrd="0" presId="urn:microsoft.com/office/officeart/2018/5/layout/IconCircleLabelList"/>
    <dgm:cxn modelId="{C17B56C1-87D1-B54F-AC8D-B8641D9D0288}" type="presParOf" srcId="{F7193BE3-8C05-4668-9FAF-B653FB15E226}" destId="{EFDCCA19-8984-437B-9373-44DB9FE5C65E}" srcOrd="0" destOrd="0" presId="urn:microsoft.com/office/officeart/2018/5/layout/IconCircleLabelList"/>
    <dgm:cxn modelId="{386903FD-E893-3E4A-8609-0AA0DDFB5370}" type="presParOf" srcId="{F7193BE3-8C05-4668-9FAF-B653FB15E226}" destId="{957EE83B-697C-4A7D-86D0-57D195CB4572}" srcOrd="1" destOrd="0" presId="urn:microsoft.com/office/officeart/2018/5/layout/IconCircleLabelList"/>
    <dgm:cxn modelId="{A9584645-550D-8D44-AD90-5176EB673CD7}" type="presParOf" srcId="{F7193BE3-8C05-4668-9FAF-B653FB15E226}" destId="{4F38CAC5-D1B3-4A05-843F-78F8E3FF526D}" srcOrd="2" destOrd="0" presId="urn:microsoft.com/office/officeart/2018/5/layout/IconCircleLabelList"/>
    <dgm:cxn modelId="{3D8A0C27-3994-8645-A3BC-9C9027B20727}" type="presParOf" srcId="{F7193BE3-8C05-4668-9FAF-B653FB15E226}" destId="{4415D432-6C28-4984-BDF4-92490B04DA69}" srcOrd="3" destOrd="0" presId="urn:microsoft.com/office/officeart/2018/5/layout/IconCircleLabelList"/>
    <dgm:cxn modelId="{322874BE-0EF1-2A4F-AD6A-CE74EAD3471C}" type="presParOf" srcId="{DCDC5269-3613-417E-88F8-729104FDB753}" destId="{A2D8404D-78A7-492F-A673-2CC14FA33E1B}" srcOrd="3" destOrd="0" presId="urn:microsoft.com/office/officeart/2018/5/layout/IconCircleLabelList"/>
    <dgm:cxn modelId="{F51CBCE9-911B-3142-B38E-BBED66A71548}" type="presParOf" srcId="{DCDC5269-3613-417E-88F8-729104FDB753}" destId="{10432976-5167-40A7-9F3B-D9B747C889A6}" srcOrd="4" destOrd="0" presId="urn:microsoft.com/office/officeart/2018/5/layout/IconCircleLabelList"/>
    <dgm:cxn modelId="{45333400-614F-9844-B0BD-A3E6A3E8556A}" type="presParOf" srcId="{10432976-5167-40A7-9F3B-D9B747C889A6}" destId="{9B24CEA9-4190-4DC4-BC98-4F122E7A5B47}" srcOrd="0" destOrd="0" presId="urn:microsoft.com/office/officeart/2018/5/layout/IconCircleLabelList"/>
    <dgm:cxn modelId="{D6561CCE-EFE1-AC46-BAF7-22E34D4295A7}" type="presParOf" srcId="{10432976-5167-40A7-9F3B-D9B747C889A6}" destId="{B7F8C41A-6E57-4837-B908-A79BB0FEEC19}" srcOrd="1" destOrd="0" presId="urn:microsoft.com/office/officeart/2018/5/layout/IconCircleLabelList"/>
    <dgm:cxn modelId="{CE7DF941-AD55-DD4F-8B7E-995FE26E5944}" type="presParOf" srcId="{10432976-5167-40A7-9F3B-D9B747C889A6}" destId="{2B7388C0-BFD2-4DE5-86AD-6225ABFC4881}" srcOrd="2" destOrd="0" presId="urn:microsoft.com/office/officeart/2018/5/layout/IconCircleLabelList"/>
    <dgm:cxn modelId="{969F27C6-843F-7944-AB81-FBEF0832AC0E}" type="presParOf" srcId="{10432976-5167-40A7-9F3B-D9B747C889A6}" destId="{5B8E2AA9-08A8-4053-BD72-D5B3BF9D71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D943A-3EAE-4741-BAF1-C557F4C0AE0E}">
      <dsp:nvSpPr>
        <dsp:cNvPr id="0" name=""/>
        <dsp:cNvSpPr/>
      </dsp:nvSpPr>
      <dsp:spPr>
        <a:xfrm>
          <a:off x="0" y="289471"/>
          <a:ext cx="2277519" cy="2112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10C5BA-5735-454C-B5C4-1490871383DC}">
      <dsp:nvSpPr>
        <dsp:cNvPr id="0" name=""/>
        <dsp:cNvSpPr/>
      </dsp:nvSpPr>
      <dsp:spPr>
        <a:xfrm>
          <a:off x="0" y="2385243"/>
          <a:ext cx="2503490" cy="1127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 err="1"/>
            <a:t>Cyclistic</a:t>
          </a:r>
          <a:r>
            <a:rPr lang="en-US" sz="1800" kern="1200" dirty="0"/>
            <a:t> is a bike-sharing company featuring more than 5,800 bicycles and 600 docking stations.</a:t>
          </a:r>
        </a:p>
      </dsp:txBody>
      <dsp:txXfrm>
        <a:off x="0" y="2385243"/>
        <a:ext cx="2503490" cy="1127671"/>
      </dsp:txXfrm>
    </dsp:sp>
    <dsp:sp modelId="{513D6803-7C3E-466D-AD83-88BCA94AFC27}">
      <dsp:nvSpPr>
        <dsp:cNvPr id="0" name=""/>
        <dsp:cNvSpPr/>
      </dsp:nvSpPr>
      <dsp:spPr>
        <a:xfrm>
          <a:off x="85477" y="3619136"/>
          <a:ext cx="2503490" cy="34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Bikes can be unlocked from one station and returned to any other station in the system at anytime.</a:t>
          </a:r>
        </a:p>
      </dsp:txBody>
      <dsp:txXfrm>
        <a:off x="85477" y="3619136"/>
        <a:ext cx="2503490" cy="343367"/>
      </dsp:txXfrm>
    </dsp:sp>
    <dsp:sp modelId="{7E8B230B-EC06-4578-AA50-2BBA08501C89}">
      <dsp:nvSpPr>
        <dsp:cNvPr id="0" name=""/>
        <dsp:cNvSpPr/>
      </dsp:nvSpPr>
      <dsp:spPr>
        <a:xfrm>
          <a:off x="3429358" y="289471"/>
          <a:ext cx="2277519" cy="2112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163ED1-2A02-4BF4-A1CF-62042215DF9E}">
      <dsp:nvSpPr>
        <dsp:cNvPr id="0" name=""/>
        <dsp:cNvSpPr/>
      </dsp:nvSpPr>
      <dsp:spPr>
        <a:xfrm>
          <a:off x="3499033" y="2337137"/>
          <a:ext cx="2503490" cy="1127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There are two types of riders:</a:t>
          </a:r>
        </a:p>
      </dsp:txBody>
      <dsp:txXfrm>
        <a:off x="3499033" y="2337137"/>
        <a:ext cx="2503490" cy="1127671"/>
      </dsp:txXfrm>
    </dsp:sp>
    <dsp:sp modelId="{12A8AE57-910A-4082-8C0D-0EBA76DB0CD7}">
      <dsp:nvSpPr>
        <dsp:cNvPr id="0" name=""/>
        <dsp:cNvSpPr/>
      </dsp:nvSpPr>
      <dsp:spPr>
        <a:xfrm>
          <a:off x="3641908" y="3066987"/>
          <a:ext cx="2503490" cy="34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accent3">
                  <a:lumMod val="75000"/>
                </a:schemeClr>
              </a:solidFill>
            </a:rPr>
            <a:t>Casual</a:t>
          </a:r>
          <a:r>
            <a:rPr lang="en-US" sz="1700" b="1" kern="1200" dirty="0"/>
            <a:t> </a:t>
          </a:r>
          <a:r>
            <a:rPr lang="en-US" sz="1700" kern="1200" dirty="0"/>
            <a:t>– purchase single-ride or full-day passes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accent4">
                  <a:lumMod val="50000"/>
                </a:schemeClr>
              </a:solidFill>
            </a:rPr>
            <a:t>Members</a:t>
          </a:r>
          <a:r>
            <a:rPr lang="en-US" sz="1700" b="1" kern="1200" dirty="0"/>
            <a:t>  </a:t>
          </a:r>
          <a:r>
            <a:rPr lang="en-US" sz="1700" kern="1200" dirty="0"/>
            <a:t>–  purchase annual memberships</a:t>
          </a:r>
        </a:p>
      </dsp:txBody>
      <dsp:txXfrm>
        <a:off x="3641908" y="3066987"/>
        <a:ext cx="2503490" cy="343367"/>
      </dsp:txXfrm>
    </dsp:sp>
    <dsp:sp modelId="{D48C38D4-1966-4E5B-AC32-D00F772E5BF7}">
      <dsp:nvSpPr>
        <dsp:cNvPr id="0" name=""/>
        <dsp:cNvSpPr/>
      </dsp:nvSpPr>
      <dsp:spPr>
        <a:xfrm>
          <a:off x="7071608" y="351902"/>
          <a:ext cx="2277519" cy="2112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D3D826-3E2E-40FF-8AAE-8A6AC7D5DB14}">
      <dsp:nvSpPr>
        <dsp:cNvPr id="0" name=""/>
        <dsp:cNvSpPr/>
      </dsp:nvSpPr>
      <dsp:spPr>
        <a:xfrm>
          <a:off x="6920100" y="2392319"/>
          <a:ext cx="2503490" cy="1127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>
              <a:solidFill>
                <a:schemeClr val="accent4">
                  <a:lumMod val="50000"/>
                </a:schemeClr>
              </a:solidFill>
            </a:rPr>
            <a:t>Annual members </a:t>
          </a:r>
          <a:r>
            <a:rPr lang="en-US" sz="1800" kern="1200" dirty="0"/>
            <a:t>are much more profitable than </a:t>
          </a:r>
          <a:r>
            <a:rPr lang="en-US" sz="1800" kern="1200" dirty="0">
              <a:solidFill>
                <a:schemeClr val="accent3">
                  <a:lumMod val="75000"/>
                </a:schemeClr>
              </a:solidFill>
            </a:rPr>
            <a:t>casual riders</a:t>
          </a:r>
          <a:r>
            <a:rPr lang="en-US" sz="1800" kern="1200" dirty="0">
              <a:solidFill>
                <a:schemeClr val="tx1"/>
              </a:solidFill>
            </a:rPr>
            <a:t>.</a:t>
          </a:r>
        </a:p>
      </dsp:txBody>
      <dsp:txXfrm>
        <a:off x="6920100" y="2392319"/>
        <a:ext cx="2503490" cy="1127671"/>
      </dsp:txXfrm>
    </dsp:sp>
    <dsp:sp modelId="{7AC261F0-C51F-40A3-8E98-D1122F12273A}">
      <dsp:nvSpPr>
        <dsp:cNvPr id="0" name=""/>
        <dsp:cNvSpPr/>
      </dsp:nvSpPr>
      <dsp:spPr>
        <a:xfrm>
          <a:off x="7998628" y="3553584"/>
          <a:ext cx="2503490" cy="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CE1AA-2AB0-4B15-97CC-ECE931359338}">
      <dsp:nvSpPr>
        <dsp:cNvPr id="0" name=""/>
        <dsp:cNvSpPr/>
      </dsp:nvSpPr>
      <dsp:spPr>
        <a:xfrm>
          <a:off x="679050" y="4656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F0E1E-D631-4B2C-8A23-07104E918D52}">
      <dsp:nvSpPr>
        <dsp:cNvPr id="0" name=""/>
        <dsp:cNvSpPr/>
      </dsp:nvSpPr>
      <dsp:spPr>
        <a:xfrm>
          <a:off x="1081237" y="8678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35CF9-5FB6-42D7-A915-14B0E7BD3787}">
      <dsp:nvSpPr>
        <dsp:cNvPr id="0" name=""/>
        <dsp:cNvSpPr/>
      </dsp:nvSpPr>
      <dsp:spPr>
        <a:xfrm>
          <a:off x="61475" y="2583062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1. </a:t>
          </a:r>
          <a:r>
            <a:rPr lang="en-US" sz="2000" kern="1200" cap="none" dirty="0"/>
            <a:t>Customer usage is not influenced by bike type or month.</a:t>
          </a:r>
          <a:endParaRPr lang="en-US" sz="2000" kern="1200" dirty="0"/>
        </a:p>
      </dsp:txBody>
      <dsp:txXfrm>
        <a:off x="61475" y="2583062"/>
        <a:ext cx="3093750" cy="945000"/>
      </dsp:txXfrm>
    </dsp:sp>
    <dsp:sp modelId="{EFDCCA19-8984-437B-9373-44DB9FE5C65E}">
      <dsp:nvSpPr>
        <dsp:cNvPr id="0" name=""/>
        <dsp:cNvSpPr/>
      </dsp:nvSpPr>
      <dsp:spPr>
        <a:xfrm>
          <a:off x="4314206" y="4656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EE83B-697C-4A7D-86D0-57D195CB4572}">
      <dsp:nvSpPr>
        <dsp:cNvPr id="0" name=""/>
        <dsp:cNvSpPr/>
      </dsp:nvSpPr>
      <dsp:spPr>
        <a:xfrm>
          <a:off x="4716393" y="8678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5D432-6C28-4984-BDF4-92490B04DA69}">
      <dsp:nvSpPr>
        <dsp:cNvPr id="0" name=""/>
        <dsp:cNvSpPr/>
      </dsp:nvSpPr>
      <dsp:spPr>
        <a:xfrm>
          <a:off x="3696631" y="2583062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2. </a:t>
          </a:r>
          <a:r>
            <a:rPr lang="en-US" sz="2000" kern="1200" cap="none" dirty="0">
              <a:solidFill>
                <a:schemeClr val="accent4">
                  <a:lumMod val="50000"/>
                </a:schemeClr>
              </a:solidFill>
            </a:rPr>
            <a:t>Annual members </a:t>
          </a:r>
          <a:r>
            <a:rPr lang="en-US" sz="2000" kern="1200" cap="none" dirty="0"/>
            <a:t>utilize </a:t>
          </a:r>
          <a:r>
            <a:rPr lang="en-US" sz="2000" kern="1200" cap="none" dirty="0" err="1"/>
            <a:t>Cyclistic</a:t>
          </a:r>
          <a:r>
            <a:rPr lang="en-US" sz="2000" kern="1200" cap="none" dirty="0"/>
            <a:t> more consistently than </a:t>
          </a:r>
          <a:r>
            <a:rPr lang="en-US" sz="2000" kern="1200" cap="none" dirty="0">
              <a:solidFill>
                <a:schemeClr val="accent6">
                  <a:lumMod val="75000"/>
                </a:schemeClr>
              </a:solidFill>
            </a:rPr>
            <a:t>casual riders</a:t>
          </a:r>
          <a:r>
            <a:rPr lang="en-US" sz="2000" kern="1200" cap="none" dirty="0">
              <a:solidFill>
                <a:schemeClr val="tx1"/>
              </a:solidFill>
            </a:rPr>
            <a:t>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696631" y="2583062"/>
        <a:ext cx="3093750" cy="945000"/>
      </dsp:txXfrm>
    </dsp:sp>
    <dsp:sp modelId="{9B24CEA9-4190-4DC4-BC98-4F122E7A5B47}">
      <dsp:nvSpPr>
        <dsp:cNvPr id="0" name=""/>
        <dsp:cNvSpPr/>
      </dsp:nvSpPr>
      <dsp:spPr>
        <a:xfrm>
          <a:off x="7949362" y="4656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8C41A-6E57-4837-B908-A79BB0FEEC19}">
      <dsp:nvSpPr>
        <dsp:cNvPr id="0" name=""/>
        <dsp:cNvSpPr/>
      </dsp:nvSpPr>
      <dsp:spPr>
        <a:xfrm>
          <a:off x="8351550" y="867856"/>
          <a:ext cx="1082812" cy="1082812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E2AA9-08A8-4053-BD72-D5B3BF9D71B5}">
      <dsp:nvSpPr>
        <dsp:cNvPr id="0" name=""/>
        <dsp:cNvSpPr/>
      </dsp:nvSpPr>
      <dsp:spPr>
        <a:xfrm>
          <a:off x="7331788" y="2583062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3. </a:t>
          </a:r>
          <a:r>
            <a:rPr lang="en-US" sz="2000" kern="1200" cap="none" dirty="0">
              <a:solidFill>
                <a:schemeClr val="accent6">
                  <a:lumMod val="75000"/>
                </a:schemeClr>
              </a:solidFill>
            </a:rPr>
            <a:t>Casual riders </a:t>
          </a:r>
          <a:r>
            <a:rPr lang="en-US" sz="2000" kern="1200" cap="none" dirty="0"/>
            <a:t>have longer ride lengths than </a:t>
          </a:r>
          <a:r>
            <a:rPr lang="en-US" sz="2000" kern="1200" cap="none" dirty="0">
              <a:solidFill>
                <a:schemeClr val="accent4">
                  <a:lumMod val="50000"/>
                </a:schemeClr>
              </a:solidFill>
            </a:rPr>
            <a:t>annual members</a:t>
          </a:r>
          <a:r>
            <a:rPr lang="en-US" sz="2000" kern="1200" cap="none" dirty="0"/>
            <a:t>.  </a:t>
          </a:r>
          <a:endParaRPr lang="en-US" sz="2000" kern="1200" dirty="0"/>
        </a:p>
      </dsp:txBody>
      <dsp:txXfrm>
        <a:off x="7331788" y="2583062"/>
        <a:ext cx="3093750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5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0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0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8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1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3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5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ame 7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0C628-2C1B-3B4B-8EFC-0F9F57DED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907" y="2656009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en-US" sz="3200" b="1" dirty="0" err="1">
                <a:solidFill>
                  <a:srgbClr val="080808"/>
                </a:solidFill>
              </a:rPr>
              <a:t>Cyclistic</a:t>
            </a:r>
            <a:r>
              <a:rPr lang="en-US" sz="3200" b="1" dirty="0">
                <a:solidFill>
                  <a:srgbClr val="080808"/>
                </a:solidFill>
              </a:rPr>
              <a:t> Bike-Share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4EFA-6761-4744-B01C-76BBFC80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1857" y="3949197"/>
            <a:ext cx="2700944" cy="65999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500" b="1" dirty="0">
                <a:solidFill>
                  <a:srgbClr val="080808"/>
                </a:solidFill>
              </a:rPr>
              <a:t>Presented by: </a:t>
            </a:r>
            <a:r>
              <a:rPr lang="en-US" sz="1500" dirty="0">
                <a:solidFill>
                  <a:srgbClr val="080808"/>
                </a:solidFill>
              </a:rPr>
              <a:t>Joanne Fil</a:t>
            </a:r>
          </a:p>
          <a:p>
            <a:pPr algn="l"/>
            <a:r>
              <a:rPr lang="en-US" sz="1500" b="1" dirty="0">
                <a:solidFill>
                  <a:srgbClr val="080808"/>
                </a:solidFill>
              </a:rPr>
              <a:t>Last Updated: </a:t>
            </a:r>
            <a:r>
              <a:rPr lang="en-US" sz="1500" dirty="0">
                <a:solidFill>
                  <a:srgbClr val="080808"/>
                </a:solidFill>
              </a:rPr>
              <a:t>August 17, 2021</a:t>
            </a:r>
          </a:p>
        </p:txBody>
      </p:sp>
      <p:pic>
        <p:nvPicPr>
          <p:cNvPr id="4" name="Picture 1" descr="page1image4813616">
            <a:extLst>
              <a:ext uri="{FF2B5EF4-FFF2-40B4-BE49-F238E27FC236}">
                <a16:creationId xmlns:a16="http://schemas.microsoft.com/office/drawing/2014/main" id="{834920C2-5E47-7740-AA91-744802EA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65" y="1121388"/>
            <a:ext cx="5130890" cy="461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6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9D6E-C3A1-B241-A37A-9C959573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832" y="331787"/>
            <a:ext cx="8326337" cy="582613"/>
          </a:xfrm>
        </p:spPr>
        <p:txBody>
          <a:bodyPr anchor="t"/>
          <a:lstStyle/>
          <a:p>
            <a:r>
              <a:rPr lang="en-US" dirty="0"/>
              <a:t>Does bike type differ between membership type?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F2907-3703-8F40-9E76-4CF4F1492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325" y="2500312"/>
            <a:ext cx="3954926" cy="22288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No, both membership types used docked bikes the most, then electric bikes, then classic bikes.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231AC-4A60-AE4F-9709-522AA94B6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22" b="21988"/>
          <a:stretch/>
        </p:blipFill>
        <p:spPr>
          <a:xfrm>
            <a:off x="4286251" y="1099639"/>
            <a:ext cx="7574424" cy="46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9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50A2-78AC-D746-B7B6-4E784B4B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42" y="315911"/>
            <a:ext cx="11720116" cy="660399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Is customer usage influenced by month?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A9A18-B69B-B841-8C69-B7909CD46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9" b="3950"/>
          <a:stretch/>
        </p:blipFill>
        <p:spPr>
          <a:xfrm>
            <a:off x="2805906" y="1189038"/>
            <a:ext cx="9256271" cy="51800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F5AEB-3EC0-4F49-A014-040018270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23" y="2351880"/>
            <a:ext cx="2541940" cy="2177258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Both casual and annual members appear to have a similar pattern of usage throughout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does not seem like the month influences membership type.</a:t>
            </a:r>
          </a:p>
        </p:txBody>
      </p:sp>
    </p:spTree>
    <p:extLst>
      <p:ext uri="{BB962C8B-B14F-4D97-AF65-F5344CB8AC3E}">
        <p14:creationId xmlns:p14="http://schemas.microsoft.com/office/powerpoint/2010/main" val="242421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47B334-68E3-2B4D-A610-69D3122A5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73" b="5203"/>
          <a:stretch/>
        </p:blipFill>
        <p:spPr>
          <a:xfrm>
            <a:off x="96191" y="1216143"/>
            <a:ext cx="9558338" cy="53051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F0D64-2BB6-9A4A-B18C-2C3F4A3D3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16963" y="2697163"/>
            <a:ext cx="3475037" cy="23431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Casual riders on average utilize the bike-share service for longer periods of time each month than annual members do.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BF69C4-69B6-364B-9E77-220F9C8D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6850"/>
            <a:ext cx="10747375" cy="1019293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How do membership types compare in terms of ride length per month?</a:t>
            </a:r>
          </a:p>
        </p:txBody>
      </p:sp>
    </p:spTree>
    <p:extLst>
      <p:ext uri="{BB962C8B-B14F-4D97-AF65-F5344CB8AC3E}">
        <p14:creationId xmlns:p14="http://schemas.microsoft.com/office/powerpoint/2010/main" val="22379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35C0-B333-9B46-B024-28E73AD4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588" y="388936"/>
            <a:ext cx="6346825" cy="531812"/>
          </a:xfrm>
        </p:spPr>
        <p:txBody>
          <a:bodyPr anchor="t"/>
          <a:lstStyle/>
          <a:p>
            <a:r>
              <a:rPr lang="en-US" dirty="0"/>
              <a:t>Is customer usage influenced by day?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53EAD0-1E16-3C42-B33D-0CB7F3AB6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331" b="10751"/>
          <a:stretch/>
        </p:blipFill>
        <p:spPr>
          <a:xfrm>
            <a:off x="4155081" y="1354932"/>
            <a:ext cx="7949532" cy="467121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6F2AD-EF20-354F-9211-3AF38312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1431" y="1784747"/>
            <a:ext cx="3463331" cy="38115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Annual members utilize </a:t>
            </a:r>
            <a:r>
              <a:rPr lang="en-US" sz="2000" dirty="0" err="1"/>
              <a:t>Cyclistic</a:t>
            </a:r>
            <a:r>
              <a:rPr lang="en-US" sz="2000" dirty="0"/>
              <a:t> more often during the week (Monday – Friday) than casual riders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weekends (Saturday and Sunday), a comparable number of casual and annual members use the bike-share service.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This indicates that annual members utilized the service consistently, while casual riders mostly use the service on the weekends.</a:t>
            </a:r>
          </a:p>
        </p:txBody>
      </p:sp>
    </p:spTree>
    <p:extLst>
      <p:ext uri="{BB962C8B-B14F-4D97-AF65-F5344CB8AC3E}">
        <p14:creationId xmlns:p14="http://schemas.microsoft.com/office/powerpoint/2010/main" val="4740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7286-F105-C544-8478-8A04725F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6" y="295829"/>
            <a:ext cx="10661649" cy="62865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How do membership types compare in terms of ride length per day?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FFD74E-6D58-5A4C-9747-FF6E87F92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26"/>
          <a:stretch/>
        </p:blipFill>
        <p:spPr>
          <a:xfrm>
            <a:off x="422842" y="1117600"/>
            <a:ext cx="8660834" cy="51302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71CDA-BEB5-2C40-B52E-1A02CDAD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6876" y="2628900"/>
            <a:ext cx="3932237" cy="25860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Annual members only utilize the service for around 15-20 minutes per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Casual riders utilize </a:t>
            </a:r>
            <a:r>
              <a:rPr lang="en-US" sz="1800" dirty="0" err="1"/>
              <a:t>Cyclistic</a:t>
            </a:r>
            <a:r>
              <a:rPr lang="en-US" sz="1800" dirty="0"/>
              <a:t> bikes between 40-50 minutes per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Thus, casual riders use the ride-sharing service for longer periods of time than annual members do.</a:t>
            </a:r>
          </a:p>
        </p:txBody>
      </p:sp>
    </p:spTree>
    <p:extLst>
      <p:ext uri="{BB962C8B-B14F-4D97-AF65-F5344CB8AC3E}">
        <p14:creationId xmlns:p14="http://schemas.microsoft.com/office/powerpoint/2010/main" val="266347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A66F4-96CB-BF43-9495-DCA30B7B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ED2178-1079-429E-BBFF-83DAF9183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880208"/>
              </p:ext>
            </p:extLst>
          </p:nvPr>
        </p:nvGraphicFramePr>
        <p:xfrm>
          <a:off x="838200" y="162015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3CA36DCD-C3C9-C147-A594-9775DEC8A7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1943" y="25860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2583B-22CC-C848-AAC5-1937CA9E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 anchorCtr="1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4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C8CD00A-D8DB-42CE-A642-507B89C3C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796456"/>
              </p:ext>
            </p:extLst>
          </p:nvPr>
        </p:nvGraphicFramePr>
        <p:xfrm>
          <a:off x="134523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42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3656F-6B17-0B41-BC8F-D1E435AB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0" y="989799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7569-B112-8C4B-9C50-D3CA39A4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610" y="2486576"/>
            <a:ext cx="10300486" cy="68671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Better understand how </a:t>
            </a:r>
            <a:r>
              <a:rPr lang="en-US" sz="2400" b="1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annual members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and </a:t>
            </a:r>
            <a:r>
              <a:rPr lang="en-US" sz="2400" b="1" kern="1200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casual riders</a:t>
            </a:r>
            <a:r>
              <a:rPr lang="en-US" sz="2400" b="1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use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Cyclistic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bikes </a:t>
            </a:r>
            <a:r>
              <a:rPr lang="en-US" sz="2400" b="1" kern="12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differently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Family Riding Bike Silhouette Images, Stock Photos &amp;amp; Vectors | Shutterstock">
            <a:extLst>
              <a:ext uri="{FF2B5EF4-FFF2-40B4-BE49-F238E27FC236}">
                <a16:creationId xmlns:a16="http://schemas.microsoft.com/office/drawing/2014/main" id="{E2FADB6A-7C61-654C-8AA8-4B981B5E4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9"/>
          <a:stretch/>
        </p:blipFill>
        <p:spPr bwMode="auto">
          <a:xfrm flipH="1">
            <a:off x="2609269" y="3726221"/>
            <a:ext cx="9450271" cy="291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553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4BE1-4768-9D42-BFB2-4C7E13A1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THE DATA SET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9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0BDB-2C0E-254D-83C1-84F30F026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246744"/>
            <a:ext cx="10905066" cy="48422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 set consists of 12 months of </a:t>
            </a:r>
            <a:r>
              <a:rPr lang="en-US" dirty="0" err="1"/>
              <a:t>Cyclistic</a:t>
            </a:r>
            <a:r>
              <a:rPr lang="en-US" dirty="0"/>
              <a:t> trip data*</a:t>
            </a:r>
          </a:p>
          <a:p>
            <a:pPr lvl="1"/>
            <a:r>
              <a:rPr lang="en-US" dirty="0"/>
              <a:t>Data has been made available by Motivate International Inc.</a:t>
            </a:r>
          </a:p>
          <a:p>
            <a:r>
              <a:rPr lang="en-US" dirty="0"/>
              <a:t>This is public data, but data-privacy issues prohibit from using the riders’ personally identifiable information</a:t>
            </a:r>
          </a:p>
          <a:p>
            <a:pPr lvl="1"/>
            <a:r>
              <a:rPr lang="en-US" dirty="0"/>
              <a:t>Thus, we are unable to determine if casual riders live in the area or if they have purchased multiple single passes</a:t>
            </a:r>
          </a:p>
          <a:p>
            <a:r>
              <a:rPr lang="en-US" dirty="0"/>
              <a:t>Data includes:</a:t>
            </a:r>
          </a:p>
          <a:p>
            <a:pPr lvl="1"/>
            <a:r>
              <a:rPr lang="en-US" dirty="0"/>
              <a:t>Rider ID </a:t>
            </a:r>
          </a:p>
          <a:p>
            <a:pPr lvl="1"/>
            <a:r>
              <a:rPr lang="en-US" dirty="0"/>
              <a:t>Type of bike utilized</a:t>
            </a:r>
          </a:p>
          <a:p>
            <a:pPr lvl="1"/>
            <a:r>
              <a:rPr lang="en-US" dirty="0"/>
              <a:t>The start/end date and time</a:t>
            </a:r>
          </a:p>
          <a:p>
            <a:pPr lvl="1"/>
            <a:r>
              <a:rPr lang="en-US" dirty="0"/>
              <a:t>The start/end station name and ID</a:t>
            </a:r>
          </a:p>
          <a:p>
            <a:pPr lvl="1"/>
            <a:r>
              <a:rPr lang="en-US" dirty="0"/>
              <a:t>The start/end latitude and longitude</a:t>
            </a:r>
          </a:p>
          <a:p>
            <a:pPr lvl="1"/>
            <a:r>
              <a:rPr lang="en-US" dirty="0"/>
              <a:t>Member type (i.e., casual or annual member)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D4354-25E3-1D44-8148-EE4A3A51F2B0}"/>
              </a:ext>
            </a:extLst>
          </p:cNvPr>
          <p:cNvSpPr txBox="1"/>
          <p:nvPr/>
        </p:nvSpPr>
        <p:spPr>
          <a:xfrm>
            <a:off x="4470724" y="6550223"/>
            <a:ext cx="7852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*Note that </a:t>
            </a:r>
            <a:r>
              <a:rPr lang="en-US" sz="1400" dirty="0" err="1"/>
              <a:t>Cyclistic</a:t>
            </a:r>
            <a:r>
              <a:rPr lang="en-US" sz="1400" dirty="0"/>
              <a:t> is a fictional company. The data set utilized was from the Divvy bike sharing program </a:t>
            </a:r>
          </a:p>
        </p:txBody>
      </p:sp>
    </p:spTree>
    <p:extLst>
      <p:ext uri="{BB962C8B-B14F-4D97-AF65-F5344CB8AC3E}">
        <p14:creationId xmlns:p14="http://schemas.microsoft.com/office/powerpoint/2010/main" val="360481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804EA-9BA5-4B4D-ACD3-8442842E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12CC-3ABA-6646-B78D-B71B2FC1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7" y="71438"/>
            <a:ext cx="10658475" cy="1600200"/>
          </a:xfrm>
        </p:spPr>
        <p:txBody>
          <a:bodyPr anchor="ctr"/>
          <a:lstStyle/>
          <a:p>
            <a:pPr algn="ctr"/>
            <a:r>
              <a:rPr lang="en-US" dirty="0"/>
              <a:t>How many individuals used </a:t>
            </a:r>
            <a:r>
              <a:rPr lang="en-US" dirty="0" err="1"/>
              <a:t>Cyclistic</a:t>
            </a:r>
            <a:r>
              <a:rPr lang="en-US" dirty="0"/>
              <a:t> and what type of member were they?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17C65A-DC47-C846-A398-798CA34C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240" t="31716" r="35134" b="41159"/>
          <a:stretch/>
        </p:blipFill>
        <p:spPr>
          <a:xfrm>
            <a:off x="3317914" y="1671638"/>
            <a:ext cx="5994322" cy="43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3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8E63-B309-DB4C-9D1D-1E6EC937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691" y="496016"/>
            <a:ext cx="7872619" cy="699096"/>
          </a:xfrm>
        </p:spPr>
        <p:txBody>
          <a:bodyPr anchor="t">
            <a:normAutofit/>
          </a:bodyPr>
          <a:lstStyle/>
          <a:p>
            <a:r>
              <a:rPr lang="en-US" dirty="0"/>
              <a:t>Descriptive statistics on each membership type</a:t>
            </a:r>
          </a:p>
        </p:txBody>
      </p:sp>
      <p:pic>
        <p:nvPicPr>
          <p:cNvPr id="5" name="Content Placeholder 4" descr="Graphical user interface, table, Word&#10;&#10;Description automatically generated">
            <a:extLst>
              <a:ext uri="{FF2B5EF4-FFF2-40B4-BE49-F238E27FC236}">
                <a16:creationId xmlns:a16="http://schemas.microsoft.com/office/drawing/2014/main" id="{D4ADACC7-A78D-E049-A863-095CE5740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40" y="1582958"/>
            <a:ext cx="6357551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C47CECF-BC8E-5E45-9194-6724091C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84" y="3910609"/>
            <a:ext cx="7824865" cy="1880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DA98D3-03BD-D443-9554-60BE23B92340}"/>
              </a:ext>
            </a:extLst>
          </p:cNvPr>
          <p:cNvSpPr/>
          <p:nvPr/>
        </p:nvSpPr>
        <p:spPr>
          <a:xfrm>
            <a:off x="2917225" y="1582958"/>
            <a:ext cx="6357550" cy="6270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41DC88-CA1F-FE4B-BD4A-A1E3EFE5749E}"/>
              </a:ext>
            </a:extLst>
          </p:cNvPr>
          <p:cNvSpPr/>
          <p:nvPr/>
        </p:nvSpPr>
        <p:spPr>
          <a:xfrm>
            <a:off x="2917225" y="3120452"/>
            <a:ext cx="6357550" cy="6270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2CCC4-B9C0-694A-B2C7-7582357648A4}"/>
              </a:ext>
            </a:extLst>
          </p:cNvPr>
          <p:cNvSpPr/>
          <p:nvPr/>
        </p:nvSpPr>
        <p:spPr>
          <a:xfrm rot="5400000" flipV="1">
            <a:off x="2122101" y="2360199"/>
            <a:ext cx="1600200" cy="4571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6201B-6F93-5441-B77E-0D6170276894}"/>
              </a:ext>
            </a:extLst>
          </p:cNvPr>
          <p:cNvSpPr/>
          <p:nvPr/>
        </p:nvSpPr>
        <p:spPr>
          <a:xfrm rot="5400000" flipV="1">
            <a:off x="8447137" y="2360199"/>
            <a:ext cx="1600200" cy="4571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1C360-796D-414F-840C-C846E5C84FA7}"/>
              </a:ext>
            </a:extLst>
          </p:cNvPr>
          <p:cNvSpPr/>
          <p:nvPr/>
        </p:nvSpPr>
        <p:spPr>
          <a:xfrm rot="5400000" flipV="1">
            <a:off x="5224613" y="2362974"/>
            <a:ext cx="1600200" cy="457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96EEB-69DF-334F-B70A-33E242FC24C0}"/>
              </a:ext>
            </a:extLst>
          </p:cNvPr>
          <p:cNvSpPr/>
          <p:nvPr/>
        </p:nvSpPr>
        <p:spPr>
          <a:xfrm>
            <a:off x="2353665" y="3888978"/>
            <a:ext cx="7814396" cy="6270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18FD7D-D726-5842-B79A-860A5BECA11C}"/>
              </a:ext>
            </a:extLst>
          </p:cNvPr>
          <p:cNvSpPr/>
          <p:nvPr/>
        </p:nvSpPr>
        <p:spPr>
          <a:xfrm>
            <a:off x="2353947" y="5759650"/>
            <a:ext cx="7814396" cy="6270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7984F-FE80-AB4E-B3F7-95D0ACAA60CA}"/>
              </a:ext>
            </a:extLst>
          </p:cNvPr>
          <p:cNvSpPr/>
          <p:nvPr/>
        </p:nvSpPr>
        <p:spPr>
          <a:xfrm rot="5400000" flipV="1">
            <a:off x="1407716" y="4843624"/>
            <a:ext cx="1911746" cy="4571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2FE35B-E304-6E4A-B8DF-108654EE2E43}"/>
              </a:ext>
            </a:extLst>
          </p:cNvPr>
          <p:cNvSpPr/>
          <p:nvPr/>
        </p:nvSpPr>
        <p:spPr>
          <a:xfrm rot="5400000" flipV="1">
            <a:off x="9188011" y="4829366"/>
            <a:ext cx="1911746" cy="7423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3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91919"/>
      </a:dk1>
      <a:lt1>
        <a:srgbClr val="FFFFFF"/>
      </a:lt1>
      <a:dk2>
        <a:srgbClr val="44546A"/>
      </a:dk2>
      <a:lt2>
        <a:srgbClr val="E7E6E6"/>
      </a:lt2>
      <a:accent1>
        <a:srgbClr val="00ACC1"/>
      </a:accent1>
      <a:accent2>
        <a:srgbClr val="E0D300"/>
      </a:accent2>
      <a:accent3>
        <a:srgbClr val="00ABDE"/>
      </a:accent3>
      <a:accent4>
        <a:srgbClr val="FADB00"/>
      </a:accent4>
      <a:accent5>
        <a:srgbClr val="00BCD3"/>
      </a:accent5>
      <a:accent6>
        <a:srgbClr val="009FAD"/>
      </a:accent6>
      <a:hlink>
        <a:srgbClr val="0563C1"/>
      </a:hlink>
      <a:folHlink>
        <a:srgbClr val="8D82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7541</TotalTime>
  <Words>495</Words>
  <Application>Microsoft Macintosh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Cyclistic Bike-Share Analysis</vt:lpstr>
      <vt:lpstr>BACKGROUND</vt:lpstr>
      <vt:lpstr>PowerPoint Presentation</vt:lpstr>
      <vt:lpstr>Objective</vt:lpstr>
      <vt:lpstr>THE DATA SET</vt:lpstr>
      <vt:lpstr>PowerPoint Presentation</vt:lpstr>
      <vt:lpstr>ANALYSIS</vt:lpstr>
      <vt:lpstr>How many individuals used Cyclistic and what type of member were they?</vt:lpstr>
      <vt:lpstr>Descriptive statistics on each membership type</vt:lpstr>
      <vt:lpstr>Does bike type differ between membership type?</vt:lpstr>
      <vt:lpstr>Is customer usage influenced by month?</vt:lpstr>
      <vt:lpstr>How do membership types compare in terms of ride length per month?</vt:lpstr>
      <vt:lpstr>Is customer usage influenced by day?</vt:lpstr>
      <vt:lpstr>How do membership types compare in terms of ride length per day?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Fil, Joanne Elizabeth</dc:creator>
  <cp:lastModifiedBy>Fil, Joanne Elizabeth</cp:lastModifiedBy>
  <cp:revision>10</cp:revision>
  <dcterms:created xsi:type="dcterms:W3CDTF">2021-08-15T18:05:09Z</dcterms:created>
  <dcterms:modified xsi:type="dcterms:W3CDTF">2021-08-22T21:51:42Z</dcterms:modified>
</cp:coreProperties>
</file>