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68" r:id="rId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68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5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655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1175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804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791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159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970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5883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7383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339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313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55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352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401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405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809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13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477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615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236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8215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hombre-profesi%C3%B3n-caricatura-celular-2687628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7738" y="921065"/>
            <a:ext cx="6587627" cy="174572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00679AB-28D8-4A95-8FEF-B10AACBBCAFF}"/>
              </a:ext>
            </a:extLst>
          </p:cNvPr>
          <p:cNvSpPr txBox="1"/>
          <p:nvPr/>
        </p:nvSpPr>
        <p:spPr>
          <a:xfrm>
            <a:off x="1828800" y="2723346"/>
            <a:ext cx="67590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/>
              <a:t>NUEVA HERRAMIENTA DE COMUNICACIÓN</a:t>
            </a:r>
            <a:endParaRPr lang="es-CO" sz="2500" b="1" dirty="0"/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357322EA-0DFC-42E1-A0F2-E8F720EE1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41" y="3429000"/>
            <a:ext cx="3325579" cy="3011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489" y="304800"/>
            <a:ext cx="11124692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s-CO" sz="3500" b="1" spc="125" dirty="0">
                <a:solidFill>
                  <a:srgbClr val="FFFFFF"/>
                </a:solidFill>
                <a:latin typeface="Arial"/>
                <a:cs typeface="Arial"/>
              </a:rPr>
              <a:t>LA SCCOT EN SUS MANOS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042070"/>
            <a:ext cx="1021425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ES" sz="2000" b="1" spc="35" dirty="0">
                <a:solidFill>
                  <a:srgbClr val="FFFFFF"/>
                </a:solidFill>
                <a:latin typeface="Arial"/>
                <a:cs typeface="Arial"/>
              </a:rPr>
              <a:t>Las </a:t>
            </a:r>
            <a:r>
              <a:rPr sz="2000" spc="40" dirty="0" err="1">
                <a:solidFill>
                  <a:srgbClr val="FFFFFF"/>
                </a:solidFill>
                <a:latin typeface="Arial"/>
                <a:cs typeface="Arial"/>
              </a:rPr>
              <a:t>necesidades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lang="es-CO" sz="2000" spc="45" dirty="0">
                <a:solidFill>
                  <a:srgbClr val="FFFFFF"/>
                </a:solidFill>
                <a:latin typeface="Arial"/>
                <a:cs typeface="Arial"/>
              </a:rPr>
              <a:t> nuestros miembros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llegarán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persona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correcta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0" dirty="0" err="1">
                <a:solidFill>
                  <a:srgbClr val="FFFFFF"/>
                </a:solidFill>
                <a:latin typeface="Arial"/>
                <a:cs typeface="Arial"/>
              </a:rPr>
              <a:t>momento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 err="1">
                <a:solidFill>
                  <a:srgbClr val="FFFFFF"/>
                </a:solidFill>
                <a:latin typeface="Arial"/>
                <a:cs typeface="Arial"/>
              </a:rPr>
              <a:t>justo</a:t>
            </a:r>
            <a:r>
              <a:rPr lang="es-CO" sz="2000" spc="35" dirty="0">
                <a:solidFill>
                  <a:srgbClr val="FFFFFF"/>
                </a:solidFill>
                <a:latin typeface="Arial"/>
                <a:cs typeface="Arial"/>
              </a:rPr>
              <a:t> para agilizar el tiempo de respuesta.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8D7EF8D2-9FE9-4BF9-B2E3-DDD009B32E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200" y="3092887"/>
            <a:ext cx="1905000" cy="2373011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E45556A5-CC03-4F45-A61B-2BABED10CB5F}"/>
              </a:ext>
            </a:extLst>
          </p:cNvPr>
          <p:cNvGrpSpPr/>
          <p:nvPr/>
        </p:nvGrpSpPr>
        <p:grpSpPr>
          <a:xfrm>
            <a:off x="5410200" y="2157984"/>
            <a:ext cx="6337554" cy="4242816"/>
            <a:chOff x="5409374" y="1392016"/>
            <a:chExt cx="6337554" cy="4242816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9374" y="1392016"/>
              <a:ext cx="6337554" cy="4242816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0E3BDBA-F83C-458F-B6A6-4CE54BDED1AF}"/>
                </a:ext>
              </a:extLst>
            </p:cNvPr>
            <p:cNvSpPr/>
            <p:nvPr/>
          </p:nvSpPr>
          <p:spPr>
            <a:xfrm>
              <a:off x="7924800" y="2129632"/>
              <a:ext cx="2514600" cy="381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b="1" dirty="0">
                  <a:solidFill>
                    <a:schemeClr val="bg1"/>
                  </a:solidFill>
                </a:rPr>
                <a:t>FINANCIERA</a:t>
              </a:r>
              <a:endParaRPr lang="es-CO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1290B4ED-D5BF-4733-88CF-15D33A619424}"/>
                </a:ext>
              </a:extLst>
            </p:cNvPr>
            <p:cNvSpPr/>
            <p:nvPr/>
          </p:nvSpPr>
          <p:spPr>
            <a:xfrm>
              <a:off x="7891072" y="3456482"/>
              <a:ext cx="2514600" cy="381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b="1" dirty="0">
                  <a:solidFill>
                    <a:schemeClr val="bg1"/>
                  </a:solidFill>
                </a:rPr>
                <a:t>COMUNICACIONES</a:t>
              </a:r>
              <a:endParaRPr lang="es-CO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F0290F6-FA8D-46E9-9391-6280B094CAC4}"/>
                </a:ext>
              </a:extLst>
            </p:cNvPr>
            <p:cNvSpPr/>
            <p:nvPr/>
          </p:nvSpPr>
          <p:spPr>
            <a:xfrm>
              <a:off x="7924800" y="4800600"/>
              <a:ext cx="2514600" cy="381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b="1" dirty="0">
                  <a:solidFill>
                    <a:schemeClr val="bg1"/>
                  </a:solidFill>
                </a:rPr>
                <a:t>EVENTOS</a:t>
              </a:r>
              <a:endParaRPr lang="es-CO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Diagrama de flujo: proceso alternativo 11">
            <a:extLst>
              <a:ext uri="{FF2B5EF4-FFF2-40B4-BE49-F238E27FC236}">
                <a16:creationId xmlns:a16="http://schemas.microsoft.com/office/drawing/2014/main" id="{7627FCB2-57C6-4D7F-9355-AA04BA834DF8}"/>
              </a:ext>
            </a:extLst>
          </p:cNvPr>
          <p:cNvSpPr/>
          <p:nvPr/>
        </p:nvSpPr>
        <p:spPr>
          <a:xfrm>
            <a:off x="3048000" y="2526792"/>
            <a:ext cx="2342213" cy="3505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200" spc="35" dirty="0">
                <a:solidFill>
                  <a:schemeClr val="tx1"/>
                </a:solidFill>
                <a:latin typeface="Arial"/>
                <a:cs typeface="Arial"/>
              </a:rPr>
              <a:t>Facebook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200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CO" sz="2200" spc="35" dirty="0">
                <a:solidFill>
                  <a:schemeClr val="tx1"/>
                </a:solidFill>
                <a:latin typeface="Arial"/>
                <a:cs typeface="Arial"/>
              </a:rPr>
              <a:t>WhatsApp (3204994221)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200" spc="-3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CO" sz="2200" spc="30" dirty="0" err="1">
                <a:solidFill>
                  <a:schemeClr val="tx1"/>
                </a:solidFill>
                <a:latin typeface="Arial"/>
                <a:cs typeface="Arial"/>
              </a:rPr>
              <a:t>Telegram</a:t>
            </a:r>
            <a:endParaRPr lang="es-CO" sz="2200" spc="3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200" spc="55" dirty="0">
                <a:solidFill>
                  <a:schemeClr val="tx1"/>
                </a:solidFill>
                <a:latin typeface="Arial"/>
                <a:cs typeface="Arial"/>
              </a:rPr>
              <a:t>chat paginas web</a:t>
            </a:r>
            <a:endParaRPr lang="es-CO" sz="2200" dirty="0">
              <a:solidFill>
                <a:schemeClr val="tx1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2E6BA17-5EFD-495E-971D-4A5F50D3753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2362200" y="4279392"/>
            <a:ext cx="685800" cy="1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0593" y="6208776"/>
            <a:ext cx="256540" cy="419734"/>
          </a:xfrm>
          <a:custGeom>
            <a:avLst/>
            <a:gdLst/>
            <a:ahLst/>
            <a:cxnLst/>
            <a:rect l="l" t="t" r="r" b="b"/>
            <a:pathLst>
              <a:path w="256540" h="419734">
                <a:moveTo>
                  <a:pt x="133984" y="0"/>
                </a:moveTo>
                <a:lnTo>
                  <a:pt x="4572" y="0"/>
                </a:lnTo>
                <a:lnTo>
                  <a:pt x="0" y="4495"/>
                </a:lnTo>
                <a:lnTo>
                  <a:pt x="0" y="398983"/>
                </a:lnTo>
                <a:lnTo>
                  <a:pt x="3980" y="411426"/>
                </a:lnTo>
                <a:lnTo>
                  <a:pt x="13747" y="418668"/>
                </a:lnTo>
                <a:lnTo>
                  <a:pt x="26038" y="419442"/>
                </a:lnTo>
                <a:lnTo>
                  <a:pt x="37591" y="412483"/>
                </a:lnTo>
                <a:lnTo>
                  <a:pt x="99440" y="343484"/>
                </a:lnTo>
                <a:lnTo>
                  <a:pt x="144525" y="343484"/>
                </a:lnTo>
                <a:lnTo>
                  <a:pt x="187848" y="336545"/>
                </a:lnTo>
                <a:lnTo>
                  <a:pt x="224408" y="314985"/>
                </a:lnTo>
                <a:lnTo>
                  <a:pt x="248126" y="283487"/>
                </a:lnTo>
                <a:lnTo>
                  <a:pt x="252311" y="269989"/>
                </a:lnTo>
                <a:lnTo>
                  <a:pt x="78358" y="269989"/>
                </a:lnTo>
                <a:lnTo>
                  <a:pt x="78358" y="203987"/>
                </a:lnTo>
                <a:lnTo>
                  <a:pt x="247496" y="203987"/>
                </a:lnTo>
                <a:lnTo>
                  <a:pt x="245094" y="197807"/>
                </a:lnTo>
                <a:lnTo>
                  <a:pt x="231868" y="179925"/>
                </a:lnTo>
                <a:lnTo>
                  <a:pt x="213867" y="164998"/>
                </a:lnTo>
                <a:lnTo>
                  <a:pt x="226821" y="151493"/>
                </a:lnTo>
                <a:lnTo>
                  <a:pt x="236251" y="135743"/>
                </a:lnTo>
                <a:lnTo>
                  <a:pt x="236493" y="134988"/>
                </a:lnTo>
                <a:lnTo>
                  <a:pt x="78358" y="134988"/>
                </a:lnTo>
                <a:lnTo>
                  <a:pt x="78358" y="73494"/>
                </a:lnTo>
                <a:lnTo>
                  <a:pt x="240881" y="73494"/>
                </a:lnTo>
                <a:lnTo>
                  <a:pt x="236061" y="58310"/>
                </a:lnTo>
                <a:lnTo>
                  <a:pt x="212344" y="27000"/>
                </a:lnTo>
                <a:lnTo>
                  <a:pt x="177117" y="6751"/>
                </a:lnTo>
                <a:lnTo>
                  <a:pt x="156604" y="1688"/>
                </a:lnTo>
                <a:lnTo>
                  <a:pt x="133984" y="0"/>
                </a:lnTo>
                <a:close/>
              </a:path>
              <a:path w="256540" h="419734">
                <a:moveTo>
                  <a:pt x="247496" y="203987"/>
                </a:moveTo>
                <a:lnTo>
                  <a:pt x="144525" y="203987"/>
                </a:lnTo>
                <a:lnTo>
                  <a:pt x="151314" y="204549"/>
                </a:lnTo>
                <a:lnTo>
                  <a:pt x="157781" y="206236"/>
                </a:lnTo>
                <a:lnTo>
                  <a:pt x="177673" y="236994"/>
                </a:lnTo>
                <a:lnTo>
                  <a:pt x="177121" y="244325"/>
                </a:lnTo>
                <a:lnTo>
                  <a:pt x="144525" y="269989"/>
                </a:lnTo>
                <a:lnTo>
                  <a:pt x="252311" y="269989"/>
                </a:lnTo>
                <a:lnTo>
                  <a:pt x="254055" y="264363"/>
                </a:lnTo>
                <a:lnTo>
                  <a:pt x="256031" y="242989"/>
                </a:lnTo>
                <a:lnTo>
                  <a:pt x="253247" y="218781"/>
                </a:lnTo>
                <a:lnTo>
                  <a:pt x="247496" y="203987"/>
                </a:lnTo>
                <a:close/>
              </a:path>
              <a:path w="256540" h="419734">
                <a:moveTo>
                  <a:pt x="240881" y="73494"/>
                </a:moveTo>
                <a:lnTo>
                  <a:pt x="143128" y="73494"/>
                </a:lnTo>
                <a:lnTo>
                  <a:pt x="150622" y="76492"/>
                </a:lnTo>
                <a:lnTo>
                  <a:pt x="156590" y="82499"/>
                </a:lnTo>
                <a:lnTo>
                  <a:pt x="162686" y="88493"/>
                </a:lnTo>
                <a:lnTo>
                  <a:pt x="164210" y="95999"/>
                </a:lnTo>
                <a:lnTo>
                  <a:pt x="164210" y="112496"/>
                </a:lnTo>
                <a:lnTo>
                  <a:pt x="162686" y="119989"/>
                </a:lnTo>
                <a:lnTo>
                  <a:pt x="156590" y="125996"/>
                </a:lnTo>
                <a:lnTo>
                  <a:pt x="150622" y="131991"/>
                </a:lnTo>
                <a:lnTo>
                  <a:pt x="143128" y="134988"/>
                </a:lnTo>
                <a:lnTo>
                  <a:pt x="236493" y="134988"/>
                </a:lnTo>
                <a:lnTo>
                  <a:pt x="242014" y="117746"/>
                </a:lnTo>
                <a:lnTo>
                  <a:pt x="243966" y="97497"/>
                </a:lnTo>
                <a:lnTo>
                  <a:pt x="241990" y="76990"/>
                </a:lnTo>
                <a:lnTo>
                  <a:pt x="240881" y="73494"/>
                </a:lnTo>
                <a:close/>
              </a:path>
            </a:pathLst>
          </a:custGeom>
          <a:solidFill>
            <a:srgbClr val="4B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0" y="1696654"/>
            <a:ext cx="4752593" cy="4399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s-CO" sz="2000" spc="5" dirty="0">
                <a:solidFill>
                  <a:srgbClr val="313444"/>
                </a:solidFill>
                <a:latin typeface="Arial"/>
                <a:cs typeface="Arial"/>
              </a:rPr>
              <a:t>Cursos y Actividades</a:t>
            </a: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s-CO" sz="2000" spc="5" dirty="0">
              <a:solidFill>
                <a:srgbClr val="313444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s-CO" sz="2000" spc="5" dirty="0">
                <a:solidFill>
                  <a:srgbClr val="313444"/>
                </a:solidFill>
                <a:latin typeface="Arial"/>
                <a:cs typeface="Arial"/>
              </a:rPr>
              <a:t>Entrenamientos CLEMI</a:t>
            </a: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s-CO" sz="2000" spc="5" dirty="0">
              <a:solidFill>
                <a:srgbClr val="313444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s-CO" sz="2000" spc="5" dirty="0">
                <a:solidFill>
                  <a:srgbClr val="313444"/>
                </a:solidFill>
                <a:latin typeface="Arial"/>
                <a:cs typeface="Arial"/>
              </a:rPr>
              <a:t>Anualidades</a:t>
            </a: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s-CO" sz="2000" spc="5" dirty="0">
              <a:solidFill>
                <a:srgbClr val="313444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s-CO" sz="2000" spc="5" dirty="0">
                <a:solidFill>
                  <a:srgbClr val="313444"/>
                </a:solidFill>
                <a:latin typeface="Arial"/>
                <a:cs typeface="Arial"/>
              </a:rPr>
              <a:t>Membresías</a:t>
            </a: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s-CO" sz="2000" spc="5" dirty="0">
              <a:solidFill>
                <a:srgbClr val="313444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s-CO" sz="2000" spc="5" dirty="0">
                <a:solidFill>
                  <a:srgbClr val="313444"/>
                </a:solidFill>
                <a:latin typeface="Arial"/>
                <a:cs typeface="Arial"/>
              </a:rPr>
              <a:t>Certificados</a:t>
            </a: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s-CO" sz="2000" spc="5" dirty="0">
              <a:solidFill>
                <a:srgbClr val="313444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s-CO" sz="2000" spc="5" dirty="0">
                <a:solidFill>
                  <a:srgbClr val="313444"/>
                </a:solidFill>
                <a:latin typeface="Arial"/>
                <a:cs typeface="Arial"/>
              </a:rPr>
              <a:t>Soporte en tiempo real</a:t>
            </a: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s-CO" sz="2000" spc="5" dirty="0">
              <a:solidFill>
                <a:srgbClr val="313444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s-CO" sz="2000" spc="5" dirty="0">
                <a:solidFill>
                  <a:srgbClr val="313444"/>
                </a:solidFill>
                <a:latin typeface="Arial"/>
                <a:cs typeface="Arial"/>
              </a:rPr>
              <a:t>Muestra Comercial</a:t>
            </a: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s-CO" sz="2000" spc="5" dirty="0">
              <a:solidFill>
                <a:srgbClr val="313444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s-CO" sz="2000" spc="5" dirty="0">
                <a:solidFill>
                  <a:srgbClr val="313444"/>
                </a:solidFill>
                <a:latin typeface="Arial"/>
                <a:cs typeface="Arial"/>
              </a:rPr>
              <a:t>Recertificación</a:t>
            </a: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s-CO" sz="2000" spc="5" dirty="0">
              <a:solidFill>
                <a:srgbClr val="313444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s-CO" sz="2000" spc="5" dirty="0">
                <a:solidFill>
                  <a:srgbClr val="313444"/>
                </a:solidFill>
                <a:latin typeface="Arial"/>
                <a:cs typeface="Arial"/>
              </a:rPr>
              <a:t>Producción Científica</a:t>
            </a: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s-CO" sz="2000" spc="5" dirty="0">
              <a:solidFill>
                <a:srgbClr val="313444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18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s-CO" sz="2000" spc="5" dirty="0">
                <a:solidFill>
                  <a:srgbClr val="313444"/>
                </a:solidFill>
                <a:latin typeface="Arial"/>
                <a:cs typeface="Arial"/>
              </a:rPr>
              <a:t>Artículos</a:t>
            </a:r>
            <a:endParaRPr lang="es-CO" sz="20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65520" cy="6857998"/>
          </a:xfrm>
          <a:prstGeom prst="rect">
            <a:avLst/>
          </a:prstGeom>
        </p:spPr>
      </p:pic>
      <p:pic>
        <p:nvPicPr>
          <p:cNvPr id="11" name="Imagen 10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79E7745-AD99-4D89-96E0-92EF7B1526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/>
        </p:blipFill>
        <p:spPr>
          <a:xfrm>
            <a:off x="2721099" y="381000"/>
            <a:ext cx="2290574" cy="4920493"/>
          </a:xfrm>
          <a:prstGeom prst="rect">
            <a:avLst/>
          </a:prstGeom>
        </p:spPr>
      </p:pic>
      <p:pic>
        <p:nvPicPr>
          <p:cNvPr id="15" name="object 3">
            <a:extLst>
              <a:ext uri="{FF2B5EF4-FFF2-40B4-BE49-F238E27FC236}">
                <a16:creationId xmlns:a16="http://schemas.microsoft.com/office/drawing/2014/main" id="{F21E7DF7-5FA0-4764-B079-CDBFAFCA031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0" y="228600"/>
            <a:ext cx="2952765" cy="78248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DF32F33B-AC97-4C17-AB94-D56177031E40}"/>
              </a:ext>
            </a:extLst>
          </p:cNvPr>
          <p:cNvSpPr txBox="1"/>
          <p:nvPr/>
        </p:nvSpPr>
        <p:spPr>
          <a:xfrm>
            <a:off x="6553200" y="937547"/>
            <a:ext cx="487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ES" sz="1800" spc="-35" dirty="0">
                <a:solidFill>
                  <a:srgbClr val="FFFFFF"/>
                </a:solidFill>
                <a:latin typeface="Arial"/>
                <a:cs typeface="Arial"/>
              </a:rPr>
              <a:t>Con un simple “hola” nuestra Asistente virtual esta a su disposición para:</a:t>
            </a:r>
            <a:endParaRPr lang="es-ES"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504</TotalTime>
  <Words>77</Words>
  <Application>Microsoft Office PowerPoint</Application>
  <PresentationFormat>Panorámica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Sector</vt:lpstr>
      <vt:lpstr>Presentación de PowerPoint</vt:lpstr>
      <vt:lpstr>LA SCCOT EN SUS MANOS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Eliana Ospina</dc:creator>
  <cp:lastModifiedBy>Sociedad Colombiana Ortopedia</cp:lastModifiedBy>
  <cp:revision>21</cp:revision>
  <dcterms:created xsi:type="dcterms:W3CDTF">2022-02-01T17:03:08Z</dcterms:created>
  <dcterms:modified xsi:type="dcterms:W3CDTF">2022-05-05T17:11:13Z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2022-02-01T00:00:00Z</vt:filetime>
  </property>
</Properties>
</file>