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69" r:id="rId3"/>
    <p:sldId id="257" r:id="rId4"/>
    <p:sldId id="313" r:id="rId5"/>
    <p:sldId id="258" r:id="rId6"/>
    <p:sldId id="259" r:id="rId7"/>
    <p:sldId id="260" r:id="rId8"/>
    <p:sldId id="265" r:id="rId9"/>
    <p:sldId id="299" r:id="rId10"/>
    <p:sldId id="261" r:id="rId11"/>
    <p:sldId id="318" r:id="rId12"/>
    <p:sldId id="262" r:id="rId13"/>
    <p:sldId id="317" r:id="rId14"/>
    <p:sldId id="316" r:id="rId15"/>
    <p:sldId id="263" r:id="rId16"/>
    <p:sldId id="315" r:id="rId17"/>
    <p:sldId id="314" r:id="rId18"/>
    <p:sldId id="264" r:id="rId19"/>
    <p:sldId id="266" r:id="rId20"/>
    <p:sldId id="267" r:id="rId21"/>
    <p:sldId id="268" r:id="rId22"/>
    <p:sldId id="323" r:id="rId23"/>
    <p:sldId id="322" r:id="rId24"/>
    <p:sldId id="297" r:id="rId25"/>
    <p:sldId id="270" r:id="rId26"/>
    <p:sldId id="326" r:id="rId27"/>
    <p:sldId id="291" r:id="rId28"/>
    <p:sldId id="274" r:id="rId29"/>
    <p:sldId id="276" r:id="rId30"/>
    <p:sldId id="324" r:id="rId31"/>
    <p:sldId id="275" r:id="rId32"/>
    <p:sldId id="337" r:id="rId33"/>
    <p:sldId id="271" r:id="rId34"/>
    <p:sldId id="272" r:id="rId35"/>
    <p:sldId id="290" r:id="rId36"/>
    <p:sldId id="327" r:id="rId37"/>
    <p:sldId id="325" r:id="rId38"/>
    <p:sldId id="289" r:id="rId39"/>
    <p:sldId id="319" r:id="rId40"/>
    <p:sldId id="321" r:id="rId41"/>
    <p:sldId id="320" r:id="rId42"/>
    <p:sldId id="277" r:id="rId43"/>
    <p:sldId id="280" r:id="rId44"/>
    <p:sldId id="278" r:id="rId45"/>
    <p:sldId id="279" r:id="rId46"/>
    <p:sldId id="281" r:id="rId47"/>
    <p:sldId id="282" r:id="rId48"/>
    <p:sldId id="312" r:id="rId49"/>
    <p:sldId id="308" r:id="rId50"/>
    <p:sldId id="311" r:id="rId51"/>
    <p:sldId id="283" r:id="rId52"/>
    <p:sldId id="284" r:id="rId53"/>
    <p:sldId id="285" r:id="rId54"/>
    <p:sldId id="286" r:id="rId55"/>
    <p:sldId id="287" r:id="rId56"/>
    <p:sldId id="288" r:id="rId57"/>
    <p:sldId id="298" r:id="rId58"/>
    <p:sldId id="292" r:id="rId59"/>
    <p:sldId id="294" r:id="rId60"/>
    <p:sldId id="330" r:id="rId61"/>
    <p:sldId id="295" r:id="rId62"/>
    <p:sldId id="329" r:id="rId63"/>
    <p:sldId id="296" r:id="rId64"/>
    <p:sldId id="328" r:id="rId65"/>
    <p:sldId id="336" r:id="rId66"/>
    <p:sldId id="293" r:id="rId67"/>
    <p:sldId id="300" r:id="rId68"/>
    <p:sldId id="301" r:id="rId69"/>
    <p:sldId id="302" r:id="rId70"/>
    <p:sldId id="303" r:id="rId71"/>
    <p:sldId id="304" r:id="rId72"/>
    <p:sldId id="306" r:id="rId73"/>
    <p:sldId id="305" r:id="rId74"/>
    <p:sldId id="332" r:id="rId75"/>
    <p:sldId id="307" r:id="rId76"/>
    <p:sldId id="331" r:id="rId77"/>
    <p:sldId id="333" r:id="rId78"/>
    <p:sldId id="334" r:id="rId79"/>
    <p:sldId id="335" r:id="rId80"/>
    <p:sldId id="310" r:id="rId81"/>
    <p:sldId id="273" r:id="rId82"/>
    <p:sldId id="309" r:id="rId8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A3D020A-AEE3-4AD5-8362-9D41306AA744}">
          <p14:sldIdLst>
            <p14:sldId id="256"/>
            <p14:sldId id="269"/>
            <p14:sldId id="257"/>
            <p14:sldId id="313"/>
          </p14:sldIdLst>
        </p14:section>
        <p14:section name="DDD - Introducción" id="{C9A28E51-0F80-4F82-9349-ED0865A193AB}">
          <p14:sldIdLst>
            <p14:sldId id="258"/>
            <p14:sldId id="259"/>
            <p14:sldId id="260"/>
            <p14:sldId id="265"/>
            <p14:sldId id="299"/>
          </p14:sldIdLst>
        </p14:section>
        <p14:section name="DDD - Lenguaje de negocio" id="{38D6CAB9-8ADA-41C1-ACBC-A64E5F69A141}">
          <p14:sldIdLst>
            <p14:sldId id="261"/>
            <p14:sldId id="318"/>
            <p14:sldId id="262"/>
            <p14:sldId id="317"/>
            <p14:sldId id="316"/>
            <p14:sldId id="263"/>
            <p14:sldId id="315"/>
            <p14:sldId id="314"/>
          </p14:sldIdLst>
        </p14:section>
        <p14:section name="DDD - Bounded Context" id="{B6893CDF-439C-40C1-BDF2-98BF6AE35142}">
          <p14:sldIdLst>
            <p14:sldId id="264"/>
            <p14:sldId id="266"/>
            <p14:sldId id="267"/>
            <p14:sldId id="268"/>
            <p14:sldId id="323"/>
            <p14:sldId id="322"/>
            <p14:sldId id="297"/>
          </p14:sldIdLst>
        </p14:section>
        <p14:section name="Arquitectura Hexagonal" id="{662183A1-2685-48D8-949B-ADDB7CE45F47}">
          <p14:sldIdLst>
            <p14:sldId id="270"/>
            <p14:sldId id="326"/>
            <p14:sldId id="291"/>
          </p14:sldIdLst>
        </p14:section>
        <p14:section name="SOLID" id="{B87DE954-BE33-4765-A03F-74C813981DB0}">
          <p14:sldIdLst>
            <p14:sldId id="274"/>
            <p14:sldId id="276"/>
            <p14:sldId id="324"/>
            <p14:sldId id="275"/>
          </p14:sldIdLst>
        </p14:section>
        <p14:section name="Arquitectura Hexagonal - Conceptos" id="{79D23FDE-35FE-467B-871A-EF39B0E0BC4D}">
          <p14:sldIdLst>
            <p14:sldId id="337"/>
            <p14:sldId id="271"/>
            <p14:sldId id="272"/>
            <p14:sldId id="290"/>
            <p14:sldId id="327"/>
            <p14:sldId id="325"/>
          </p14:sldIdLst>
        </p14:section>
        <p14:section name="Arquitectura Hexagonal - Capas" id="{734BE515-5AF9-4B2F-8213-BC52A9688014}">
          <p14:sldIdLst>
            <p14:sldId id="289"/>
            <p14:sldId id="319"/>
            <p14:sldId id="321"/>
            <p14:sldId id="320"/>
            <p14:sldId id="277"/>
            <p14:sldId id="280"/>
            <p14:sldId id="278"/>
            <p14:sldId id="279"/>
            <p14:sldId id="281"/>
            <p14:sldId id="282"/>
          </p14:sldIdLst>
        </p14:section>
        <p14:section name="Arquitectura Hexagonal - Trade-off Analysis" id="{5CEF1F43-6443-4944-B7A6-E13648C2D606}">
          <p14:sldIdLst>
            <p14:sldId id="312"/>
            <p14:sldId id="308"/>
            <p14:sldId id="311"/>
          </p14:sldIdLst>
        </p14:section>
        <p14:section name="Testing" id="{B8E649FE-4F07-45D6-B338-8DFA26B73075}">
          <p14:sldIdLst>
            <p14:sldId id="283"/>
            <p14:sldId id="284"/>
            <p14:sldId id="285"/>
            <p14:sldId id="286"/>
            <p14:sldId id="287"/>
            <p14:sldId id="288"/>
            <p14:sldId id="298"/>
          </p14:sldIdLst>
        </p14:section>
        <p14:section name="Arquitectura Hexagonal - Testing" id="{6E680270-979A-4C03-AF91-E0A7D11BDACD}">
          <p14:sldIdLst>
            <p14:sldId id="292"/>
            <p14:sldId id="294"/>
            <p14:sldId id="330"/>
            <p14:sldId id="295"/>
            <p14:sldId id="329"/>
            <p14:sldId id="296"/>
            <p14:sldId id="328"/>
          </p14:sldIdLst>
        </p14:section>
        <p14:section name="Arquitectura Hexagonal - Estructura de archivos" id="{8B6F4FC8-14FE-4027-8BA6-AF1A491F2087}">
          <p14:sldIdLst>
            <p14:sldId id="336"/>
            <p14:sldId id="29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Conclusiones" id="{A76A32AF-AB5B-4C43-BC33-09029CFBC9AC}">
          <p14:sldIdLst>
            <p14:sldId id="332"/>
            <p14:sldId id="307"/>
            <p14:sldId id="331"/>
            <p14:sldId id="333"/>
            <p14:sldId id="334"/>
            <p14:sldId id="335"/>
            <p14:sldId id="310"/>
            <p14:sldId id="273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84"/>
    <a:srgbClr val="60BAFD"/>
    <a:srgbClr val="00B8DE"/>
    <a:srgbClr val="1C2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46A7-7984-4EDE-9527-27B89B8D7B73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029D-A2FA-41BF-8920-680EF45EA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CAEF-B332-E6FF-EFB8-1A4E6C8D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02F95-6B3A-1D11-5FC3-13F352B1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7ED49-0D2B-1C84-023C-E59CBC4A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F86-B579-4A85-8F6F-B1D43117782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AC1EA-7B4B-21A6-FF40-E20B6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A5E1808-6F68-921C-80B9-306BBA46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9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3BA0-C25B-C000-D3F3-4497224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5DE30-1309-D414-8CFF-6272AB19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352C7-6EAD-A283-86D8-318DAEE7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54B79-F146-F46F-2360-8CA577E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3AF0-7B03-4D53-810F-B24420CBFEE4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625F-201B-9505-2D91-CE7B836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25DD4A4-21FF-9784-45BA-2AD27E48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6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ECA1-EA37-966A-C033-1B588208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94C1E-447C-C057-D1F0-C081A74B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6CF292-2742-B578-A43F-AFF42A2C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5E492-2707-E80B-874C-0595111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8F8-A90A-484C-9721-E67BB0EEDE9C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F80AC-E39B-B1F4-A83C-1D3944FC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820839B-AE64-4716-9382-32A3C75C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0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EAD5-4FF2-F826-C99F-BDC653FB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52A1B-1506-E8C2-FA9E-FACB82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FCD36-13BB-C030-AA71-B6B23A5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233-3045-4087-BD30-5D0A041F956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84086-9B72-84FD-4372-20AFB043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B27A2EE-30B4-EC2E-4084-5A251CB4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15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F7E98-7CDB-3047-822A-E09C8842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69968-F48C-3458-3CD2-85867E75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3B15D-5399-F7FA-BF40-B65ADDC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D16A-ADF3-4B37-BC35-860238EA20C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A9DFF-E7D1-5B63-3ABA-A3AE706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CFFC50-00F7-DDC7-3E13-0B057D8E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1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07E-D61E-42A3-AABD-796FB30A25F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D391E4F-8C79-DDB3-2B48-F10B01E7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1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8077"/>
          </a:xfrm>
        </p:spPr>
        <p:txBody>
          <a:bodyPr anchor="b" anchorCtr="0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2589"/>
            <a:ext cx="10515600" cy="29043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715-DC87-4B70-A466-CD3A6A490AC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08E66BB-3F44-DD0E-F96B-EAE94F82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8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 anchorCtr="0">
            <a:normAutofit/>
          </a:bodyPr>
          <a:lstStyle>
            <a:lvl1pPr algn="ctr">
              <a:defRPr sz="6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9C2-87F2-4750-82DA-21E80A1732C2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5197F97A-D154-8FDF-8A0E-7F27EAEA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B787A-1764-E071-4568-D2B8DFB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6D407-E775-C4EE-AF07-D34B8C40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154B9-EB79-A626-5A3A-60B2A81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FBBC-CAB5-41F6-A630-DD68FA37E8F8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280D7-63AF-D979-1CB3-7D4AAE7F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FBCF501-64ED-3581-CC57-DC273E9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15C99-1559-2406-B788-74BF920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E4B8F-3056-DD4E-0036-6DAA5F90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62B02-2DED-53DC-A8AB-A155439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672DF-34F7-DA79-1B5C-E2633CF9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AFC-CB21-420C-9B70-4D044E5937D0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3B05D-3070-8716-8041-55B37CF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F2E6D68-5484-C35C-195B-B41BD3C9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3117-D6ED-A87E-A50E-6047B3B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DFB43-8FC1-F8B8-CFAA-C01ACBDF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1E33F-1480-A598-CE81-471C6482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18E11-8074-9B94-A0F2-B8AB245C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B444A-6847-BF4B-728D-CEC9743DE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B845B-8108-5F76-E4EB-83AFC31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D3F0-F8CB-413C-8D68-63BAAF5C101C}" type="datetime1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27720D-947A-FC7B-41E5-6B6C871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6E21CB8-8C99-89DD-8B7A-07C64B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8F829-05D1-5603-1850-602BFB92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4A1C6-6D89-3AA2-3ADD-2F9A90C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8DE9-2140-4039-B027-708E24D481EF}" type="datetime1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B63FDF-A9DF-554F-BC27-60247397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FA898-0CEA-4599-808B-CA81FA5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F86D4-ED4C-7466-9175-E9DFFA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B16-0E67-4512-AF60-CDA4455FAE2E}" type="datetime1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A2302-C613-715B-E0B7-F386AEC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D37E24-432E-426D-91EF-DFB990B3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2963-F40F-308C-F461-752C0ABB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55FB0-FF26-6025-E916-ED4677B0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237A1-EC73-31AE-22FF-2B9049E3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64DA-ED37-4848-BF68-25FC1B2593F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06FB3-466D-4993-8E6F-D0E9AD0D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40E9E-4FA1-5BE8-30DC-08EA770B1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8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ir.cockburn.us/hexagonal-architecture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inobjects.com/2012/08/26/dont-use-dao-use-repository/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cdodds.com/blog/write-tests" TargetMode="External"/><Relationship Id="rId2" Type="http://schemas.openxmlformats.org/officeDocument/2006/relationships/hyperlink" Target="https://kentcdodds.com/blog/the-testing-trophy-and-testing-classifications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uiVlnGqj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3EAD79D-7087-189E-76EE-D0175D1A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4" y="0"/>
            <a:ext cx="5260086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B87F7EA-79BB-EDFB-C24B-3818D654A041}"/>
              </a:ext>
            </a:extLst>
          </p:cNvPr>
          <p:cNvSpPr/>
          <p:nvPr/>
        </p:nvSpPr>
        <p:spPr>
          <a:xfrm>
            <a:off x="5054346" y="0"/>
            <a:ext cx="1877567" cy="6858000"/>
          </a:xfrm>
          <a:prstGeom prst="rect">
            <a:avLst/>
          </a:prstGeom>
          <a:gradFill>
            <a:gsLst>
              <a:gs pos="0">
                <a:srgbClr val="00B8DE"/>
              </a:gs>
              <a:gs pos="100000">
                <a:srgbClr val="1C273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1A54E8-122A-EB5A-17DA-670126A7C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434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4A8E3C-0607-8A78-6737-A5E9CBA0A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Domain-Driven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Design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y Arquitectura Hexagonal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970F9-195E-7C9C-B075-C956E181D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27986F-E8D2-720B-31EC-37BAA2C9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7D0AB6-8E4A-4BD5-8779-ABED7EE2B5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EF71E7F-9914-EE52-3A89-8FB46214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5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AAC25-6D43-33B1-A80D-72474A4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Usar el lenguaje de negocio como el lenguaje ubicuo del sistema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00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63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  <a:p>
            <a:r>
              <a:rPr lang="es-ES" dirty="0"/>
              <a:t>Cada equipo puede tener su propia definición de un concepto (la definición del dominio de negocio que estén adaptando)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5E757AE-DF4E-B0C8-4B3D-6F357D50A390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4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0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6B1D7EA-487B-A3F3-47C9-7E8F3A9C2AD4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76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  <a:p>
            <a:r>
              <a:rPr lang="es-ES" dirty="0"/>
              <a:t>Somos traductores, de negocio a código, no de código a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7151417-2447-2967-383C-215E19A53368}"/>
              </a:ext>
            </a:extLst>
          </p:cNvPr>
          <p:cNvSpPr/>
          <p:nvPr/>
        </p:nvSpPr>
        <p:spPr>
          <a:xfrm>
            <a:off x="646981" y="3272589"/>
            <a:ext cx="10593238" cy="179992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E5CF-E439-FA00-A4BD-7DC1DF1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F5E62-A1B3-DED7-F784-A3C6D529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Encapsulación de una parte del (dominio de)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C5AD123D-7E5A-092B-35B9-E50922F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18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1FF5-85D5-A3BD-FEEE-8B474A9B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4646-5853-E730-1AB4-0B3514B0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Módulos, un módulo es el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09129A6-71D3-6797-2BAA-EAA28948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50D42E-3E3D-FFF2-E9C0-B5A02F0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09512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C86449C-A7FF-F258-91B2-0F08BD19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9C4E7E-BBC1-EC33-974D-F4A2B440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01464"/>
            <a:ext cx="3932237" cy="2567523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1BB9EFF-7F6A-710F-D68C-D57744EA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28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A6A4-6455-B835-B8BE-B99EF48C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8F49D5D-3B07-CEF2-3A62-DB0DFAD03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9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59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FA1C165-44D9-D0C9-A143-7848DBF38D2B}"/>
              </a:ext>
            </a:extLst>
          </p:cNvPr>
          <p:cNvSpPr/>
          <p:nvPr/>
        </p:nvSpPr>
        <p:spPr>
          <a:xfrm>
            <a:off x="646981" y="3272589"/>
            <a:ext cx="10593238" cy="80770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65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  <a:p>
            <a:r>
              <a:rPr lang="es-ES" dirty="0"/>
              <a:t>Sirve de introducción a </a:t>
            </a:r>
            <a:r>
              <a:rPr lang="es-ES" b="1" dirty="0" err="1"/>
              <a:t>Ports</a:t>
            </a:r>
            <a:r>
              <a:rPr lang="es-ES" b="1" dirty="0"/>
              <a:t> &amp; </a:t>
            </a:r>
            <a:r>
              <a:rPr lang="es-ES" b="1" dirty="0" err="1"/>
              <a:t>Adapters</a:t>
            </a:r>
            <a:endParaRPr lang="es-ES" b="1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6D3B933-9525-4122-A393-A37CC7DA65EC}"/>
              </a:ext>
            </a:extLst>
          </p:cNvPr>
          <p:cNvSpPr/>
          <p:nvPr/>
        </p:nvSpPr>
        <p:spPr>
          <a:xfrm>
            <a:off x="646981" y="3272589"/>
            <a:ext cx="10593238" cy="14630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35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E5448EF-2019-8A26-1A62-817E8434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450" y="923925"/>
            <a:ext cx="5753100" cy="5010150"/>
          </a:xfrm>
          <a:prstGeom prst="rect">
            <a:avLst/>
          </a:prstGeom>
        </p:spPr>
      </p:pic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4DD8C7D4-4FEC-B83F-FF8C-0CE93FAC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51E398-A627-2A9C-7618-D77B0796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Hexagonal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BFD54-3D14-AC5E-0012-E5E15FD75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>
                <a:solidFill>
                  <a:schemeClr val="tx1"/>
                </a:solidFill>
                <a:hlinkClick r:id="rId2"/>
              </a:rPr>
              <a:t>https://alistair.cockburn.us/hexagonal-architecture/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39CE087-7A48-1B94-9B36-2C7AA2C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C0B2FD-6F35-4F74-40BA-1C26C59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los peores cambios de nombre de la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AD378-F0A6-7356-D061-5033C963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26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462197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E539-762D-38E8-2522-40B5F04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</a:t>
            </a:r>
            <a:r>
              <a:rPr lang="es-ES" dirty="0">
                <a:latin typeface="Montserrat" panose="00000500000000000000" pitchFamily="50" charset="0"/>
              </a:rPr>
              <a:t>OLI</a:t>
            </a:r>
            <a:r>
              <a:rPr lang="es-ES" b="1" dirty="0">
                <a:latin typeface="Montserrat" panose="00000500000000000000" pitchFamily="50" charset="0"/>
              </a:rPr>
              <a:t>D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60CCFB0D-9222-A4C7-C8CD-FEC025D5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910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9592EE2-C319-6B38-A0B9-028BA52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SRP - 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090C5-74E7-0105-7DE1-0986108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elementos del sistema tienen una única responsabilidad</a:t>
            </a:r>
          </a:p>
          <a:p>
            <a:r>
              <a:rPr lang="es-ES" dirty="0"/>
              <a:t>Implementan/definen una lógica</a:t>
            </a:r>
          </a:p>
          <a:p>
            <a:r>
              <a:rPr lang="es-ES" dirty="0"/>
              <a:t>Definen la orquestación de las distintas lógicas necesarias para cubrir otra lógica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lógica puede separarse en lógica más pequeña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C95DFB8E-D117-E5D7-03EC-17F55BDA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71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CFB3A5-0DCC-3B41-FC77-CE7A4582EB6A}"/>
              </a:ext>
            </a:extLst>
          </p:cNvPr>
          <p:cNvSpPr/>
          <p:nvPr/>
        </p:nvSpPr>
        <p:spPr>
          <a:xfrm>
            <a:off x="539015" y="3359217"/>
            <a:ext cx="5852160" cy="30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6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59169B-C08B-DA24-3BCE-E7F4726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Divide y vencerás</a:t>
            </a:r>
          </a:p>
        </p:txBody>
      </p:sp>
    </p:spTree>
    <p:extLst>
      <p:ext uri="{BB962C8B-B14F-4D97-AF65-F5344CB8AC3E}">
        <p14:creationId xmlns:p14="http://schemas.microsoft.com/office/powerpoint/2010/main" val="3320003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35A306-AEAC-F98B-7047-488362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6B533-0229-2BF9-3BFA-D56DB1E5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 quiere evitar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internamente se </a:t>
            </a:r>
            <a:r>
              <a:rPr lang="es-ES" i="1" dirty="0"/>
              <a:t>acople</a:t>
            </a:r>
            <a:r>
              <a:rPr lang="es-ES" dirty="0"/>
              <a:t> a dependencia</a:t>
            </a:r>
          </a:p>
          <a:p>
            <a:r>
              <a:rPr lang="es-ES" b="1" dirty="0"/>
              <a:t>Proponiendo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reciba por parámetro la dependencia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2D8B10B5-04E7-B678-C452-E16EC7C6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234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BA476BC-4377-89B0-5B12-0B7B1DBC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Ahora sí…</a:t>
            </a:r>
            <a:br>
              <a:rPr lang="es-ES" dirty="0"/>
            </a:br>
            <a:r>
              <a:rPr lang="es-ES" dirty="0"/>
              <a:t>Arquitectura Hexagonal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FEE115-AE90-8AE1-369E-65B47A37B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C8B122-4ECF-8FD4-12BE-F697B439B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0778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8AC9B-3FE4-45B1-6C91-46E506BF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441850-6925-4CB9-C821-66DD8FF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Dominio</a:t>
            </a:r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r>
              <a:rPr lang="es-ES" b="1" dirty="0"/>
              <a:t>Aplicación (o caso de uso)</a:t>
            </a:r>
          </a:p>
          <a:p>
            <a:r>
              <a:rPr lang="es-ES" b="1" dirty="0"/>
              <a:t>Infraestructura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Repostory</a:t>
            </a:r>
            <a:endParaRPr lang="es-ES" dirty="0"/>
          </a:p>
          <a:p>
            <a:pPr lvl="1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B4106C57-6C72-2704-862B-2D5BB708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113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EC6A-5910-648A-E03A-5AC00D05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Arquitectura Limpia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6BAE8-38F5-4A9B-A16D-AA99971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Separar (desacoplar) el dominio de la 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3E7855C-E3BE-C018-4795-54437CB4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286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0F4D-6676-9129-DEB3-48A092F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BEF87-A9B2-FF31-07C2-3D5B9E5F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Nombre original del patrón arquitectónico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Petición llega a infra, se aplica el caso de uso (aplicación) con la lógica de negocio (dominio), y se persiste (</a:t>
            </a:r>
            <a:r>
              <a:rPr lang="es-ES" dirty="0" err="1"/>
              <a:t>adapter</a:t>
            </a:r>
            <a:r>
              <a:rPr lang="es-ES" dirty="0"/>
              <a:t>) en BDD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6B6F91B-BB87-B856-1441-A6A9CABC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987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A2FC-27B9-AADD-AD51-693BC74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0FC6F-A5B7-1FC9-5639-13164C97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Hexagonal es para representar la posibilidad de múltiples puertos y adaptadores, no para delimitar el número de entradas y salidas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A5DC6-16D3-D17F-8D5D-57890243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902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A3933-8198-3415-B1CD-9CA551BC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37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E52E7-9B91-CE75-C94B-95E0CFAF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900237"/>
            <a:ext cx="466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0692-C38B-8569-D15A-E8E1EFB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3BBE-A1C4-A127-D3C9-BD2E6360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Infraestructura -&gt; Aplicación -&gt; Dominio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A0BA0E0-077D-824E-E157-6AF0B390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312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09589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b="1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81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243936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700793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569E-2A8F-EED3-3524-CF6652B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CF324-961C-6755-6269-B859AA0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Repository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ValueObjects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 para casos de uso repetidos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834BD5-5AB4-F1B1-2B9E-5D3D0CB4D63F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46541E55-CA74-2408-39A7-C1AEB9AF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249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94A4-A00D-385C-26C3-99835EBA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E90D1-3A9A-A44C-EB2F-9A7750FA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interface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https://thinkinginobjects.com/2012/08/26/dont-use-dao-use-repository/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1902965-F92B-BF38-FBA9-FB23E5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034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2A49-84FE-3C78-4581-C8B9CAA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/>
          <a:lstStyle/>
          <a:p>
            <a:r>
              <a:rPr lang="es-ES" dirty="0"/>
              <a:t>Aplicación o Caso de uso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085B3EA-B2F3-16B5-1BF0-3C14775CB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ApplicationService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NamedConstructor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Inicia/cierra transacciones, publica eventos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9C1BF8-3462-F414-490E-13618E9AFEBD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0DE806-11AE-E6EB-3359-3DD11A5A7980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2DAB0A-4E1A-64C3-D179-1F544A7BCF9C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7AE3ADDE-9F5F-42E5-61D4-09291200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926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6541-B98F-8F93-8A39-3868E95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847055" cy="2852737"/>
          </a:xfrm>
        </p:spPr>
        <p:txBody>
          <a:bodyPr/>
          <a:lstStyle/>
          <a:p>
            <a:r>
              <a:rPr lang="es-ES" dirty="0" err="1"/>
              <a:t>Infra-estructura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190D976-8DDB-3428-D67D-96D367450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RepositoryImpl</a:t>
            </a:r>
            <a:r>
              <a:rPr lang="es-ES" dirty="0">
                <a:solidFill>
                  <a:schemeClr val="tx1"/>
                </a:solidFill>
              </a:rPr>
              <a:t>, DIP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1B33F5-202E-C691-E092-AE694F1DB820}"/>
              </a:ext>
            </a:extLst>
          </p:cNvPr>
          <p:cNvSpPr>
            <a:spLocks/>
          </p:cNvSpPr>
          <p:nvPr/>
        </p:nvSpPr>
        <p:spPr>
          <a:xfrm>
            <a:off x="5373236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C6C119-1126-C85D-D2A3-94515E90BB76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9D8871-4190-1B32-2DDB-53FDA2F07603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B41A32-8BCF-2395-F4EC-8C06FF19164B}"/>
              </a:ext>
            </a:extLst>
          </p:cNvPr>
          <p:cNvCxnSpPr>
            <a:cxnSpLocks/>
          </p:cNvCxnSpPr>
          <p:nvPr/>
        </p:nvCxnSpPr>
        <p:spPr>
          <a:xfrm>
            <a:off x="5957169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25762B-E173-EE1D-E087-9CE6A44BD1DE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CCED0BD9-DFF2-E574-AE24-D9AA046F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1538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E899-B1E4-A0A6-DC07-6FC88A7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los </a:t>
            </a:r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4787B-C2F8-EF1A-9561-9C130FDD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163F760-8401-9E28-9746-838FFFE1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33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83B3-39AF-3842-3935-53F80AA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CD60-D5B3-0038-12F3-E501D721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BD7BC42-11D3-94F7-50D9-7E1D75BB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3970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8C2A-2BA7-C21E-0433-B259343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43E79-B80A-4848-6FDF-3B0C8A900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E1498-8395-AA85-D825-D778A2CB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3603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3B2206-126F-CCBF-FB81-FFC41E25F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6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3C91-9C99-303D-5067-5BC1BFC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3E618-D524-0356-8AA5-0D7F525F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3C7B5-9BC6-43CE-57FC-10862A8E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7" y="0"/>
            <a:ext cx="5054346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156DE2-723A-AD4F-B453-13AD17393F64}"/>
              </a:ext>
            </a:extLst>
          </p:cNvPr>
          <p:cNvSpPr/>
          <p:nvPr/>
        </p:nvSpPr>
        <p:spPr>
          <a:xfrm>
            <a:off x="8623173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1B353F-4FEA-7E7A-532A-A602E0F9ACAA}"/>
              </a:ext>
            </a:extLst>
          </p:cNvPr>
          <p:cNvSpPr/>
          <p:nvPr/>
        </p:nvSpPr>
        <p:spPr>
          <a:xfrm>
            <a:off x="0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10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438C9-EC90-EA7D-0BB5-9EE585200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Cons</a:t>
            </a:r>
            <a:endParaRPr lang="es-ES" b="1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inmediata</a:t>
            </a:r>
          </a:p>
          <a:p>
            <a:r>
              <a:rPr lang="es-ES" dirty="0"/>
              <a:t>Time-</a:t>
            </a:r>
            <a:r>
              <a:rPr lang="es-ES" dirty="0" err="1"/>
              <a:t>to</a:t>
            </a:r>
            <a:r>
              <a:rPr lang="es-ES" dirty="0"/>
              <a:t>-</a:t>
            </a:r>
            <a:r>
              <a:rPr lang="es-ES" dirty="0" err="1"/>
              <a:t>market</a:t>
            </a:r>
            <a:r>
              <a:rPr lang="es-ES" dirty="0"/>
              <a:t> reducido</a:t>
            </a:r>
          </a:p>
          <a:p>
            <a:pPr lvl="1"/>
            <a:r>
              <a:rPr lang="es-ES" dirty="0"/>
              <a:t>Pero luego escala mejor</a:t>
            </a:r>
          </a:p>
          <a:p>
            <a:r>
              <a:rPr lang="es-ES" dirty="0"/>
              <a:t>Peor para prototipos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500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10A6-AD29-4223-7D90-37A930E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3CB-1C7E-D23F-D4FA-F2DF84E65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Qué tipos de </a:t>
            </a:r>
            <a:r>
              <a:rPr lang="es-ES" dirty="0" err="1"/>
              <a:t>testing</a:t>
            </a:r>
            <a:r>
              <a:rPr lang="es-ES" dirty="0"/>
              <a:t> hay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Propósitos y reparto de esfuerzo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BD5A0B7-FC8A-52E5-A10B-8CCE81A5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251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03C1C449-CE18-61C7-548D-C399F961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9395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452886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C48CE20-3C5F-569D-6083-30932CB6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17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33889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4560749"/>
            <a:ext cx="8453887" cy="228862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0D28FC05-3D64-87A0-C9CD-2FBEB2B40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213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18931"/>
            <a:ext cx="8453887" cy="127352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3412236"/>
            <a:ext cx="8453887" cy="34203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B81547-2EA2-4942-11C0-5BF7E63F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245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1304601"/>
            <a:ext cx="8453887" cy="55473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F25FCE5-43DC-F459-A12B-776BEE0B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3328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71EC-E6FD-7F6F-E71F-DE941B7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698F2-A004-6D94-DAFB-793F049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https://kentcdodds.com/blog/the-testing-trophy-and-testing-classifications</a:t>
            </a:r>
            <a:endParaRPr lang="es-ES" dirty="0"/>
          </a:p>
          <a:p>
            <a:r>
              <a:rPr lang="es-ES" dirty="0">
                <a:hlinkClick r:id="rId3"/>
              </a:rPr>
              <a:t>https://kentcdodds.com/blog/write-tests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7BE637-EB3B-45C0-8EF2-86C7F8BB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669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4010-D5AD-57A8-B1C2-EDA1AD5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capas se testean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14E18-4A38-47D2-72C6-E20C81BA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Aplicación</a:t>
            </a:r>
          </a:p>
          <a:p>
            <a:pPr lvl="1"/>
            <a:r>
              <a:rPr lang="es-ES" dirty="0"/>
              <a:t>Dominio implícitamente para no acoplarnos</a:t>
            </a:r>
          </a:p>
          <a:p>
            <a:r>
              <a:rPr lang="es-ES" b="1" dirty="0"/>
              <a:t>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86B94EB-8519-A48B-0609-5409121E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6710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52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615F-4EAF-6350-5EB5-92812A07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EAF71F-8E36-82E5-2A12-724C7B59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Escrito por Eric Evans, publicado en 2003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DC4A480-9B0C-19D7-D1CD-4A63B84BF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612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Publicar vídeo comprobará que el vídeo sí que se publica y se está validando el modelo de dominio (</a:t>
            </a:r>
            <a:r>
              <a:rPr lang="es-ES" dirty="0" err="1"/>
              <a:t>ValueObjects</a:t>
            </a:r>
            <a:r>
              <a:rPr lang="es-ES" dirty="0"/>
              <a:t>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395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5404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Se comprueba si el vídeo es válido (si no lo es lanzará excepción)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9656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214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En el Docker se comprobará que se sube el vídeo a BDD, sin errores, y el vídeo luego existe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879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9ABDB-0ACA-3D62-A64C-029422A2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 archivos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7BCB77-C473-CAC3-ABA1-39F257B9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5016D-AC9C-CFCF-5F1A-E107B168B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1572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90F8-BA9F-FF25-EC60-A4B107C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C93D7-F836-5E0C-9388-B5042467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Técnica</a:t>
            </a:r>
          </a:p>
          <a:p>
            <a:pPr lvl="1"/>
            <a:r>
              <a:rPr lang="es-ES" dirty="0"/>
              <a:t>Un nivel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r>
              <a:rPr lang="es-ES" dirty="0"/>
              <a:t>Negocio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pPr lvl="1"/>
            <a:r>
              <a:rPr lang="es-ES" dirty="0"/>
              <a:t>O incluso ambas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2CF5160-4DE3-B42D-82DC-A498690C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8055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Un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72A41E-5EB9-51A9-7BED-3AD4E5D8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300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Por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27824F99-94DA-1243-32F6-94F48366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748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9509D03-C670-8E1D-6289-97ADF54DA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3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90A1-B3C5-6B50-F87E-6DF2801E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4B1B7-DC89-A298-0CCE-3CD89BCA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Waterfall</a:t>
            </a:r>
            <a:r>
              <a:rPr lang="es-ES" dirty="0"/>
              <a:t> y sus consecuencias (entregas a destiempo)</a:t>
            </a:r>
          </a:p>
          <a:p>
            <a:r>
              <a:rPr lang="es-ES" dirty="0"/>
              <a:t>Agile empezando a integrarse</a:t>
            </a:r>
          </a:p>
          <a:p>
            <a:r>
              <a:rPr lang="es-ES" dirty="0"/>
              <a:t>Lenguaje de negocio adaptado al técnico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FD35F6-0401-1577-7F0C-5152EBF2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542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PublishVideo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A20E8444-46AE-B414-1AFE-50FCAB90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411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r>
              <a:rPr lang="es-ES" dirty="0"/>
              <a:t> y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Publish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PublishVideoRepository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BB20320-0E41-828D-2BA4-39A74111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1667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608981-4892-9105-E43C-80019556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Gustos colores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68CF83-704A-F35F-0827-A8D3F3D5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Pero es preferible no perder el foco en el negocio…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5FDC2F36-1FC2-507F-62D8-E1F8095A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108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DAE3-395C-A37B-102F-3E33CCDB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boundedContext</a:t>
            </a:r>
            <a:endParaRPr lang="es-ES" dirty="0"/>
          </a:p>
          <a:p>
            <a:pPr lvl="1"/>
            <a:r>
              <a:rPr lang="es-ES" dirty="0" err="1"/>
              <a:t>Feature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UseCase</a:t>
            </a:r>
            <a:endParaRPr lang="es-ES" dirty="0"/>
          </a:p>
          <a:p>
            <a:pPr lvl="4"/>
            <a:r>
              <a:rPr lang="es-ES" dirty="0" err="1"/>
              <a:t>UseCaseApplicationService</a:t>
            </a:r>
            <a:endParaRPr lang="es-ES" dirty="0"/>
          </a:p>
          <a:p>
            <a:pPr lvl="4"/>
            <a:r>
              <a:rPr lang="es-ES" dirty="0" err="1"/>
              <a:t>Command</a:t>
            </a:r>
            <a:endParaRPr lang="es-ES" dirty="0"/>
          </a:p>
          <a:p>
            <a:pPr lvl="4"/>
            <a:r>
              <a:rPr lang="es-ES" dirty="0" err="1"/>
              <a:t>Handler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AdapterRepository</a:t>
            </a:r>
            <a:endParaRPr lang="es-ES" dirty="0"/>
          </a:p>
          <a:p>
            <a:pPr lvl="3"/>
            <a:r>
              <a:rPr lang="es-ES"/>
              <a:t>UseCaseDomainService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controller</a:t>
            </a:r>
            <a:endParaRPr lang="es-ES" dirty="0"/>
          </a:p>
          <a:p>
            <a:pPr lvl="4"/>
            <a:r>
              <a:rPr lang="es-ES" dirty="0" err="1"/>
              <a:t>UseCaseController</a:t>
            </a:r>
            <a:endParaRPr lang="es-ES" dirty="0"/>
          </a:p>
          <a:p>
            <a:pPr lvl="3"/>
            <a:r>
              <a:rPr lang="es-ES" dirty="0" err="1"/>
              <a:t>mapper</a:t>
            </a:r>
            <a:endParaRPr lang="es-ES" dirty="0"/>
          </a:p>
          <a:p>
            <a:pPr lvl="4"/>
            <a:r>
              <a:rPr lang="es-ES" dirty="0" err="1"/>
              <a:t>InfraToDomainModelMapper</a:t>
            </a:r>
            <a:endParaRPr lang="es-ES" dirty="0"/>
          </a:p>
          <a:p>
            <a:pPr lvl="3"/>
            <a:r>
              <a:rPr lang="es-ES" dirty="0" err="1"/>
              <a:t>EventPublisherImpl</a:t>
            </a:r>
            <a:endParaRPr lang="es-ES" dirty="0"/>
          </a:p>
          <a:p>
            <a:r>
              <a:rPr lang="es-ES" dirty="0" err="1"/>
              <a:t>shared</a:t>
            </a:r>
            <a:r>
              <a:rPr lang="es-ES" dirty="0"/>
              <a:t> - compartido entre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persistence</a:t>
            </a:r>
            <a:endParaRPr lang="es-ES" dirty="0"/>
          </a:p>
          <a:p>
            <a:pPr lvl="3"/>
            <a:r>
              <a:rPr lang="es-ES" dirty="0" err="1"/>
              <a:t>AdapterRepositoryImpl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7D50FE96-24CA-1207-F08D-6CDF9EAC0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8338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4B667B-0811-B497-CD88-EC9DD604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889BC-DA67-7DFE-3E2F-BD7086B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276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5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Infraestructura -&gt; Aplicación (caso de uso) -&gt; Dominio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4344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40540801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7915947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71464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F86A-9E71-1444-7977-D59DAA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4AB4-3C40-EA15-814E-4498799B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negocio puede ser algo muy grande, qué vas a cubrir es el dominio</a:t>
            </a:r>
          </a:p>
          <a:p>
            <a:pPr marL="0" indent="0">
              <a:buNone/>
            </a:pPr>
            <a:r>
              <a:rPr lang="es-ES" dirty="0"/>
              <a:t>Es el nivel de zoom que harás en el negocio, tanto por compañía/proyecto como por equipo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57D3C53-B47E-2B1F-FD60-77CDFD10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051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086-8D43-217C-C8C8-3A9E041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Literatura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3264F-F01D-0313-F14D-49350EF4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pPr lvl="1"/>
            <a:r>
              <a:rPr lang="es-ES" dirty="0" err="1"/>
              <a:t>Implementing</a:t>
            </a:r>
            <a:r>
              <a:rPr lang="es-ES" dirty="0"/>
              <a:t> y </a:t>
            </a:r>
            <a:r>
              <a:rPr lang="es-ES" dirty="0" err="1"/>
              <a:t>distilled</a:t>
            </a:r>
            <a:endParaRPr lang="es-ES" dirty="0"/>
          </a:p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r>
              <a:rPr lang="es-ES" dirty="0" err="1"/>
              <a:t>CodelyTV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820D72E3-6E37-B3BF-6A79-5328E933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352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6BC6-8806-EF5B-B32D-B40D057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Elementos de arquitectura limpia en 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6B420-0677-6207-33BF-A71D6A79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Mapper</a:t>
            </a:r>
            <a:r>
              <a:rPr lang="es-ES" dirty="0"/>
              <a:t>, </a:t>
            </a:r>
            <a:r>
              <a:rPr lang="es-ES" dirty="0" err="1"/>
              <a:t>Handler</a:t>
            </a:r>
            <a:r>
              <a:rPr lang="es-ES" dirty="0"/>
              <a:t>, Resolver, </a:t>
            </a:r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Breakers</a:t>
            </a:r>
            <a:r>
              <a:rPr lang="es-ES" dirty="0"/>
              <a:t>, </a:t>
            </a:r>
            <a:r>
              <a:rPr lang="es-ES" dirty="0" err="1"/>
              <a:t>Adapters</a:t>
            </a:r>
            <a:r>
              <a:rPr lang="es-ES" dirty="0"/>
              <a:t>, Response, </a:t>
            </a:r>
            <a:r>
              <a:rPr lang="es-ES" dirty="0" err="1"/>
              <a:t>ValueObjects</a:t>
            </a:r>
            <a:r>
              <a:rPr lang="es-ES" dirty="0"/>
              <a:t>, </a:t>
            </a:r>
            <a:r>
              <a:rPr lang="es-ES" dirty="0" err="1"/>
              <a:t>NamedConstructors</a:t>
            </a:r>
            <a:r>
              <a:rPr lang="es-ES" dirty="0"/>
              <a:t>, Publisher, </a:t>
            </a:r>
            <a:r>
              <a:rPr lang="es-ES" dirty="0" err="1"/>
              <a:t>Mocking</a:t>
            </a:r>
            <a:r>
              <a:rPr lang="es-ES" dirty="0"/>
              <a:t> y muchos más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Lecturas al respecto:</a:t>
            </a:r>
          </a:p>
          <a:p>
            <a:r>
              <a:rPr lang="es-ES" dirty="0" err="1"/>
              <a:t>Implementing</a:t>
            </a:r>
            <a:r>
              <a:rPr lang="es-ES" dirty="0"/>
              <a:t>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r>
              <a:rPr lang="es-ES" dirty="0" err="1"/>
              <a:t>Design</a:t>
            </a:r>
            <a:r>
              <a:rPr lang="es-ES" dirty="0"/>
              <a:t> </a:t>
            </a:r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Reusable </a:t>
            </a:r>
            <a:r>
              <a:rPr lang="es-ES" dirty="0" err="1"/>
              <a:t>Elements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Object-Oriented</a:t>
            </a:r>
            <a:r>
              <a:rPr lang="es-ES" dirty="0"/>
              <a:t> Software</a:t>
            </a:r>
          </a:p>
          <a:p>
            <a:r>
              <a:rPr lang="es-ES" dirty="0" err="1"/>
              <a:t>Patterns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Enterprise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93D8FCB3-2E24-EA19-8D00-4692D6E3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81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7776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A2D0A4-F4FF-156C-EB12-378314C6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¡¡Gracias por tu tiempo!!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1A5507-2AE9-8F1B-29A9-D11E80F7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E18A-3D36-EC30-6FB2-28D2ED8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Eric Evans explicando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FB8EF-B14E-086B-B7E8-9E45C18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https://www.youtube.com/watch?v=pMuiVlnGqjk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Domain-Driven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 </a:t>
            </a:r>
            <a:r>
              <a:rPr lang="es-ES" b="1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Canal de referencia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93B1E2F-3168-C833-985F-B18A6CBA2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79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1735</Words>
  <Application>Microsoft Office PowerPoint</Application>
  <PresentationFormat>Panorámica</PresentationFormat>
  <Paragraphs>366</Paragraphs>
  <Slides>82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82</vt:i4>
      </vt:variant>
    </vt:vector>
  </HeadingPairs>
  <TitlesOfParts>
    <vt:vector size="87" baseType="lpstr">
      <vt:lpstr>Arial</vt:lpstr>
      <vt:lpstr>Calibri</vt:lpstr>
      <vt:lpstr>Montserrat</vt:lpstr>
      <vt:lpstr>Times New Roman</vt:lpstr>
      <vt:lpstr>Tema de Office</vt:lpstr>
      <vt:lpstr>Domain-Driven Design y Arquitectura Hexagonal</vt:lpstr>
      <vt:lpstr>Pepe Fabra Valverde</vt:lpstr>
      <vt:lpstr>Agenda</vt:lpstr>
      <vt:lpstr>Agenda</vt:lpstr>
      <vt:lpstr>Presentación de PowerPoint</vt:lpstr>
      <vt:lpstr>Lanzamiento</vt:lpstr>
      <vt:lpstr>Contexto</vt:lpstr>
      <vt:lpstr>Dominio de Negocio</vt:lpstr>
      <vt:lpstr>Eric Evans explicando Domain-Driven Design</vt:lpstr>
      <vt:lpstr>Qué propone Domain-Driven Design</vt:lpstr>
      <vt:lpstr>Qué propone Domain-Driven Design</vt:lpstr>
      <vt:lpstr>¿Cómo se consigue?</vt:lpstr>
      <vt:lpstr>¿Cómo se consigue?</vt:lpstr>
      <vt:lpstr>¿Cómo se consigue?</vt:lpstr>
      <vt:lpstr>Negocio como core</vt:lpstr>
      <vt:lpstr>Negocio como core</vt:lpstr>
      <vt:lpstr>Negocio como core</vt:lpstr>
      <vt:lpstr>Bounded Context</vt:lpstr>
      <vt:lpstr>Bounded Context a código</vt:lpstr>
      <vt:lpstr>Low coupling, High cohesion</vt:lpstr>
      <vt:lpstr>Low coupling, High cohesion</vt:lpstr>
      <vt:lpstr>Low coupling, High cohesion</vt:lpstr>
      <vt:lpstr>Low coupling, High cohesion</vt:lpstr>
      <vt:lpstr>Presentación de PowerPoint</vt:lpstr>
      <vt:lpstr>Arquitectura Hexagonal</vt:lpstr>
      <vt:lpstr>De los peores cambios de nombre de la historia</vt:lpstr>
      <vt:lpstr>Presentación de PowerPoint</vt:lpstr>
      <vt:lpstr>SOLID</vt:lpstr>
      <vt:lpstr>SRP - Single Responsability Principle</vt:lpstr>
      <vt:lpstr>Divide y vencerás</vt:lpstr>
      <vt:lpstr>DIP - Dependency Inversion Principle</vt:lpstr>
      <vt:lpstr>Ahora sí… Arquitectura Hexagonal</vt:lpstr>
      <vt:lpstr>Conceptos</vt:lpstr>
      <vt:lpstr>Principio de Arquitectura Limpia</vt:lpstr>
      <vt:lpstr>Ports &amp; Adapters</vt:lpstr>
      <vt:lpstr>Ports &amp; Adapters</vt:lpstr>
      <vt:lpstr>Presentación de PowerPoint</vt:lpstr>
      <vt:lpstr>Regla de dependencias</vt:lpstr>
      <vt:lpstr>Presentación de PowerPoint</vt:lpstr>
      <vt:lpstr>Presentación de PowerPoint</vt:lpstr>
      <vt:lpstr>Presentación de PowerPoint</vt:lpstr>
      <vt:lpstr>Dominio</vt:lpstr>
      <vt:lpstr>Repository</vt:lpstr>
      <vt:lpstr>Aplicación o Caso de uso</vt:lpstr>
      <vt:lpstr>Infra-estructura</vt:lpstr>
      <vt:lpstr>Implementación de los Repository</vt:lpstr>
      <vt:lpstr>Controller</vt:lpstr>
      <vt:lpstr>Trade-off Analysis</vt:lpstr>
      <vt:lpstr>Trade-off Analysis</vt:lpstr>
      <vt:lpstr>Trade-off Analysis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Enlaces de interés</vt:lpstr>
      <vt:lpstr>Qué capas se testean</vt:lpstr>
      <vt:lpstr>Aceptación</vt:lpstr>
      <vt:lpstr>Aceptación</vt:lpstr>
      <vt:lpstr>Unit</vt:lpstr>
      <vt:lpstr>Unit</vt:lpstr>
      <vt:lpstr>Integración</vt:lpstr>
      <vt:lpstr>Integración</vt:lpstr>
      <vt:lpstr>Estructura de archivos</vt:lpstr>
      <vt:lpstr>Particiones</vt:lpstr>
      <vt:lpstr>Técnica - Un nivel</vt:lpstr>
      <vt:lpstr>Técnica - Por feature</vt:lpstr>
      <vt:lpstr>Negocio - BoundedContext</vt:lpstr>
      <vt:lpstr>Negocio - Feature</vt:lpstr>
      <vt:lpstr>Negocio - BoundedContext y Feature</vt:lpstr>
      <vt:lpstr>Gustos colores</vt:lpstr>
      <vt:lpstr>Presentación de PowerPoint</vt:lpstr>
      <vt:lpstr>Hemos visto…</vt:lpstr>
      <vt:lpstr>Hemos visto…</vt:lpstr>
      <vt:lpstr>Hemos visto…</vt:lpstr>
      <vt:lpstr>Presentación de PowerPoint</vt:lpstr>
      <vt:lpstr>Presentación de PowerPoint</vt:lpstr>
      <vt:lpstr>Presentación de PowerPoint</vt:lpstr>
      <vt:lpstr>Literatura Técnica</vt:lpstr>
      <vt:lpstr>Elementos de arquitectura limpia en Java</vt:lpstr>
      <vt:lpstr>¡¡Gracias por tu tiempo!!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30</cp:revision>
  <dcterms:created xsi:type="dcterms:W3CDTF">2024-09-08T10:36:26Z</dcterms:created>
  <dcterms:modified xsi:type="dcterms:W3CDTF">2024-09-08T21:47:17Z</dcterms:modified>
</cp:coreProperties>
</file>